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82" r:id="rId3"/>
    <p:sldId id="256" r:id="rId4"/>
    <p:sldId id="257" r:id="rId5"/>
    <p:sldId id="258" r:id="rId6"/>
    <p:sldId id="259" r:id="rId7"/>
    <p:sldId id="260" r:id="rId8"/>
    <p:sldId id="262" r:id="rId9"/>
    <p:sldId id="261" r:id="rId10"/>
    <p:sldId id="263" r:id="rId11"/>
    <p:sldId id="264" r:id="rId12"/>
    <p:sldId id="265" r:id="rId13"/>
    <p:sldId id="266" r:id="rId14"/>
    <p:sldId id="267" r:id="rId15"/>
    <p:sldId id="268" r:id="rId16"/>
    <p:sldId id="269" r:id="rId17"/>
    <p:sldId id="270" r:id="rId18"/>
    <p:sldId id="271" r:id="rId19"/>
    <p:sldId id="273" r:id="rId20"/>
    <p:sldId id="274" r:id="rId21"/>
    <p:sldId id="275" r:id="rId22"/>
    <p:sldId id="276" r:id="rId23"/>
    <p:sldId id="278" r:id="rId24"/>
    <p:sldId id="277" r:id="rId25"/>
    <p:sldId id="279" r:id="rId26"/>
    <p:sldId id="281" r:id="rId27"/>
    <p:sldId id="280" r:id="rId28"/>
    <p:sldId id="283" r:id="rId29"/>
    <p:sldId id="284" r:id="rId30"/>
    <p:sldId id="285" r:id="rId31"/>
    <p:sldId id="286" r:id="rId32"/>
    <p:sldId id="287" r:id="rId33"/>
    <p:sldId id="319" r:id="rId34"/>
    <p:sldId id="288" r:id="rId35"/>
    <p:sldId id="289" r:id="rId36"/>
    <p:sldId id="290" r:id="rId37"/>
    <p:sldId id="320" r:id="rId38"/>
    <p:sldId id="291" r:id="rId39"/>
    <p:sldId id="321" r:id="rId40"/>
    <p:sldId id="292" r:id="rId41"/>
    <p:sldId id="293" r:id="rId42"/>
    <p:sldId id="294" r:id="rId43"/>
    <p:sldId id="295" r:id="rId44"/>
    <p:sldId id="322" r:id="rId45"/>
    <p:sldId id="296" r:id="rId46"/>
    <p:sldId id="297" r:id="rId47"/>
    <p:sldId id="298" r:id="rId48"/>
    <p:sldId id="299" r:id="rId49"/>
    <p:sldId id="300" r:id="rId50"/>
    <p:sldId id="323" r:id="rId51"/>
    <p:sldId id="301" r:id="rId52"/>
    <p:sldId id="302" r:id="rId53"/>
    <p:sldId id="324" r:id="rId54"/>
    <p:sldId id="303" r:id="rId55"/>
    <p:sldId id="304" r:id="rId56"/>
    <p:sldId id="325" r:id="rId57"/>
    <p:sldId id="326" r:id="rId58"/>
    <p:sldId id="327" r:id="rId59"/>
    <p:sldId id="305" r:id="rId60"/>
    <p:sldId id="328" r:id="rId61"/>
    <p:sldId id="306" r:id="rId62"/>
    <p:sldId id="329" r:id="rId63"/>
    <p:sldId id="307" r:id="rId64"/>
    <p:sldId id="308" r:id="rId65"/>
    <p:sldId id="330" r:id="rId66"/>
    <p:sldId id="331" r:id="rId67"/>
    <p:sldId id="309" r:id="rId68"/>
    <p:sldId id="310" r:id="rId69"/>
    <p:sldId id="332" r:id="rId70"/>
    <p:sldId id="333" r:id="rId71"/>
    <p:sldId id="334" r:id="rId72"/>
    <p:sldId id="335" r:id="rId73"/>
    <p:sldId id="337" r:id="rId74"/>
    <p:sldId id="338" r:id="rId75"/>
    <p:sldId id="339" r:id="rId76"/>
    <p:sldId id="340" r:id="rId77"/>
    <p:sldId id="341" r:id="rId78"/>
    <p:sldId id="342" r:id="rId79"/>
    <p:sldId id="343" r:id="rId80"/>
    <p:sldId id="344" r:id="rId81"/>
    <p:sldId id="336" r:id="rId82"/>
    <p:sldId id="311" r:id="rId83"/>
    <p:sldId id="312" r:id="rId84"/>
    <p:sldId id="345" r:id="rId85"/>
    <p:sldId id="313" r:id="rId86"/>
    <p:sldId id="314" r:id="rId87"/>
    <p:sldId id="346" r:id="rId88"/>
    <p:sldId id="347" r:id="rId89"/>
    <p:sldId id="315" r:id="rId90"/>
    <p:sldId id="348" r:id="rId91"/>
    <p:sldId id="349" r:id="rId92"/>
    <p:sldId id="350" r:id="rId93"/>
    <p:sldId id="351" r:id="rId94"/>
    <p:sldId id="316" r:id="rId95"/>
    <p:sldId id="500" r:id="rId96"/>
    <p:sldId id="501" r:id="rId97"/>
    <p:sldId id="502" r:id="rId98"/>
    <p:sldId id="352" r:id="rId99"/>
    <p:sldId id="318" r:id="rId100"/>
    <p:sldId id="503" r:id="rId101"/>
    <p:sldId id="504" r:id="rId102"/>
    <p:sldId id="505" r:id="rId103"/>
    <p:sldId id="506" r:id="rId104"/>
    <p:sldId id="507" r:id="rId105"/>
    <p:sldId id="353" r:id="rId106"/>
    <p:sldId id="354" r:id="rId107"/>
    <p:sldId id="482" r:id="rId108"/>
    <p:sldId id="355" r:id="rId109"/>
    <p:sldId id="508" r:id="rId110"/>
    <p:sldId id="509" r:id="rId111"/>
    <p:sldId id="510" r:id="rId112"/>
    <p:sldId id="511" r:id="rId113"/>
    <p:sldId id="512" r:id="rId114"/>
    <p:sldId id="513" r:id="rId115"/>
    <p:sldId id="514" r:id="rId116"/>
    <p:sldId id="515" r:id="rId117"/>
    <p:sldId id="516" r:id="rId118"/>
    <p:sldId id="517" r:id="rId119"/>
    <p:sldId id="520" r:id="rId120"/>
    <p:sldId id="518" r:id="rId121"/>
    <p:sldId id="519" r:id="rId122"/>
    <p:sldId id="523" r:id="rId123"/>
    <p:sldId id="521" r:id="rId124"/>
    <p:sldId id="522" r:id="rId125"/>
    <p:sldId id="524" r:id="rId126"/>
    <p:sldId id="525" r:id="rId127"/>
    <p:sldId id="527" r:id="rId128"/>
    <p:sldId id="526" r:id="rId129"/>
    <p:sldId id="528" r:id="rId130"/>
    <p:sldId id="483" r:id="rId131"/>
    <p:sldId id="357" r:id="rId132"/>
    <p:sldId id="530" r:id="rId133"/>
    <p:sldId id="529" r:id="rId134"/>
    <p:sldId id="531" r:id="rId135"/>
    <p:sldId id="532" r:id="rId136"/>
    <p:sldId id="534" r:id="rId137"/>
    <p:sldId id="533" r:id="rId138"/>
    <p:sldId id="535" r:id="rId139"/>
    <p:sldId id="537" r:id="rId140"/>
    <p:sldId id="536" r:id="rId141"/>
    <p:sldId id="538" r:id="rId142"/>
    <p:sldId id="539" r:id="rId143"/>
    <p:sldId id="540" r:id="rId144"/>
    <p:sldId id="541" r:id="rId145"/>
    <p:sldId id="542" r:id="rId146"/>
    <p:sldId id="543" r:id="rId147"/>
    <p:sldId id="544" r:id="rId148"/>
    <p:sldId id="546" r:id="rId149"/>
    <p:sldId id="545" r:id="rId150"/>
    <p:sldId id="547" r:id="rId151"/>
    <p:sldId id="548" r:id="rId152"/>
    <p:sldId id="549" r:id="rId153"/>
    <p:sldId id="550" r:id="rId154"/>
    <p:sldId id="551" r:id="rId155"/>
    <p:sldId id="552" r:id="rId156"/>
    <p:sldId id="553" r:id="rId157"/>
    <p:sldId id="554" r:id="rId158"/>
    <p:sldId id="555" r:id="rId159"/>
    <p:sldId id="556" r:id="rId160"/>
    <p:sldId id="557" r:id="rId161"/>
    <p:sldId id="558" r:id="rId162"/>
    <p:sldId id="559" r:id="rId163"/>
    <p:sldId id="560" r:id="rId164"/>
    <p:sldId id="561" r:id="rId165"/>
    <p:sldId id="484" r:id="rId166"/>
    <p:sldId id="358" r:id="rId167"/>
    <p:sldId id="486" r:id="rId168"/>
    <p:sldId id="360" r:id="rId169"/>
    <p:sldId id="562" r:id="rId170"/>
    <p:sldId id="563" r:id="rId171"/>
    <p:sldId id="564" r:id="rId172"/>
    <p:sldId id="565" r:id="rId173"/>
    <p:sldId id="566" r:id="rId174"/>
    <p:sldId id="567" r:id="rId175"/>
    <p:sldId id="568" r:id="rId176"/>
    <p:sldId id="569" r:id="rId177"/>
    <p:sldId id="570" r:id="rId178"/>
    <p:sldId id="571" r:id="rId179"/>
    <p:sldId id="572" r:id="rId180"/>
    <p:sldId id="573" r:id="rId181"/>
    <p:sldId id="574" r:id="rId182"/>
    <p:sldId id="575" r:id="rId183"/>
    <p:sldId id="576" r:id="rId184"/>
    <p:sldId id="577" r:id="rId185"/>
    <p:sldId id="578" r:id="rId186"/>
    <p:sldId id="579" r:id="rId187"/>
    <p:sldId id="580" r:id="rId188"/>
    <p:sldId id="581" r:id="rId189"/>
    <p:sldId id="582" r:id="rId190"/>
    <p:sldId id="487" r:id="rId191"/>
    <p:sldId id="361" r:id="rId192"/>
    <p:sldId id="583" r:id="rId193"/>
    <p:sldId id="488" r:id="rId194"/>
    <p:sldId id="362" r:id="rId195"/>
    <p:sldId id="584" r:id="rId196"/>
    <p:sldId id="585" r:id="rId197"/>
    <p:sldId id="586" r:id="rId198"/>
    <p:sldId id="587" r:id="rId199"/>
    <p:sldId id="588" r:id="rId200"/>
    <p:sldId id="589" r:id="rId201"/>
    <p:sldId id="590" r:id="rId202"/>
    <p:sldId id="591" r:id="rId203"/>
    <p:sldId id="592" r:id="rId204"/>
    <p:sldId id="593" r:id="rId205"/>
    <p:sldId id="594" r:id="rId206"/>
    <p:sldId id="595" r:id="rId207"/>
    <p:sldId id="596" r:id="rId208"/>
    <p:sldId id="597" r:id="rId209"/>
    <p:sldId id="598" r:id="rId210"/>
    <p:sldId id="599" r:id="rId211"/>
    <p:sldId id="600" r:id="rId212"/>
    <p:sldId id="601" r:id="rId213"/>
    <p:sldId id="602" r:id="rId214"/>
    <p:sldId id="603" r:id="rId215"/>
    <p:sldId id="604" r:id="rId216"/>
    <p:sldId id="605" r:id="rId217"/>
    <p:sldId id="606" r:id="rId218"/>
    <p:sldId id="489" r:id="rId219"/>
    <p:sldId id="363" r:id="rId220"/>
    <p:sldId id="607" r:id="rId221"/>
    <p:sldId id="608" r:id="rId222"/>
    <p:sldId id="609" r:id="rId223"/>
    <p:sldId id="610" r:id="rId224"/>
    <p:sldId id="611" r:id="rId225"/>
    <p:sldId id="612" r:id="rId226"/>
    <p:sldId id="613" r:id="rId227"/>
    <p:sldId id="614" r:id="rId228"/>
    <p:sldId id="490" r:id="rId229"/>
    <p:sldId id="364" r:id="rId230"/>
    <p:sldId id="491" r:id="rId231"/>
    <p:sldId id="615" r:id="rId232"/>
    <p:sldId id="365" r:id="rId233"/>
    <p:sldId id="616" r:id="rId234"/>
    <p:sldId id="617" r:id="rId235"/>
    <p:sldId id="618" r:id="rId236"/>
    <p:sldId id="619" r:id="rId237"/>
    <p:sldId id="620" r:id="rId238"/>
    <p:sldId id="621" r:id="rId239"/>
    <p:sldId id="622" r:id="rId240"/>
    <p:sldId id="623" r:id="rId241"/>
    <p:sldId id="624" r:id="rId242"/>
    <p:sldId id="625" r:id="rId243"/>
    <p:sldId id="626" r:id="rId244"/>
    <p:sldId id="627" r:id="rId245"/>
    <p:sldId id="628" r:id="rId246"/>
    <p:sldId id="629" r:id="rId247"/>
    <p:sldId id="630" r:id="rId248"/>
    <p:sldId id="631" r:id="rId249"/>
    <p:sldId id="632" r:id="rId250"/>
    <p:sldId id="633" r:id="rId251"/>
    <p:sldId id="634" r:id="rId252"/>
    <p:sldId id="635" r:id="rId253"/>
    <p:sldId id="636" r:id="rId254"/>
    <p:sldId id="637" r:id="rId255"/>
    <p:sldId id="638" r:id="rId256"/>
    <p:sldId id="639" r:id="rId257"/>
    <p:sldId id="640" r:id="rId258"/>
    <p:sldId id="641" r:id="rId259"/>
    <p:sldId id="642" r:id="rId260"/>
    <p:sldId id="643" r:id="rId261"/>
    <p:sldId id="644" r:id="rId262"/>
    <p:sldId id="645" r:id="rId263"/>
    <p:sldId id="366" r:id="rId264"/>
    <p:sldId id="367" r:id="rId265"/>
    <p:sldId id="646" r:id="rId266"/>
    <p:sldId id="648" r:id="rId267"/>
    <p:sldId id="647" r:id="rId268"/>
    <p:sldId id="649" r:id="rId269"/>
    <p:sldId id="650" r:id="rId270"/>
    <p:sldId id="651" r:id="rId271"/>
    <p:sldId id="652" r:id="rId272"/>
    <p:sldId id="653" r:id="rId273"/>
    <p:sldId id="654" r:id="rId274"/>
    <p:sldId id="655" r:id="rId275"/>
    <p:sldId id="656" r:id="rId276"/>
    <p:sldId id="657" r:id="rId277"/>
    <p:sldId id="658" r:id="rId278"/>
    <p:sldId id="659" r:id="rId279"/>
    <p:sldId id="660" r:id="rId280"/>
    <p:sldId id="661" r:id="rId281"/>
    <p:sldId id="662" r:id="rId282"/>
    <p:sldId id="664" r:id="rId283"/>
    <p:sldId id="663" r:id="rId284"/>
    <p:sldId id="665" r:id="rId285"/>
    <p:sldId id="492" r:id="rId286"/>
    <p:sldId id="368" r:id="rId287"/>
    <p:sldId id="493" r:id="rId288"/>
    <p:sldId id="369" r:id="rId289"/>
    <p:sldId id="666" r:id="rId290"/>
    <p:sldId id="494" r:id="rId291"/>
    <p:sldId id="370" r:id="rId292"/>
    <p:sldId id="495" r:id="rId293"/>
    <p:sldId id="371" r:id="rId294"/>
    <p:sldId id="667" r:id="rId295"/>
    <p:sldId id="668" r:id="rId296"/>
    <p:sldId id="669" r:id="rId297"/>
    <p:sldId id="670" r:id="rId298"/>
    <p:sldId id="671" r:id="rId299"/>
    <p:sldId id="672" r:id="rId300"/>
    <p:sldId id="673" r:id="rId301"/>
    <p:sldId id="674" r:id="rId302"/>
    <p:sldId id="675" r:id="rId303"/>
    <p:sldId id="676" r:id="rId304"/>
    <p:sldId id="677" r:id="rId305"/>
    <p:sldId id="678" r:id="rId306"/>
    <p:sldId id="679" r:id="rId307"/>
    <p:sldId id="680" r:id="rId308"/>
    <p:sldId id="681" r:id="rId309"/>
    <p:sldId id="682" r:id="rId310"/>
    <p:sldId id="683" r:id="rId311"/>
    <p:sldId id="496" r:id="rId312"/>
    <p:sldId id="373" r:id="rId313"/>
    <p:sldId id="497" r:id="rId314"/>
    <p:sldId id="375" r:id="rId315"/>
    <p:sldId id="684" r:id="rId316"/>
    <p:sldId id="685" r:id="rId317"/>
    <p:sldId id="686" r:id="rId318"/>
    <p:sldId id="687" r:id="rId319"/>
    <p:sldId id="688" r:id="rId320"/>
    <p:sldId id="689" r:id="rId321"/>
    <p:sldId id="690" r:id="rId322"/>
    <p:sldId id="691" r:id="rId323"/>
    <p:sldId id="692" r:id="rId324"/>
    <p:sldId id="693" r:id="rId325"/>
    <p:sldId id="694" r:id="rId326"/>
    <p:sldId id="695" r:id="rId327"/>
    <p:sldId id="696" r:id="rId328"/>
    <p:sldId id="498" r:id="rId329"/>
    <p:sldId id="376" r:id="rId330"/>
    <p:sldId id="700" r:id="rId331"/>
    <p:sldId id="697" r:id="rId332"/>
    <p:sldId id="698" r:id="rId333"/>
    <p:sldId id="701" r:id="rId334"/>
    <p:sldId id="699" r:id="rId335"/>
    <p:sldId id="702" r:id="rId336"/>
    <p:sldId id="703" r:id="rId337"/>
    <p:sldId id="704" r:id="rId338"/>
    <p:sldId id="705" r:id="rId339"/>
    <p:sldId id="706" r:id="rId340"/>
    <p:sldId id="707" r:id="rId341"/>
    <p:sldId id="708" r:id="rId342"/>
    <p:sldId id="709" r:id="rId343"/>
    <p:sldId id="499" r:id="rId344"/>
    <p:sldId id="377" r:id="rId345"/>
    <p:sldId id="710" r:id="rId346"/>
    <p:sldId id="711" r:id="rId347"/>
    <p:sldId id="712" r:id="rId348"/>
    <p:sldId id="713" r:id="rId349"/>
    <p:sldId id="714" r:id="rId350"/>
    <p:sldId id="715" r:id="rId351"/>
    <p:sldId id="716" r:id="rId352"/>
    <p:sldId id="717" r:id="rId353"/>
    <p:sldId id="718" r:id="rId354"/>
    <p:sldId id="719" r:id="rId355"/>
    <p:sldId id="720" r:id="rId356"/>
    <p:sldId id="721" r:id="rId357"/>
    <p:sldId id="722" r:id="rId358"/>
    <p:sldId id="723" r:id="rId359"/>
    <p:sldId id="724" r:id="rId360"/>
    <p:sldId id="725" r:id="rId361"/>
    <p:sldId id="726" r:id="rId362"/>
    <p:sldId id="727" r:id="rId363"/>
    <p:sldId id="728" r:id="rId364"/>
    <p:sldId id="729" r:id="rId365"/>
    <p:sldId id="730" r:id="rId366"/>
    <p:sldId id="731" r:id="rId367"/>
    <p:sldId id="732" r:id="rId368"/>
    <p:sldId id="733" r:id="rId369"/>
    <p:sldId id="734" r:id="rId370"/>
    <p:sldId id="735" r:id="rId371"/>
    <p:sldId id="736" r:id="rId372"/>
    <p:sldId id="737" r:id="rId373"/>
    <p:sldId id="738" r:id="rId374"/>
    <p:sldId id="739" r:id="rId375"/>
    <p:sldId id="740" r:id="rId376"/>
    <p:sldId id="741" r:id="rId377"/>
    <p:sldId id="742" r:id="rId378"/>
    <p:sldId id="743" r:id="rId379"/>
    <p:sldId id="744" r:id="rId380"/>
    <p:sldId id="745" r:id="rId381"/>
    <p:sldId id="746" r:id="rId382"/>
    <p:sldId id="747" r:id="rId383"/>
    <p:sldId id="748" r:id="rId384"/>
    <p:sldId id="749" r:id="rId385"/>
    <p:sldId id="750" r:id="rId386"/>
    <p:sldId id="751" r:id="rId387"/>
    <p:sldId id="752" r:id="rId388"/>
    <p:sldId id="753" r:id="rId389"/>
    <p:sldId id="754" r:id="rId390"/>
    <p:sldId id="755" r:id="rId391"/>
    <p:sldId id="756" r:id="rId392"/>
    <p:sldId id="757" r:id="rId393"/>
    <p:sldId id="758" r:id="rId394"/>
    <p:sldId id="759" r:id="rId395"/>
    <p:sldId id="760" r:id="rId396"/>
    <p:sldId id="761" r:id="rId397"/>
    <p:sldId id="762" r:id="rId398"/>
    <p:sldId id="763" r:id="rId399"/>
    <p:sldId id="764" r:id="rId400"/>
    <p:sldId id="765" r:id="rId401"/>
    <p:sldId id="766" r:id="rId402"/>
    <p:sldId id="767" r:id="rId403"/>
    <p:sldId id="768" r:id="rId404"/>
    <p:sldId id="769" r:id="rId405"/>
    <p:sldId id="770" r:id="rId406"/>
    <p:sldId id="771" r:id="rId407"/>
    <p:sldId id="772" r:id="rId408"/>
    <p:sldId id="773" r:id="rId409"/>
    <p:sldId id="774" r:id="rId410"/>
    <p:sldId id="775" r:id="rId411"/>
    <p:sldId id="776" r:id="rId412"/>
    <p:sldId id="777" r:id="rId413"/>
    <p:sldId id="778" r:id="rId414"/>
    <p:sldId id="779" r:id="rId415"/>
    <p:sldId id="780" r:id="rId416"/>
    <p:sldId id="781" r:id="rId417"/>
    <p:sldId id="782" r:id="rId418"/>
    <p:sldId id="783" r:id="rId419"/>
    <p:sldId id="784" r:id="rId420"/>
    <p:sldId id="785" r:id="rId421"/>
    <p:sldId id="786" r:id="rId422"/>
    <p:sldId id="787" r:id="rId423"/>
    <p:sldId id="788" r:id="rId424"/>
    <p:sldId id="789" r:id="rId425"/>
    <p:sldId id="790" r:id="rId426"/>
    <p:sldId id="791" r:id="rId427"/>
    <p:sldId id="792" r:id="rId428"/>
    <p:sldId id="793" r:id="rId429"/>
    <p:sldId id="794" r:id="rId430"/>
    <p:sldId id="795" r:id="rId431"/>
    <p:sldId id="796" r:id="rId432"/>
    <p:sldId id="797" r:id="rId433"/>
    <p:sldId id="798" r:id="rId434"/>
    <p:sldId id="799" r:id="rId435"/>
    <p:sldId id="800" r:id="rId436"/>
    <p:sldId id="801" r:id="rId437"/>
    <p:sldId id="802" r:id="rId438"/>
    <p:sldId id="803" r:id="rId439"/>
    <p:sldId id="804" r:id="rId440"/>
    <p:sldId id="805" r:id="rId441"/>
    <p:sldId id="806" r:id="rId442"/>
    <p:sldId id="807" r:id="rId443"/>
    <p:sldId id="808" r:id="rId444"/>
    <p:sldId id="809" r:id="rId445"/>
    <p:sldId id="810" r:id="rId446"/>
    <p:sldId id="811" r:id="rId447"/>
    <p:sldId id="812" r:id="rId448"/>
    <p:sldId id="813" r:id="rId449"/>
    <p:sldId id="814" r:id="rId450"/>
    <p:sldId id="815" r:id="rId451"/>
    <p:sldId id="816" r:id="rId452"/>
    <p:sldId id="817" r:id="rId453"/>
    <p:sldId id="818" r:id="rId454"/>
    <p:sldId id="819" r:id="rId455"/>
    <p:sldId id="820" r:id="rId456"/>
    <p:sldId id="821" r:id="rId457"/>
    <p:sldId id="822" r:id="rId458"/>
    <p:sldId id="823" r:id="rId459"/>
    <p:sldId id="824" r:id="rId460"/>
    <p:sldId id="825" r:id="rId461"/>
    <p:sldId id="826" r:id="rId462"/>
    <p:sldId id="827" r:id="rId463"/>
    <p:sldId id="828" r:id="rId464"/>
    <p:sldId id="829" r:id="rId465"/>
    <p:sldId id="830" r:id="rId466"/>
    <p:sldId id="831" r:id="rId467"/>
    <p:sldId id="832" r:id="rId468"/>
    <p:sldId id="833" r:id="rId469"/>
    <p:sldId id="834" r:id="rId470"/>
    <p:sldId id="835" r:id="rId471"/>
    <p:sldId id="836" r:id="rId472"/>
    <p:sldId id="837" r:id="rId473"/>
    <p:sldId id="838" r:id="rId474"/>
    <p:sldId id="839" r:id="rId475"/>
    <p:sldId id="840" r:id="rId476"/>
    <p:sldId id="841" r:id="rId477"/>
    <p:sldId id="842" r:id="rId478"/>
    <p:sldId id="843" r:id="rId479"/>
    <p:sldId id="844" r:id="rId480"/>
    <p:sldId id="845" r:id="rId481"/>
    <p:sldId id="846" r:id="rId482"/>
    <p:sldId id="847" r:id="rId483"/>
    <p:sldId id="848" r:id="rId484"/>
    <p:sldId id="849" r:id="rId485"/>
    <p:sldId id="850" r:id="rId486"/>
    <p:sldId id="851" r:id="rId487"/>
    <p:sldId id="852" r:id="rId488"/>
    <p:sldId id="853" r:id="rId489"/>
    <p:sldId id="854" r:id="rId490"/>
    <p:sldId id="855" r:id="rId491"/>
    <p:sldId id="856" r:id="rId492"/>
    <p:sldId id="857" r:id="rId493"/>
    <p:sldId id="858" r:id="rId494"/>
    <p:sldId id="859" r:id="rId495"/>
    <p:sldId id="860" r:id="rId496"/>
    <p:sldId id="861" r:id="rId497"/>
    <p:sldId id="862" r:id="rId498"/>
    <p:sldId id="863" r:id="rId499"/>
    <p:sldId id="864" r:id="rId500"/>
    <p:sldId id="865" r:id="rId501"/>
    <p:sldId id="866" r:id="rId502"/>
    <p:sldId id="867" r:id="rId503"/>
    <p:sldId id="868" r:id="rId504"/>
    <p:sldId id="869" r:id="rId505"/>
    <p:sldId id="870" r:id="rId506"/>
    <p:sldId id="871" r:id="rId507"/>
    <p:sldId id="872" r:id="rId508"/>
    <p:sldId id="873" r:id="rId509"/>
    <p:sldId id="874" r:id="rId510"/>
    <p:sldId id="875" r:id="rId511"/>
    <p:sldId id="876" r:id="rId512"/>
    <p:sldId id="877" r:id="rId513"/>
    <p:sldId id="878" r:id="rId514"/>
    <p:sldId id="879" r:id="rId515"/>
    <p:sldId id="880" r:id="rId516"/>
    <p:sldId id="881" r:id="rId517"/>
    <p:sldId id="882" r:id="rId518"/>
    <p:sldId id="883" r:id="rId519"/>
    <p:sldId id="884" r:id="rId520"/>
    <p:sldId id="885" r:id="rId521"/>
    <p:sldId id="886" r:id="rId522"/>
    <p:sldId id="887" r:id="rId523"/>
    <p:sldId id="888" r:id="rId524"/>
    <p:sldId id="889" r:id="rId525"/>
    <p:sldId id="890" r:id="rId526"/>
    <p:sldId id="891" r:id="rId527"/>
    <p:sldId id="892" r:id="rId528"/>
    <p:sldId id="893" r:id="rId529"/>
    <p:sldId id="894" r:id="rId530"/>
    <p:sldId id="895" r:id="rId531"/>
    <p:sldId id="896" r:id="rId532"/>
    <p:sldId id="897" r:id="rId533"/>
    <p:sldId id="898" r:id="rId534"/>
    <p:sldId id="899" r:id="rId535"/>
    <p:sldId id="900" r:id="rId536"/>
    <p:sldId id="901" r:id="rId537"/>
    <p:sldId id="902" r:id="rId538"/>
    <p:sldId id="903" r:id="rId539"/>
    <p:sldId id="904" r:id="rId540"/>
    <p:sldId id="905" r:id="rId541"/>
    <p:sldId id="906" r:id="rId542"/>
    <p:sldId id="907" r:id="rId54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35" autoAdjust="0"/>
    <p:restoredTop sz="94660"/>
  </p:normalViewPr>
  <p:slideViewPr>
    <p:cSldViewPr snapToGrid="0">
      <p:cViewPr varScale="1">
        <p:scale>
          <a:sx n="74" d="100"/>
          <a:sy n="74" d="100"/>
        </p:scale>
        <p:origin x="60"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279" Type="http://schemas.openxmlformats.org/officeDocument/2006/relationships/slide" Target="slides/slide278.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slide" Target="slides/slide52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533" Type="http://schemas.openxmlformats.org/officeDocument/2006/relationships/slide" Target="slides/slide532.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44" Type="http://schemas.openxmlformats.org/officeDocument/2006/relationships/presProps" Target="presProps.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slide" Target="slides/slide523.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535" Type="http://schemas.openxmlformats.org/officeDocument/2006/relationships/slide" Target="slides/slide534.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546" Type="http://schemas.openxmlformats.org/officeDocument/2006/relationships/theme" Target="theme/theme1.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26" Type="http://schemas.openxmlformats.org/officeDocument/2006/relationships/slide" Target="slides/slide525.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537" Type="http://schemas.openxmlformats.org/officeDocument/2006/relationships/slide" Target="slides/slide536.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slide" Target="slides/slide505.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517" Type="http://schemas.openxmlformats.org/officeDocument/2006/relationships/slide" Target="slides/slide516.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528" Type="http://schemas.openxmlformats.org/officeDocument/2006/relationships/slide" Target="slides/slide527.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539" Type="http://schemas.openxmlformats.org/officeDocument/2006/relationships/slide" Target="slides/slide538.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508" Type="http://schemas.openxmlformats.org/officeDocument/2006/relationships/slide" Target="slides/slide507.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519" Type="http://schemas.openxmlformats.org/officeDocument/2006/relationships/slide" Target="slides/slide518.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530" Type="http://schemas.openxmlformats.org/officeDocument/2006/relationships/slide" Target="slides/slide529.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541" Type="http://schemas.openxmlformats.org/officeDocument/2006/relationships/slide" Target="slides/slide540.xml"/><Relationship Id="rId4" Type="http://schemas.openxmlformats.org/officeDocument/2006/relationships/slide" Target="slides/slide3.xml"/><Relationship Id="rId180" Type="http://schemas.openxmlformats.org/officeDocument/2006/relationships/slide" Target="slides/slide179.xml"/><Relationship Id="rId236" Type="http://schemas.openxmlformats.org/officeDocument/2006/relationships/slide" Target="slides/slide235.xml"/><Relationship Id="rId278" Type="http://schemas.openxmlformats.org/officeDocument/2006/relationships/slide" Target="slides/slide277.xml"/><Relationship Id="rId401" Type="http://schemas.openxmlformats.org/officeDocument/2006/relationships/slide" Target="slides/slide400.xml"/><Relationship Id="rId443" Type="http://schemas.openxmlformats.org/officeDocument/2006/relationships/slide" Target="slides/slide442.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slide" Target="slides/slide520.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532" Type="http://schemas.openxmlformats.org/officeDocument/2006/relationships/slide" Target="slides/slide531.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543" Type="http://schemas.openxmlformats.org/officeDocument/2006/relationships/slide" Target="slides/slide542.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viewProps" Target="viewProps.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tableStyles" Target="tableStyles.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226" Type="http://schemas.openxmlformats.org/officeDocument/2006/relationships/slide" Target="slides/slide225.xml"/><Relationship Id="rId433" Type="http://schemas.openxmlformats.org/officeDocument/2006/relationships/slide" Target="slides/slide432.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 Type="http://schemas.openxmlformats.org/officeDocument/2006/relationships/slide" Target="slides/slide4.xml"/><Relationship Id="rId237" Type="http://schemas.openxmlformats.org/officeDocument/2006/relationships/slide" Target="slides/slide236.xml"/><Relationship Id="rId444" Type="http://schemas.openxmlformats.org/officeDocument/2006/relationships/slide" Target="slides/slide443.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68140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8199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BCFC266F-329B-4C0D-8E56-B8AE6EDB2F28}"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36918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CFC266F-329B-4C0D-8E56-B8AE6EDB2F28}"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3343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CFC266F-329B-4C0D-8E56-B8AE6EDB2F28}" type="datetimeFigureOut">
              <a:rPr lang="es-ES" smtClean="0"/>
              <a:t>18/05/2023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222343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CFC266F-329B-4C0D-8E56-B8AE6EDB2F28}" type="datetimeFigureOut">
              <a:rPr lang="es-ES" smtClean="0"/>
              <a:t>18/05/2023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22648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CFC266F-329B-4C0D-8E56-B8AE6EDB2F28}" type="datetimeFigureOut">
              <a:rPr lang="es-ES" smtClean="0"/>
              <a:t>18/05/2023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1940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0840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51790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62281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084781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C266F-329B-4C0D-8E56-B8AE6EDB2F28}" type="datetimeFigureOut">
              <a:rPr lang="es-ES" smtClean="0"/>
              <a:t>18/05/2023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EA5A-E740-4934-84E1-FF4C64F01E27}" type="slidenum">
              <a:rPr lang="es-ES" smtClean="0"/>
              <a:t>‹Nº›</a:t>
            </a:fld>
            <a:endParaRPr lang="es-ES"/>
          </a:p>
        </p:txBody>
      </p:sp>
    </p:spTree>
    <p:extLst>
      <p:ext uri="{BB962C8B-B14F-4D97-AF65-F5344CB8AC3E}">
        <p14:creationId xmlns:p14="http://schemas.microsoft.com/office/powerpoint/2010/main" val="341528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9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9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9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3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 Id="rId5" Type="http://schemas.openxmlformats.org/officeDocument/2006/relationships/image" Target="../media/image155.png"/><Relationship Id="rId4" Type="http://schemas.openxmlformats.org/officeDocument/2006/relationships/image" Target="../media/image154.png"/></Relationships>
</file>

<file path=ppt/slides/_rels/slide13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5" Type="http://schemas.openxmlformats.org/officeDocument/2006/relationships/image" Target="../media/image178.png"/><Relationship Id="rId4" Type="http://schemas.openxmlformats.org/officeDocument/2006/relationships/image" Target="../media/image177.png"/></Relationships>
</file>

<file path=ppt/slides/_rels/slide15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 Id="rId5" Type="http://schemas.openxmlformats.org/officeDocument/2006/relationships/image" Target="../media/image194.png"/><Relationship Id="rId4" Type="http://schemas.openxmlformats.org/officeDocument/2006/relationships/image" Target="../media/image193.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170.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 Id="rId4" Type="http://schemas.openxmlformats.org/officeDocument/2006/relationships/image" Target="../media/image219.png"/></Relationships>
</file>

<file path=ppt/slides/_rels/slide183.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 Id="rId5" Type="http://schemas.openxmlformats.org/officeDocument/2006/relationships/image" Target="../media/image224.png"/><Relationship Id="rId4" Type="http://schemas.openxmlformats.org/officeDocument/2006/relationships/image" Target="../media/image223.png"/></Relationships>
</file>

<file path=ppt/slides/_rels/slide18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188.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 Id="rId5" Type="http://schemas.openxmlformats.org/officeDocument/2006/relationships/image" Target="../media/image240.png"/><Relationship Id="rId4" Type="http://schemas.openxmlformats.org/officeDocument/2006/relationships/image" Target="../media/image239.png"/></Relationships>
</file>

<file path=ppt/slides/_rels/slide19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39.png"/><Relationship Id="rId1" Type="http://schemas.openxmlformats.org/officeDocument/2006/relationships/slideLayout" Target="../slideLayouts/slideLayout2.xml"/><Relationship Id="rId5" Type="http://schemas.openxmlformats.org/officeDocument/2006/relationships/image" Target="../media/image243.png"/><Relationship Id="rId4" Type="http://schemas.openxmlformats.org/officeDocument/2006/relationships/image" Target="../media/image242.png"/></Relationships>
</file>

<file path=ppt/slides/_rels/slide196.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39.png"/><Relationship Id="rId1" Type="http://schemas.openxmlformats.org/officeDocument/2006/relationships/slideLayout" Target="../slideLayouts/slideLayout2.xml"/><Relationship Id="rId5" Type="http://schemas.openxmlformats.org/officeDocument/2006/relationships/image" Target="../media/image248.png"/><Relationship Id="rId4" Type="http://schemas.openxmlformats.org/officeDocument/2006/relationships/image" Target="../media/image247.png"/></Relationships>
</file>

<file path=ppt/slides/_rels/slide199.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02.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2.xml"/><Relationship Id="rId5" Type="http://schemas.openxmlformats.org/officeDocument/2006/relationships/image" Target="../media/image265.png"/><Relationship Id="rId4" Type="http://schemas.openxmlformats.org/officeDocument/2006/relationships/image" Target="../media/image264.png"/></Relationships>
</file>

<file path=ppt/slides/_rels/slide208.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2.xml"/><Relationship Id="rId4" Type="http://schemas.openxmlformats.org/officeDocument/2006/relationships/image" Target="../media/image285.png"/></Relationships>
</file>

<file path=ppt/slides/_rels/slide222.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png"/><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224.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2.xml"/><Relationship Id="rId6" Type="http://schemas.openxmlformats.org/officeDocument/2006/relationships/image" Target="../media/image303.png"/><Relationship Id="rId5" Type="http://schemas.openxmlformats.org/officeDocument/2006/relationships/image" Target="../media/image302.png"/><Relationship Id="rId4" Type="http://schemas.openxmlformats.org/officeDocument/2006/relationships/image" Target="../media/image301.png"/></Relationships>
</file>

<file path=ppt/slides/_rels/slide233.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305.png"/><Relationship Id="rId7" Type="http://schemas.openxmlformats.org/officeDocument/2006/relationships/image" Target="../media/image309.png"/><Relationship Id="rId2" Type="http://schemas.openxmlformats.org/officeDocument/2006/relationships/image" Target="../media/image304.png"/><Relationship Id="rId1" Type="http://schemas.openxmlformats.org/officeDocument/2006/relationships/slideLayout" Target="../slideLayouts/slideLayout2.xml"/><Relationship Id="rId6" Type="http://schemas.openxmlformats.org/officeDocument/2006/relationships/image" Target="../media/image308.png"/><Relationship Id="rId5" Type="http://schemas.openxmlformats.org/officeDocument/2006/relationships/image" Target="../media/image307.png"/><Relationship Id="rId4" Type="http://schemas.openxmlformats.org/officeDocument/2006/relationships/image" Target="../media/image306.png"/><Relationship Id="rId9" Type="http://schemas.openxmlformats.org/officeDocument/2006/relationships/image" Target="../media/image311.png"/></Relationships>
</file>

<file path=ppt/slides/_rels/slide234.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18.png"/><Relationship Id="rId1" Type="http://schemas.openxmlformats.org/officeDocument/2006/relationships/slideLayout" Target="../slideLayouts/slideLayout2.xml"/><Relationship Id="rId4" Type="http://schemas.openxmlformats.org/officeDocument/2006/relationships/image" Target="../media/image320.png"/></Relationships>
</file>

<file path=ppt/slides/_rels/slide238.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png"/><Relationship Id="rId1" Type="http://schemas.openxmlformats.org/officeDocument/2006/relationships/slideLayout" Target="../slideLayouts/slideLayout2.xml"/><Relationship Id="rId4" Type="http://schemas.openxmlformats.org/officeDocument/2006/relationships/image" Target="../media/image323.png"/></Relationships>
</file>

<file path=ppt/slides/_rels/slide239.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2.xml"/><Relationship Id="rId4" Type="http://schemas.openxmlformats.org/officeDocument/2006/relationships/image" Target="../media/image326.png"/></Relationships>
</file>

<file path=ppt/slides/_rels/slide240.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2.xml"/><Relationship Id="rId4" Type="http://schemas.openxmlformats.org/officeDocument/2006/relationships/image" Target="../media/image331.png"/></Relationships>
</file>

<file path=ppt/slides/_rels/slide242.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image" Target="../media/image332.png"/><Relationship Id="rId1" Type="http://schemas.openxmlformats.org/officeDocument/2006/relationships/slideLayout" Target="../slideLayouts/slideLayout2.xml"/><Relationship Id="rId4" Type="http://schemas.openxmlformats.org/officeDocument/2006/relationships/image" Target="../media/image334.png"/></Relationships>
</file>

<file path=ppt/slides/_rels/slide243.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png"/><Relationship Id="rId1" Type="http://schemas.openxmlformats.org/officeDocument/2006/relationships/slideLayout" Target="../slideLayouts/slideLayout2.xml"/><Relationship Id="rId4" Type="http://schemas.openxmlformats.org/officeDocument/2006/relationships/image" Target="../media/image337.png"/></Relationships>
</file>

<file path=ppt/slides/_rels/slide244.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2.xml"/><Relationship Id="rId6" Type="http://schemas.openxmlformats.org/officeDocument/2006/relationships/image" Target="../media/image342.png"/><Relationship Id="rId5" Type="http://schemas.openxmlformats.org/officeDocument/2006/relationships/image" Target="../media/image341.png"/><Relationship Id="rId4" Type="http://schemas.openxmlformats.org/officeDocument/2006/relationships/image" Target="../media/image340.png"/></Relationships>
</file>

<file path=ppt/slides/_rels/slide245.xml.rels><?xml version="1.0" encoding="UTF-8" standalone="yes"?>
<Relationships xmlns="http://schemas.openxmlformats.org/package/2006/relationships"><Relationship Id="rId8" Type="http://schemas.openxmlformats.org/officeDocument/2006/relationships/image" Target="../media/image349.png"/><Relationship Id="rId3" Type="http://schemas.openxmlformats.org/officeDocument/2006/relationships/image" Target="../media/image344.png"/><Relationship Id="rId7" Type="http://schemas.openxmlformats.org/officeDocument/2006/relationships/image" Target="../media/image348.png"/><Relationship Id="rId2" Type="http://schemas.openxmlformats.org/officeDocument/2006/relationships/image" Target="../media/image343.png"/><Relationship Id="rId1" Type="http://schemas.openxmlformats.org/officeDocument/2006/relationships/slideLayout" Target="../slideLayouts/slideLayout2.xml"/><Relationship Id="rId6" Type="http://schemas.openxmlformats.org/officeDocument/2006/relationships/image" Target="../media/image347.png"/><Relationship Id="rId5" Type="http://schemas.openxmlformats.org/officeDocument/2006/relationships/image" Target="../media/image346.png"/><Relationship Id="rId4" Type="http://schemas.openxmlformats.org/officeDocument/2006/relationships/image" Target="../media/image345.png"/><Relationship Id="rId9" Type="http://schemas.openxmlformats.org/officeDocument/2006/relationships/image" Target="../media/image350.png"/></Relationships>
</file>

<file path=ppt/slides/_rels/slide246.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image" Target="../media/image352.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2.xml"/><Relationship Id="rId4" Type="http://schemas.openxmlformats.org/officeDocument/2006/relationships/image" Target="../media/image358.png"/></Relationships>
</file>

<file path=ppt/slides/_rels/slide25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2.xml"/><Relationship Id="rId4" Type="http://schemas.openxmlformats.org/officeDocument/2006/relationships/image" Target="../media/image361.png"/></Relationships>
</file>

<file path=ppt/slides/_rels/slide251.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4.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png"/><Relationship Id="rId1" Type="http://schemas.openxmlformats.org/officeDocument/2006/relationships/slideLayout" Target="../slideLayouts/slideLayout2.xml"/><Relationship Id="rId5" Type="http://schemas.openxmlformats.org/officeDocument/2006/relationships/image" Target="../media/image369.png"/><Relationship Id="rId4" Type="http://schemas.openxmlformats.org/officeDocument/2006/relationships/image" Target="../media/image368.png"/></Relationships>
</file>

<file path=ppt/slides/_rels/slide254.xml.rels><?xml version="1.0" encoding="UTF-8" standalone="yes"?>
<Relationships xmlns="http://schemas.openxmlformats.org/package/2006/relationships"><Relationship Id="rId8" Type="http://schemas.openxmlformats.org/officeDocument/2006/relationships/image" Target="../media/image376.png"/><Relationship Id="rId3" Type="http://schemas.openxmlformats.org/officeDocument/2006/relationships/image" Target="../media/image371.png"/><Relationship Id="rId7" Type="http://schemas.openxmlformats.org/officeDocument/2006/relationships/image" Target="../media/image375.png"/><Relationship Id="rId2" Type="http://schemas.openxmlformats.org/officeDocument/2006/relationships/image" Target="../media/image370.png"/><Relationship Id="rId1" Type="http://schemas.openxmlformats.org/officeDocument/2006/relationships/slideLayout" Target="../slideLayouts/slideLayout2.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255.xml.rels><?xml version="1.0" encoding="UTF-8" standalone="yes"?>
<Relationships xmlns="http://schemas.openxmlformats.org/package/2006/relationships"><Relationship Id="rId8" Type="http://schemas.openxmlformats.org/officeDocument/2006/relationships/image" Target="../media/image383.png"/><Relationship Id="rId3" Type="http://schemas.openxmlformats.org/officeDocument/2006/relationships/image" Target="../media/image378.png"/><Relationship Id="rId7" Type="http://schemas.openxmlformats.org/officeDocument/2006/relationships/image" Target="../media/image382.png"/><Relationship Id="rId2" Type="http://schemas.openxmlformats.org/officeDocument/2006/relationships/image" Target="../media/image377.png"/><Relationship Id="rId1" Type="http://schemas.openxmlformats.org/officeDocument/2006/relationships/slideLayout" Target="../slideLayouts/slideLayout2.xml"/><Relationship Id="rId6" Type="http://schemas.openxmlformats.org/officeDocument/2006/relationships/image" Target="../media/image381.png"/><Relationship Id="rId5" Type="http://schemas.openxmlformats.org/officeDocument/2006/relationships/image" Target="../media/image380.png"/><Relationship Id="rId4" Type="http://schemas.openxmlformats.org/officeDocument/2006/relationships/image" Target="../media/image379.png"/></Relationships>
</file>

<file path=ppt/slides/_rels/slide256.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image" Target="../media/image384.png"/><Relationship Id="rId1" Type="http://schemas.openxmlformats.org/officeDocument/2006/relationships/slideLayout" Target="../slideLayouts/slideLayout2.xml"/><Relationship Id="rId6" Type="http://schemas.openxmlformats.org/officeDocument/2006/relationships/image" Target="../media/image388.png"/><Relationship Id="rId5" Type="http://schemas.openxmlformats.org/officeDocument/2006/relationships/image" Target="../media/image387.png"/><Relationship Id="rId4" Type="http://schemas.openxmlformats.org/officeDocument/2006/relationships/image" Target="../media/image386.png"/></Relationships>
</file>

<file path=ppt/slides/_rels/slide257.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389.png"/><Relationship Id="rId1" Type="http://schemas.openxmlformats.org/officeDocument/2006/relationships/slideLayout" Target="../slideLayouts/slideLayout2.xml"/><Relationship Id="rId5" Type="http://schemas.openxmlformats.org/officeDocument/2006/relationships/image" Target="../media/image392.png"/><Relationship Id="rId4" Type="http://schemas.openxmlformats.org/officeDocument/2006/relationships/image" Target="../media/image391.png"/></Relationships>
</file>

<file path=ppt/slides/_rels/slide258.xml.rels><?xml version="1.0" encoding="UTF-8" standalone="yes"?>
<Relationships xmlns="http://schemas.openxmlformats.org/package/2006/relationships"><Relationship Id="rId3" Type="http://schemas.openxmlformats.org/officeDocument/2006/relationships/image" Target="../media/image394.png"/><Relationship Id="rId2" Type="http://schemas.openxmlformats.org/officeDocument/2006/relationships/image" Target="../media/image393.png"/><Relationship Id="rId1" Type="http://schemas.openxmlformats.org/officeDocument/2006/relationships/slideLayout" Target="../slideLayouts/slideLayout2.xml"/><Relationship Id="rId5" Type="http://schemas.openxmlformats.org/officeDocument/2006/relationships/image" Target="../media/image396.png"/><Relationship Id="rId4" Type="http://schemas.openxmlformats.org/officeDocument/2006/relationships/image" Target="../media/image395.png"/></Relationships>
</file>

<file path=ppt/slides/_rels/slide259.xml.rels><?xml version="1.0" encoding="UTF-8" standalone="yes"?>
<Relationships xmlns="http://schemas.openxmlformats.org/package/2006/relationships"><Relationship Id="rId3" Type="http://schemas.openxmlformats.org/officeDocument/2006/relationships/image" Target="../media/image398.png"/><Relationship Id="rId2" Type="http://schemas.openxmlformats.org/officeDocument/2006/relationships/image" Target="../media/image397.png"/><Relationship Id="rId1" Type="http://schemas.openxmlformats.org/officeDocument/2006/relationships/slideLayout" Target="../slideLayouts/slideLayout2.xml"/><Relationship Id="rId4" Type="http://schemas.openxmlformats.org/officeDocument/2006/relationships/image" Target="../media/image399.png"/></Relationships>
</file>

<file path=ppt/slides/_rels/slide260.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image" Target="../media/image400.png"/><Relationship Id="rId1" Type="http://schemas.openxmlformats.org/officeDocument/2006/relationships/slideLayout" Target="../slideLayouts/slideLayout2.xml"/><Relationship Id="rId4" Type="http://schemas.openxmlformats.org/officeDocument/2006/relationships/image" Target="../media/image402.png"/></Relationships>
</file>

<file path=ppt/slides/_rels/slide261.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png"/><Relationship Id="rId1" Type="http://schemas.openxmlformats.org/officeDocument/2006/relationships/slideLayout" Target="../slideLayouts/slideLayout2.xml"/><Relationship Id="rId4" Type="http://schemas.openxmlformats.org/officeDocument/2006/relationships/image" Target="../media/image407.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png"/><Relationship Id="rId1" Type="http://schemas.openxmlformats.org/officeDocument/2006/relationships/slideLayout" Target="../slideLayouts/slideLayout2.xml"/><Relationship Id="rId4" Type="http://schemas.openxmlformats.org/officeDocument/2006/relationships/image" Target="../media/image413.pn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415.png"/><Relationship Id="rId7" Type="http://schemas.openxmlformats.org/officeDocument/2006/relationships/image" Target="../media/image419.png"/><Relationship Id="rId2" Type="http://schemas.openxmlformats.org/officeDocument/2006/relationships/image" Target="../media/image414.png"/><Relationship Id="rId1" Type="http://schemas.openxmlformats.org/officeDocument/2006/relationships/slideLayout" Target="../slideLayouts/slideLayout2.xml"/><Relationship Id="rId6" Type="http://schemas.openxmlformats.org/officeDocument/2006/relationships/image" Target="../media/image418.png"/><Relationship Id="rId5" Type="http://schemas.openxmlformats.org/officeDocument/2006/relationships/image" Target="../media/image417.png"/><Relationship Id="rId4" Type="http://schemas.openxmlformats.org/officeDocument/2006/relationships/image" Target="../media/image416.png"/></Relationships>
</file>

<file path=ppt/slides/_rels/slide269.xml.rels><?xml version="1.0" encoding="UTF-8" standalone="yes"?>
<Relationships xmlns="http://schemas.openxmlformats.org/package/2006/relationships"><Relationship Id="rId3" Type="http://schemas.openxmlformats.org/officeDocument/2006/relationships/image" Target="../media/image421.png"/><Relationship Id="rId7" Type="http://schemas.openxmlformats.org/officeDocument/2006/relationships/image" Target="../media/image425.png"/><Relationship Id="rId2"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424.png"/><Relationship Id="rId5" Type="http://schemas.openxmlformats.org/officeDocument/2006/relationships/image" Target="../media/image423.png"/><Relationship Id="rId4" Type="http://schemas.openxmlformats.org/officeDocument/2006/relationships/image" Target="../media/image422.png"/></Relationships>
</file>

<file path=ppt/slides/_rels/slide270.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image" Target="../media/image426.png"/><Relationship Id="rId1" Type="http://schemas.openxmlformats.org/officeDocument/2006/relationships/slideLayout" Target="../slideLayouts/slideLayout2.xml"/><Relationship Id="rId6" Type="http://schemas.openxmlformats.org/officeDocument/2006/relationships/image" Target="../media/image430.png"/><Relationship Id="rId5" Type="http://schemas.openxmlformats.org/officeDocument/2006/relationships/image" Target="../media/image429.png"/><Relationship Id="rId4" Type="http://schemas.openxmlformats.org/officeDocument/2006/relationships/image" Target="../media/image428.png"/></Relationships>
</file>

<file path=ppt/slides/_rels/slide271.xml.rels><?xml version="1.0" encoding="UTF-8" standalone="yes"?>
<Relationships xmlns="http://schemas.openxmlformats.org/package/2006/relationships"><Relationship Id="rId8" Type="http://schemas.openxmlformats.org/officeDocument/2006/relationships/image" Target="../media/image437.png"/><Relationship Id="rId3" Type="http://schemas.openxmlformats.org/officeDocument/2006/relationships/image" Target="../media/image432.png"/><Relationship Id="rId7" Type="http://schemas.openxmlformats.org/officeDocument/2006/relationships/image" Target="../media/image436.png"/><Relationship Id="rId2" Type="http://schemas.openxmlformats.org/officeDocument/2006/relationships/image" Target="../media/image431.png"/><Relationship Id="rId1" Type="http://schemas.openxmlformats.org/officeDocument/2006/relationships/slideLayout" Target="../slideLayouts/slideLayout2.xml"/><Relationship Id="rId6" Type="http://schemas.openxmlformats.org/officeDocument/2006/relationships/image" Target="../media/image435.png"/><Relationship Id="rId5" Type="http://schemas.openxmlformats.org/officeDocument/2006/relationships/image" Target="../media/image434.png"/><Relationship Id="rId4" Type="http://schemas.openxmlformats.org/officeDocument/2006/relationships/image" Target="../media/image433.png"/><Relationship Id="rId9" Type="http://schemas.openxmlformats.org/officeDocument/2006/relationships/image" Target="../media/image438.png"/></Relationships>
</file>

<file path=ppt/slides/_rels/slide272.xml.rels><?xml version="1.0" encoding="UTF-8" standalone="yes"?>
<Relationships xmlns="http://schemas.openxmlformats.org/package/2006/relationships"><Relationship Id="rId2" Type="http://schemas.openxmlformats.org/officeDocument/2006/relationships/image" Target="../media/image439.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441.png"/><Relationship Id="rId2"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44.png"/><Relationship Id="rId5" Type="http://schemas.openxmlformats.org/officeDocument/2006/relationships/image" Target="../media/image443.png"/><Relationship Id="rId4" Type="http://schemas.openxmlformats.org/officeDocument/2006/relationships/image" Target="../media/image442.png"/></Relationships>
</file>

<file path=ppt/slides/_rels/slide274.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445.png"/><Relationship Id="rId1" Type="http://schemas.openxmlformats.org/officeDocument/2006/relationships/slideLayout" Target="../slideLayouts/slideLayout2.xml"/><Relationship Id="rId4" Type="http://schemas.openxmlformats.org/officeDocument/2006/relationships/image" Target="../media/image447.png"/></Relationships>
</file>

<file path=ppt/slides/_rels/slide275.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image" Target="../media/image448.png"/><Relationship Id="rId1" Type="http://schemas.openxmlformats.org/officeDocument/2006/relationships/slideLayout" Target="../slideLayouts/slideLayout2.xml"/><Relationship Id="rId5" Type="http://schemas.openxmlformats.org/officeDocument/2006/relationships/image" Target="../media/image451.png"/><Relationship Id="rId4" Type="http://schemas.openxmlformats.org/officeDocument/2006/relationships/image" Target="../media/image450.png"/></Relationships>
</file>

<file path=ppt/slides/_rels/slide276.xml.rels><?xml version="1.0" encoding="UTF-8" standalone="yes"?>
<Relationships xmlns="http://schemas.openxmlformats.org/package/2006/relationships"><Relationship Id="rId3" Type="http://schemas.openxmlformats.org/officeDocument/2006/relationships/image" Target="../media/image453.png"/><Relationship Id="rId7" Type="http://schemas.openxmlformats.org/officeDocument/2006/relationships/image" Target="../media/image457.png"/><Relationship Id="rId2" Type="http://schemas.openxmlformats.org/officeDocument/2006/relationships/image" Target="../media/image452.png"/><Relationship Id="rId1" Type="http://schemas.openxmlformats.org/officeDocument/2006/relationships/slideLayout" Target="../slideLayouts/slideLayout2.xml"/><Relationship Id="rId6" Type="http://schemas.openxmlformats.org/officeDocument/2006/relationships/image" Target="../media/image456.png"/><Relationship Id="rId5" Type="http://schemas.openxmlformats.org/officeDocument/2006/relationships/image" Target="../media/image455.png"/><Relationship Id="rId4" Type="http://schemas.openxmlformats.org/officeDocument/2006/relationships/image" Target="../media/image454.png"/></Relationships>
</file>

<file path=ppt/slides/_rels/slide277.xml.rels><?xml version="1.0" encoding="UTF-8" standalone="yes"?>
<Relationships xmlns="http://schemas.openxmlformats.org/package/2006/relationships"><Relationship Id="rId3" Type="http://schemas.openxmlformats.org/officeDocument/2006/relationships/image" Target="../media/image459.png"/><Relationship Id="rId7" Type="http://schemas.openxmlformats.org/officeDocument/2006/relationships/image" Target="../media/image463.png"/><Relationship Id="rId2" Type="http://schemas.openxmlformats.org/officeDocument/2006/relationships/image" Target="../media/image458.png"/><Relationship Id="rId1" Type="http://schemas.openxmlformats.org/officeDocument/2006/relationships/slideLayout" Target="../slideLayouts/slideLayout2.xml"/><Relationship Id="rId6" Type="http://schemas.openxmlformats.org/officeDocument/2006/relationships/image" Target="../media/image462.png"/><Relationship Id="rId5" Type="http://schemas.openxmlformats.org/officeDocument/2006/relationships/image" Target="../media/image461.png"/><Relationship Id="rId4" Type="http://schemas.openxmlformats.org/officeDocument/2006/relationships/image" Target="../media/image460.png"/></Relationships>
</file>

<file path=ppt/slides/_rels/slide278.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image" Target="../media/image464.png"/><Relationship Id="rId1" Type="http://schemas.openxmlformats.org/officeDocument/2006/relationships/slideLayout" Target="../slideLayouts/slideLayout2.xml"/><Relationship Id="rId5" Type="http://schemas.openxmlformats.org/officeDocument/2006/relationships/image" Target="../media/image467.png"/><Relationship Id="rId4" Type="http://schemas.openxmlformats.org/officeDocument/2006/relationships/image" Target="../media/image466.png"/></Relationships>
</file>

<file path=ppt/slides/_rels/slide279.xml.rels><?xml version="1.0" encoding="UTF-8" standalone="yes"?>
<Relationships xmlns="http://schemas.openxmlformats.org/package/2006/relationships"><Relationship Id="rId3" Type="http://schemas.openxmlformats.org/officeDocument/2006/relationships/image" Target="../media/image469.png"/><Relationship Id="rId7" Type="http://schemas.openxmlformats.org/officeDocument/2006/relationships/image" Target="../media/image473.png"/><Relationship Id="rId2" Type="http://schemas.openxmlformats.org/officeDocument/2006/relationships/image" Target="../media/image468.png"/><Relationship Id="rId1" Type="http://schemas.openxmlformats.org/officeDocument/2006/relationships/slideLayout" Target="../slideLayouts/slideLayout2.xml"/><Relationship Id="rId6" Type="http://schemas.openxmlformats.org/officeDocument/2006/relationships/image" Target="../media/image472.png"/><Relationship Id="rId5" Type="http://schemas.openxmlformats.org/officeDocument/2006/relationships/image" Target="../media/image471.png"/><Relationship Id="rId4" Type="http://schemas.openxmlformats.org/officeDocument/2006/relationships/image" Target="../media/image470.png"/></Relationships>
</file>

<file path=ppt/slides/_rels/slide280.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png"/><Relationship Id="rId1" Type="http://schemas.openxmlformats.org/officeDocument/2006/relationships/slideLayout" Target="../slideLayouts/slideLayout2.xml"/><Relationship Id="rId4" Type="http://schemas.openxmlformats.org/officeDocument/2006/relationships/image" Target="../media/image476.png"/></Relationships>
</file>

<file path=ppt/slides/_rels/slide281.xml.rels><?xml version="1.0" encoding="UTF-8" standalone="yes"?>
<Relationships xmlns="http://schemas.openxmlformats.org/package/2006/relationships"><Relationship Id="rId3" Type="http://schemas.openxmlformats.org/officeDocument/2006/relationships/image" Target="../media/image478.png"/><Relationship Id="rId2" Type="http://schemas.openxmlformats.org/officeDocument/2006/relationships/image" Target="../media/image477.png"/><Relationship Id="rId1" Type="http://schemas.openxmlformats.org/officeDocument/2006/relationships/slideLayout" Target="../slideLayouts/slideLayout2.xml"/><Relationship Id="rId6" Type="http://schemas.openxmlformats.org/officeDocument/2006/relationships/image" Target="../media/image481.png"/><Relationship Id="rId5" Type="http://schemas.openxmlformats.org/officeDocument/2006/relationships/image" Target="../media/image480.png"/><Relationship Id="rId4" Type="http://schemas.openxmlformats.org/officeDocument/2006/relationships/image" Target="../media/image479.png"/></Relationships>
</file>

<file path=ppt/slides/_rels/slide282.xml.rels><?xml version="1.0" encoding="UTF-8" standalone="yes"?>
<Relationships xmlns="http://schemas.openxmlformats.org/package/2006/relationships"><Relationship Id="rId3" Type="http://schemas.openxmlformats.org/officeDocument/2006/relationships/image" Target="../media/image483.png"/><Relationship Id="rId7" Type="http://schemas.openxmlformats.org/officeDocument/2006/relationships/image" Target="../media/image487.png"/><Relationship Id="rId2" Type="http://schemas.openxmlformats.org/officeDocument/2006/relationships/image" Target="../media/image482.png"/><Relationship Id="rId1" Type="http://schemas.openxmlformats.org/officeDocument/2006/relationships/slideLayout" Target="../slideLayouts/slideLayout2.xml"/><Relationship Id="rId6" Type="http://schemas.openxmlformats.org/officeDocument/2006/relationships/image" Target="../media/image486.png"/><Relationship Id="rId5" Type="http://schemas.openxmlformats.org/officeDocument/2006/relationships/image" Target="../media/image485.png"/><Relationship Id="rId4" Type="http://schemas.openxmlformats.org/officeDocument/2006/relationships/image" Target="../media/image484.png"/></Relationships>
</file>

<file path=ppt/slides/_rels/slide283.xml.rels><?xml version="1.0" encoding="UTF-8" standalone="yes"?>
<Relationships xmlns="http://schemas.openxmlformats.org/package/2006/relationships"><Relationship Id="rId3" Type="http://schemas.openxmlformats.org/officeDocument/2006/relationships/image" Target="../media/image489.png"/><Relationship Id="rId2" Type="http://schemas.openxmlformats.org/officeDocument/2006/relationships/image" Target="../media/image488.png"/><Relationship Id="rId1" Type="http://schemas.openxmlformats.org/officeDocument/2006/relationships/slideLayout" Target="../slideLayouts/slideLayout2.xml"/><Relationship Id="rId5" Type="http://schemas.openxmlformats.org/officeDocument/2006/relationships/image" Target="../media/image491.png"/><Relationship Id="rId4" Type="http://schemas.openxmlformats.org/officeDocument/2006/relationships/image" Target="../media/image490.png"/></Relationships>
</file>

<file path=ppt/slides/_rels/slide284.xml.rels><?xml version="1.0" encoding="UTF-8" standalone="yes"?>
<Relationships xmlns="http://schemas.openxmlformats.org/package/2006/relationships"><Relationship Id="rId3" Type="http://schemas.openxmlformats.org/officeDocument/2006/relationships/image" Target="../media/image493.png"/><Relationship Id="rId2" Type="http://schemas.openxmlformats.org/officeDocument/2006/relationships/image" Target="../media/image492.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495.png"/><Relationship Id="rId2" Type="http://schemas.openxmlformats.org/officeDocument/2006/relationships/image" Target="../media/image494.png"/><Relationship Id="rId1" Type="http://schemas.openxmlformats.org/officeDocument/2006/relationships/slideLayout" Target="../slideLayouts/slideLayout2.xml"/><Relationship Id="rId4" Type="http://schemas.openxmlformats.org/officeDocument/2006/relationships/image" Target="../media/image496.pn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image" Target="../media/image498.png"/><Relationship Id="rId7" Type="http://schemas.openxmlformats.org/officeDocument/2006/relationships/image" Target="../media/image502.png"/><Relationship Id="rId2" Type="http://schemas.openxmlformats.org/officeDocument/2006/relationships/image" Target="../media/image497.png"/><Relationship Id="rId1" Type="http://schemas.openxmlformats.org/officeDocument/2006/relationships/slideLayout" Target="../slideLayouts/slideLayout2.xml"/><Relationship Id="rId6" Type="http://schemas.openxmlformats.org/officeDocument/2006/relationships/image" Target="../media/image501.png"/><Relationship Id="rId5" Type="http://schemas.openxmlformats.org/officeDocument/2006/relationships/image" Target="../media/image500.png"/><Relationship Id="rId4" Type="http://schemas.openxmlformats.org/officeDocument/2006/relationships/image" Target="../media/image499.png"/></Relationships>
</file>

<file path=ppt/slides/_rels/slide289.xml.rels><?xml version="1.0" encoding="UTF-8" standalone="yes"?>
<Relationships xmlns="http://schemas.openxmlformats.org/package/2006/relationships"><Relationship Id="rId3" Type="http://schemas.openxmlformats.org/officeDocument/2006/relationships/image" Target="../media/image504.png"/><Relationship Id="rId2" Type="http://schemas.openxmlformats.org/officeDocument/2006/relationships/image" Target="../media/image503.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505.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506.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image" Target="../media/image509.png"/><Relationship Id="rId2" Type="http://schemas.openxmlformats.org/officeDocument/2006/relationships/image" Target="../media/image508.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image" Target="../media/image512.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514.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515.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516.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image" Target="../media/image518.png"/><Relationship Id="rId2" Type="http://schemas.openxmlformats.org/officeDocument/2006/relationships/image" Target="../media/image517.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521.png"/><Relationship Id="rId1" Type="http://schemas.openxmlformats.org/officeDocument/2006/relationships/slideLayout" Target="../slideLayouts/slideLayout2.xml"/><Relationship Id="rId4" Type="http://schemas.openxmlformats.org/officeDocument/2006/relationships/image" Target="../media/image523.png"/></Relationships>
</file>

<file path=ppt/slides/_rels/slide307.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image" Target="../media/image524.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526.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image" Target="../media/image527.pn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529.png"/><Relationship Id="rId2" Type="http://schemas.openxmlformats.org/officeDocument/2006/relationships/image" Target="../media/image528.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3" Type="http://schemas.openxmlformats.org/officeDocument/2006/relationships/image" Target="../media/image531.png"/><Relationship Id="rId2" Type="http://schemas.openxmlformats.org/officeDocument/2006/relationships/image" Target="../media/image530.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3" Type="http://schemas.openxmlformats.org/officeDocument/2006/relationships/image" Target="../media/image533.png"/><Relationship Id="rId2" Type="http://schemas.openxmlformats.org/officeDocument/2006/relationships/image" Target="../media/image532.png"/><Relationship Id="rId1" Type="http://schemas.openxmlformats.org/officeDocument/2006/relationships/slideLayout" Target="../slideLayouts/slideLayout2.xml"/><Relationship Id="rId6" Type="http://schemas.openxmlformats.org/officeDocument/2006/relationships/image" Target="../media/image536.png"/><Relationship Id="rId5" Type="http://schemas.openxmlformats.org/officeDocument/2006/relationships/image" Target="../media/image535.png"/><Relationship Id="rId4" Type="http://schemas.openxmlformats.org/officeDocument/2006/relationships/image" Target="../media/image534.png"/></Relationships>
</file>

<file path=ppt/slides/_rels/slide317.xml.rels><?xml version="1.0" encoding="UTF-8" standalone="yes"?>
<Relationships xmlns="http://schemas.openxmlformats.org/package/2006/relationships"><Relationship Id="rId3" Type="http://schemas.openxmlformats.org/officeDocument/2006/relationships/image" Target="../media/image538.png"/><Relationship Id="rId2" Type="http://schemas.openxmlformats.org/officeDocument/2006/relationships/image" Target="../media/image537.png"/><Relationship Id="rId1" Type="http://schemas.openxmlformats.org/officeDocument/2006/relationships/slideLayout" Target="../slideLayouts/slideLayout2.xml"/><Relationship Id="rId4" Type="http://schemas.openxmlformats.org/officeDocument/2006/relationships/image" Target="../media/image539.png"/></Relationships>
</file>

<file path=ppt/slides/_rels/slide318.xml.rels><?xml version="1.0" encoding="UTF-8" standalone="yes"?>
<Relationships xmlns="http://schemas.openxmlformats.org/package/2006/relationships"><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3" Type="http://schemas.openxmlformats.org/officeDocument/2006/relationships/image" Target="../media/image542.png"/><Relationship Id="rId2" Type="http://schemas.openxmlformats.org/officeDocument/2006/relationships/image" Target="../media/image541.png"/><Relationship Id="rId1" Type="http://schemas.openxmlformats.org/officeDocument/2006/relationships/slideLayout" Target="../slideLayouts/slideLayout2.xml"/><Relationship Id="rId4" Type="http://schemas.openxmlformats.org/officeDocument/2006/relationships/image" Target="../media/image543.png"/></Relationships>
</file>

<file path=ppt/slides/_rels/slide322.xml.rels><?xml version="1.0" encoding="UTF-8" standalone="yes"?>
<Relationships xmlns="http://schemas.openxmlformats.org/package/2006/relationships"><Relationship Id="rId2" Type="http://schemas.openxmlformats.org/officeDocument/2006/relationships/image" Target="../media/image544.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3" Type="http://schemas.openxmlformats.org/officeDocument/2006/relationships/image" Target="../media/image546.png"/><Relationship Id="rId2" Type="http://schemas.openxmlformats.org/officeDocument/2006/relationships/image" Target="../media/image545.png"/><Relationship Id="rId1" Type="http://schemas.openxmlformats.org/officeDocument/2006/relationships/slideLayout" Target="../slideLayouts/slideLayout2.xml"/><Relationship Id="rId6" Type="http://schemas.openxmlformats.org/officeDocument/2006/relationships/image" Target="../media/image549.png"/><Relationship Id="rId5" Type="http://schemas.openxmlformats.org/officeDocument/2006/relationships/image" Target="../media/image548.png"/><Relationship Id="rId4" Type="http://schemas.openxmlformats.org/officeDocument/2006/relationships/image" Target="../media/image547.png"/></Relationships>
</file>

<file path=ppt/slides/_rels/slide324.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image" Target="../media/image550.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image" Target="../media/image552.png"/><Relationship Id="rId1" Type="http://schemas.openxmlformats.org/officeDocument/2006/relationships/slideLayout" Target="../slideLayouts/slideLayout2.xml"/><Relationship Id="rId6" Type="http://schemas.openxmlformats.org/officeDocument/2006/relationships/image" Target="../media/image556.png"/><Relationship Id="rId5" Type="http://schemas.openxmlformats.org/officeDocument/2006/relationships/image" Target="../media/image555.png"/><Relationship Id="rId4" Type="http://schemas.openxmlformats.org/officeDocument/2006/relationships/image" Target="../media/image554.png"/></Relationships>
</file>

<file path=ppt/slides/_rels/slide326.xml.rels><?xml version="1.0" encoding="UTF-8" standalone="yes"?>
<Relationships xmlns="http://schemas.openxmlformats.org/package/2006/relationships"><Relationship Id="rId3" Type="http://schemas.openxmlformats.org/officeDocument/2006/relationships/image" Target="../media/image558.png"/><Relationship Id="rId2" Type="http://schemas.openxmlformats.org/officeDocument/2006/relationships/image" Target="../media/image557.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559.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561.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3" Type="http://schemas.openxmlformats.org/officeDocument/2006/relationships/image" Target="../media/image563.png"/><Relationship Id="rId2" Type="http://schemas.openxmlformats.org/officeDocument/2006/relationships/image" Target="../media/image562.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3" Type="http://schemas.openxmlformats.org/officeDocument/2006/relationships/image" Target="../media/image565.png"/><Relationship Id="rId2" Type="http://schemas.openxmlformats.org/officeDocument/2006/relationships/image" Target="../media/image564.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566.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3" Type="http://schemas.openxmlformats.org/officeDocument/2006/relationships/image" Target="../media/image568.png"/><Relationship Id="rId2" Type="http://schemas.openxmlformats.org/officeDocument/2006/relationships/image" Target="../media/image567.pn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569.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image" Target="../media/image570.png"/><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571.pn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3" Type="http://schemas.openxmlformats.org/officeDocument/2006/relationships/image" Target="../media/image573.png"/><Relationship Id="rId2" Type="http://schemas.openxmlformats.org/officeDocument/2006/relationships/image" Target="../media/image572.png"/><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3" Type="http://schemas.openxmlformats.org/officeDocument/2006/relationships/image" Target="../media/image575.png"/><Relationship Id="rId2" Type="http://schemas.openxmlformats.org/officeDocument/2006/relationships/image" Target="../media/image574.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image" Target="../media/image576.png"/><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3" Type="http://schemas.openxmlformats.org/officeDocument/2006/relationships/image" Target="../media/image578.png"/><Relationship Id="rId2" Type="http://schemas.openxmlformats.org/officeDocument/2006/relationships/image" Target="../media/image577.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image" Target="../media/image579.pn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2" Type="http://schemas.openxmlformats.org/officeDocument/2006/relationships/image" Target="../media/image581.png"/><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3" Type="http://schemas.openxmlformats.org/officeDocument/2006/relationships/image" Target="../media/image583.png"/><Relationship Id="rId2" Type="http://schemas.openxmlformats.org/officeDocument/2006/relationships/image" Target="../media/image582.png"/><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2" Type="http://schemas.openxmlformats.org/officeDocument/2006/relationships/image" Target="../media/image584.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585.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image" Target="../media/image586.png"/><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2" Type="http://schemas.openxmlformats.org/officeDocument/2006/relationships/image" Target="../media/image587.png"/><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2" Type="http://schemas.openxmlformats.org/officeDocument/2006/relationships/image" Target="../media/image588.png"/><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2" Type="http://schemas.openxmlformats.org/officeDocument/2006/relationships/image" Target="../media/image589.png"/><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2" Type="http://schemas.openxmlformats.org/officeDocument/2006/relationships/image" Target="../media/image590.png"/><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2" Type="http://schemas.openxmlformats.org/officeDocument/2006/relationships/image" Target="../media/image591.png"/><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2" Type="http://schemas.openxmlformats.org/officeDocument/2006/relationships/image" Target="../media/image592.png"/><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2" Type="http://schemas.openxmlformats.org/officeDocument/2006/relationships/image" Target="../media/image593.png"/><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2" Type="http://schemas.openxmlformats.org/officeDocument/2006/relationships/image" Target="../media/image594.gif"/><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3" Type="http://schemas.openxmlformats.org/officeDocument/2006/relationships/image" Target="../media/image596.png"/><Relationship Id="rId2" Type="http://schemas.openxmlformats.org/officeDocument/2006/relationships/image" Target="../media/image595.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2" Type="http://schemas.openxmlformats.org/officeDocument/2006/relationships/image" Target="../media/image597.png"/><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2" Type="http://schemas.openxmlformats.org/officeDocument/2006/relationships/image" Target="../media/image598.png"/><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2" Type="http://schemas.openxmlformats.org/officeDocument/2006/relationships/image" Target="../media/image599.png"/><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2" Type="http://schemas.openxmlformats.org/officeDocument/2006/relationships/image" Target="../media/image600.pn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3" Type="http://schemas.openxmlformats.org/officeDocument/2006/relationships/image" Target="../media/image602.png"/><Relationship Id="rId2" Type="http://schemas.openxmlformats.org/officeDocument/2006/relationships/image" Target="../media/image601.png"/><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2" Type="http://schemas.openxmlformats.org/officeDocument/2006/relationships/image" Target="../media/image603.png"/><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2" Type="http://schemas.openxmlformats.org/officeDocument/2006/relationships/image" Target="../media/image604.png"/><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2" Type="http://schemas.openxmlformats.org/officeDocument/2006/relationships/image" Target="../media/image605.png"/><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2" Type="http://schemas.openxmlformats.org/officeDocument/2006/relationships/image" Target="../media/image606.png"/><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image" Target="../media/image607.png"/><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2" Type="http://schemas.openxmlformats.org/officeDocument/2006/relationships/image" Target="../media/image608.png"/><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609.png"/><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2" Type="http://schemas.openxmlformats.org/officeDocument/2006/relationships/image" Target="../media/image611.png"/><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2" Type="http://schemas.openxmlformats.org/officeDocument/2006/relationships/image" Target="../media/image612.png"/><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3" Type="http://schemas.openxmlformats.org/officeDocument/2006/relationships/image" Target="../media/image614.png"/><Relationship Id="rId2" Type="http://schemas.openxmlformats.org/officeDocument/2006/relationships/image" Target="../media/image613.png"/><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3" Type="http://schemas.openxmlformats.org/officeDocument/2006/relationships/image" Target="../media/image616.png"/><Relationship Id="rId2" Type="http://schemas.openxmlformats.org/officeDocument/2006/relationships/image" Target="../media/image615.png"/><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2" Type="http://schemas.openxmlformats.org/officeDocument/2006/relationships/image" Target="../media/image617.png"/><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3" Type="http://schemas.openxmlformats.org/officeDocument/2006/relationships/image" Target="../media/image619.png"/><Relationship Id="rId2" Type="http://schemas.openxmlformats.org/officeDocument/2006/relationships/image" Target="../media/image618.png"/><Relationship Id="rId1" Type="http://schemas.openxmlformats.org/officeDocument/2006/relationships/slideLayout" Target="../slideLayouts/slideLayout1.xml"/><Relationship Id="rId5" Type="http://schemas.openxmlformats.org/officeDocument/2006/relationships/image" Target="../media/image621.png"/><Relationship Id="rId4" Type="http://schemas.openxmlformats.org/officeDocument/2006/relationships/image" Target="../media/image620.png"/></Relationships>
</file>

<file path=ppt/slides/_rels/slide398.xml.rels><?xml version="1.0" encoding="UTF-8" standalone="yes"?>
<Relationships xmlns="http://schemas.openxmlformats.org/package/2006/relationships"><Relationship Id="rId2" Type="http://schemas.openxmlformats.org/officeDocument/2006/relationships/image" Target="../media/image622.png"/><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2" Type="http://schemas.openxmlformats.org/officeDocument/2006/relationships/image" Target="../media/image623.png"/><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2" Type="http://schemas.openxmlformats.org/officeDocument/2006/relationships/image" Target="../media/image624.png"/><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2" Type="http://schemas.openxmlformats.org/officeDocument/2006/relationships/image" Target="../media/image625.png"/><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2" Type="http://schemas.openxmlformats.org/officeDocument/2006/relationships/image" Target="../media/image626.png"/><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2" Type="http://schemas.openxmlformats.org/officeDocument/2006/relationships/image" Target="../media/image627.png"/><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2" Type="http://schemas.openxmlformats.org/officeDocument/2006/relationships/image" Target="../media/image628.png"/><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29.png"/><Relationship Id="rId1" Type="http://schemas.openxmlformats.org/officeDocument/2006/relationships/slideLayout" Target="../slideLayouts/slideLayout1.xml"/><Relationship Id="rId4" Type="http://schemas.openxmlformats.org/officeDocument/2006/relationships/image" Target="../media/image631.png"/></Relationships>
</file>

<file path=ppt/slides/_rels/slide410.xml.rels><?xml version="1.0" encoding="UTF-8" standalone="yes"?>
<Relationships xmlns="http://schemas.openxmlformats.org/package/2006/relationships"><Relationship Id="rId2" Type="http://schemas.openxmlformats.org/officeDocument/2006/relationships/image" Target="../media/image632.png"/><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3" Type="http://schemas.openxmlformats.org/officeDocument/2006/relationships/image" Target="../media/image634.png"/><Relationship Id="rId2" Type="http://schemas.openxmlformats.org/officeDocument/2006/relationships/image" Target="../media/image633.png"/><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3" Type="http://schemas.openxmlformats.org/officeDocument/2006/relationships/image" Target="../media/image636.png"/><Relationship Id="rId2" Type="http://schemas.openxmlformats.org/officeDocument/2006/relationships/image" Target="../media/image635.png"/><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2" Type="http://schemas.openxmlformats.org/officeDocument/2006/relationships/image" Target="../media/image637.png"/><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3" Type="http://schemas.openxmlformats.org/officeDocument/2006/relationships/image" Target="../media/image639.png"/><Relationship Id="rId2" Type="http://schemas.openxmlformats.org/officeDocument/2006/relationships/image" Target="../media/image638.png"/><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3" Type="http://schemas.openxmlformats.org/officeDocument/2006/relationships/image" Target="../media/image642.png"/><Relationship Id="rId2" Type="http://schemas.openxmlformats.org/officeDocument/2006/relationships/image" Target="../media/image641.png"/><Relationship Id="rId1" Type="http://schemas.openxmlformats.org/officeDocument/2006/relationships/slideLayout" Target="../slideLayouts/slideLayout1.xml"/><Relationship Id="rId4" Type="http://schemas.openxmlformats.org/officeDocument/2006/relationships/image" Target="../media/image643.png"/></Relationships>
</file>

<file path=ppt/slides/_rels/slide422.xml.rels><?xml version="1.0" encoding="UTF-8" standalone="yes"?>
<Relationships xmlns="http://schemas.openxmlformats.org/package/2006/relationships"><Relationship Id="rId3" Type="http://schemas.openxmlformats.org/officeDocument/2006/relationships/image" Target="../media/image645.png"/><Relationship Id="rId2" Type="http://schemas.openxmlformats.org/officeDocument/2006/relationships/image" Target="../media/image644.png"/><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2" Type="http://schemas.openxmlformats.org/officeDocument/2006/relationships/image" Target="../media/image646.png"/><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3" Type="http://schemas.openxmlformats.org/officeDocument/2006/relationships/image" Target="../media/image648.png"/><Relationship Id="rId2" Type="http://schemas.openxmlformats.org/officeDocument/2006/relationships/image" Target="../media/image647.png"/><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2" Type="http://schemas.openxmlformats.org/officeDocument/2006/relationships/image" Target="../media/image649.png"/><Relationship Id="rId1" Type="http://schemas.openxmlformats.org/officeDocument/2006/relationships/slideLayout" Target="../slideLayouts/slideLayout1.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3" Type="http://schemas.openxmlformats.org/officeDocument/2006/relationships/image" Target="../media/image651.png"/><Relationship Id="rId2" Type="http://schemas.openxmlformats.org/officeDocument/2006/relationships/image" Target="../media/image650.png"/><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1.xml.rels><?xml version="1.0" encoding="UTF-8" standalone="yes"?>
<Relationships xmlns="http://schemas.openxmlformats.org/package/2006/relationships"><Relationship Id="rId3" Type="http://schemas.openxmlformats.org/officeDocument/2006/relationships/image" Target="../media/image653.png"/><Relationship Id="rId2" Type="http://schemas.openxmlformats.org/officeDocument/2006/relationships/image" Target="../media/image652.png"/><Relationship Id="rId1" Type="http://schemas.openxmlformats.org/officeDocument/2006/relationships/slideLayout" Target="../slideLayouts/slideLayout1.xml"/><Relationship Id="rId4" Type="http://schemas.openxmlformats.org/officeDocument/2006/relationships/image" Target="../media/image654.png"/></Relationships>
</file>

<file path=ppt/slides/_rels/slide432.xml.rels><?xml version="1.0" encoding="UTF-8" standalone="yes"?>
<Relationships xmlns="http://schemas.openxmlformats.org/package/2006/relationships"><Relationship Id="rId2" Type="http://schemas.openxmlformats.org/officeDocument/2006/relationships/image" Target="../media/image655.png"/><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2" Type="http://schemas.openxmlformats.org/officeDocument/2006/relationships/image" Target="../media/image656.png"/><Relationship Id="rId1" Type="http://schemas.openxmlformats.org/officeDocument/2006/relationships/slideLayout" Target="../slideLayouts/slideLayout1.xml"/></Relationships>
</file>

<file path=ppt/slides/_rels/slide434.xml.rels><?xml version="1.0" encoding="UTF-8" standalone="yes"?>
<Relationships xmlns="http://schemas.openxmlformats.org/package/2006/relationships"><Relationship Id="rId2" Type="http://schemas.openxmlformats.org/officeDocument/2006/relationships/image" Target="../media/image657.png"/><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2" Type="http://schemas.openxmlformats.org/officeDocument/2006/relationships/image" Target="../media/image658.png"/><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2" Type="http://schemas.openxmlformats.org/officeDocument/2006/relationships/image" Target="../media/image659.png"/><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2" Type="http://schemas.openxmlformats.org/officeDocument/2006/relationships/image" Target="../media/image660.png"/><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2" Type="http://schemas.openxmlformats.org/officeDocument/2006/relationships/image" Target="../media/image661.png"/><Relationship Id="rId1" Type="http://schemas.openxmlformats.org/officeDocument/2006/relationships/slideLayout" Target="../slideLayouts/slideLayout1.xml"/></Relationships>
</file>

<file path=ppt/slides/_rels/slide442.xml.rels><?xml version="1.0" encoding="UTF-8" standalone="yes"?>
<Relationships xmlns="http://schemas.openxmlformats.org/package/2006/relationships"><Relationship Id="rId2" Type="http://schemas.openxmlformats.org/officeDocument/2006/relationships/image" Target="../media/image662.png"/><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2" Type="http://schemas.openxmlformats.org/officeDocument/2006/relationships/image" Target="../media/image663.png"/><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2" Type="http://schemas.openxmlformats.org/officeDocument/2006/relationships/image" Target="../media/image664.png"/><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2" Type="http://schemas.openxmlformats.org/officeDocument/2006/relationships/image" Target="../media/image665.png"/><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2" Type="http://schemas.openxmlformats.org/officeDocument/2006/relationships/image" Target="../media/image666.png"/><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2" Type="http://schemas.openxmlformats.org/officeDocument/2006/relationships/image" Target="../media/image667.png"/><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3" Type="http://schemas.openxmlformats.org/officeDocument/2006/relationships/image" Target="../media/image669.png"/><Relationship Id="rId2" Type="http://schemas.openxmlformats.org/officeDocument/2006/relationships/image" Target="../media/image668.png"/><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2" Type="http://schemas.openxmlformats.org/officeDocument/2006/relationships/image" Target="../media/image670.png"/><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3" Type="http://schemas.openxmlformats.org/officeDocument/2006/relationships/image" Target="../media/image672.png"/><Relationship Id="rId2" Type="http://schemas.openxmlformats.org/officeDocument/2006/relationships/image" Target="../media/image671.png"/><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2" Type="http://schemas.openxmlformats.org/officeDocument/2006/relationships/image" Target="../media/image673.png"/><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3" Type="http://schemas.openxmlformats.org/officeDocument/2006/relationships/image" Target="../media/image675.png"/><Relationship Id="rId2" Type="http://schemas.openxmlformats.org/officeDocument/2006/relationships/image" Target="../media/image674.png"/><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2" Type="http://schemas.openxmlformats.org/officeDocument/2006/relationships/image" Target="../media/image676.png"/><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3" Type="http://schemas.openxmlformats.org/officeDocument/2006/relationships/image" Target="../media/image678.png"/><Relationship Id="rId2" Type="http://schemas.openxmlformats.org/officeDocument/2006/relationships/image" Target="../media/image677.png"/><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679.png"/><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2" Type="http://schemas.openxmlformats.org/officeDocument/2006/relationships/image" Target="../media/image681.png"/><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3" Type="http://schemas.openxmlformats.org/officeDocument/2006/relationships/image" Target="../media/image683.png"/><Relationship Id="rId2" Type="http://schemas.openxmlformats.org/officeDocument/2006/relationships/image" Target="../media/image682.png"/><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2" Type="http://schemas.openxmlformats.org/officeDocument/2006/relationships/image" Target="../media/image684.png"/><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2" Type="http://schemas.openxmlformats.org/officeDocument/2006/relationships/image" Target="../media/image685.png"/><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2" Type="http://schemas.openxmlformats.org/officeDocument/2006/relationships/image" Target="../media/image686.png"/><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2" Type="http://schemas.openxmlformats.org/officeDocument/2006/relationships/image" Target="../media/image687.png"/><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2" Type="http://schemas.openxmlformats.org/officeDocument/2006/relationships/image" Target="../media/image688.png"/><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3" Type="http://schemas.openxmlformats.org/officeDocument/2006/relationships/image" Target="../media/image690.jpeg"/><Relationship Id="rId2" Type="http://schemas.openxmlformats.org/officeDocument/2006/relationships/image" Target="../media/image689.png"/><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2" Type="http://schemas.openxmlformats.org/officeDocument/2006/relationships/image" Target="../media/image691.png"/><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2" Type="http://schemas.openxmlformats.org/officeDocument/2006/relationships/image" Target="../media/image692.png"/><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2" Type="http://schemas.openxmlformats.org/officeDocument/2006/relationships/image" Target="../media/image693.png"/><Relationship Id="rId1" Type="http://schemas.openxmlformats.org/officeDocument/2006/relationships/slideLayout" Target="../slideLayouts/slideLayout1.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5.xml.rels><?xml version="1.0" encoding="UTF-8" standalone="yes"?>
<Relationships xmlns="http://schemas.openxmlformats.org/package/2006/relationships"><Relationship Id="rId2" Type="http://schemas.openxmlformats.org/officeDocument/2006/relationships/image" Target="../media/image694.png"/><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8.xml.rels><?xml version="1.0" encoding="UTF-8" standalone="yes"?>
<Relationships xmlns="http://schemas.openxmlformats.org/package/2006/relationships"><Relationship Id="rId3" Type="http://schemas.openxmlformats.org/officeDocument/2006/relationships/image" Target="../media/image696.png"/><Relationship Id="rId2" Type="http://schemas.openxmlformats.org/officeDocument/2006/relationships/image" Target="../media/image695.png"/><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0.xml.rels><?xml version="1.0" encoding="UTF-8" standalone="yes"?>
<Relationships xmlns="http://schemas.openxmlformats.org/package/2006/relationships"><Relationship Id="rId3" Type="http://schemas.openxmlformats.org/officeDocument/2006/relationships/image" Target="../media/image698.png"/><Relationship Id="rId2" Type="http://schemas.openxmlformats.org/officeDocument/2006/relationships/image" Target="../media/image697.jpeg"/><Relationship Id="rId1" Type="http://schemas.openxmlformats.org/officeDocument/2006/relationships/slideLayout" Target="../slideLayouts/slideLayout1.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2.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9.png"/><Relationship Id="rId1" Type="http://schemas.openxmlformats.org/officeDocument/2006/relationships/slideLayout" Target="../slideLayouts/slideLayout1.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6.xml.rels><?xml version="1.0" encoding="UTF-8" standalone="yes"?>
<Relationships xmlns="http://schemas.openxmlformats.org/package/2006/relationships"><Relationship Id="rId2" Type="http://schemas.openxmlformats.org/officeDocument/2006/relationships/image" Target="../media/image701.png"/><Relationship Id="rId1" Type="http://schemas.openxmlformats.org/officeDocument/2006/relationships/slideLayout" Target="../slideLayouts/slideLayout1.xml"/></Relationships>
</file>

<file path=ppt/slides/_rels/slide497.xml.rels><?xml version="1.0" encoding="UTF-8" standalone="yes"?>
<Relationships xmlns="http://schemas.openxmlformats.org/package/2006/relationships"><Relationship Id="rId2" Type="http://schemas.openxmlformats.org/officeDocument/2006/relationships/image" Target="../media/image702.png"/><Relationship Id="rId1" Type="http://schemas.openxmlformats.org/officeDocument/2006/relationships/slideLayout" Target="../slideLayouts/slideLayout1.xml"/></Relationships>
</file>

<file path=ppt/slides/_rels/slide498.xml.rels><?xml version="1.0" encoding="UTF-8" standalone="yes"?>
<Relationships xmlns="http://schemas.openxmlformats.org/package/2006/relationships"><Relationship Id="rId3" Type="http://schemas.openxmlformats.org/officeDocument/2006/relationships/image" Target="../media/image704.png"/><Relationship Id="rId2" Type="http://schemas.openxmlformats.org/officeDocument/2006/relationships/image" Target="../media/image703.png"/><Relationship Id="rId1" Type="http://schemas.openxmlformats.org/officeDocument/2006/relationships/slideLayout" Target="../slideLayouts/slideLayout1.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0.xml.rels><?xml version="1.0" encoding="UTF-8" standalone="yes"?>
<Relationships xmlns="http://schemas.openxmlformats.org/package/2006/relationships"><Relationship Id="rId2" Type="http://schemas.openxmlformats.org/officeDocument/2006/relationships/image" Target="../media/image705.png"/><Relationship Id="rId1" Type="http://schemas.openxmlformats.org/officeDocument/2006/relationships/slideLayout" Target="../slideLayouts/slideLayout1.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2.xml.rels><?xml version="1.0" encoding="UTF-8" standalone="yes"?>
<Relationships xmlns="http://schemas.openxmlformats.org/package/2006/relationships"><Relationship Id="rId2" Type="http://schemas.openxmlformats.org/officeDocument/2006/relationships/image" Target="../media/image706.png"/><Relationship Id="rId1" Type="http://schemas.openxmlformats.org/officeDocument/2006/relationships/slideLayout" Target="../slideLayouts/slideLayout1.xml"/></Relationships>
</file>

<file path=ppt/slides/_rels/slide503.xml.rels><?xml version="1.0" encoding="UTF-8" standalone="yes"?>
<Relationships xmlns="http://schemas.openxmlformats.org/package/2006/relationships"><Relationship Id="rId2" Type="http://schemas.openxmlformats.org/officeDocument/2006/relationships/image" Target="../media/image707.jpeg"/><Relationship Id="rId1" Type="http://schemas.openxmlformats.org/officeDocument/2006/relationships/slideLayout" Target="../slideLayouts/slideLayout1.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3" Type="http://schemas.openxmlformats.org/officeDocument/2006/relationships/image" Target="../media/image709.png"/><Relationship Id="rId2" Type="http://schemas.openxmlformats.org/officeDocument/2006/relationships/image" Target="../media/image708.jpeg"/><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image" Target="../media/image710.png"/><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2" Type="http://schemas.openxmlformats.org/officeDocument/2006/relationships/image" Target="../media/image712.png"/><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2" Type="http://schemas.openxmlformats.org/officeDocument/2006/relationships/image" Target="../media/image713.png"/><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2" Type="http://schemas.openxmlformats.org/officeDocument/2006/relationships/image" Target="../media/image714.png"/><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3" Type="http://schemas.openxmlformats.org/officeDocument/2006/relationships/image" Target="../media/image716.png"/><Relationship Id="rId2" Type="http://schemas.openxmlformats.org/officeDocument/2006/relationships/image" Target="../media/image715.png"/><Relationship Id="rId1" Type="http://schemas.openxmlformats.org/officeDocument/2006/relationships/slideLayout" Target="../slideLayouts/slideLayout1.xml"/><Relationship Id="rId5" Type="http://schemas.openxmlformats.org/officeDocument/2006/relationships/image" Target="../media/image718.png"/><Relationship Id="rId4" Type="http://schemas.openxmlformats.org/officeDocument/2006/relationships/image" Target="../media/image717.png"/></Relationships>
</file>

<file path=ppt/slides/_rels/slide516.xml.rels><?xml version="1.0" encoding="UTF-8" standalone="yes"?>
<Relationships xmlns="http://schemas.openxmlformats.org/package/2006/relationships"><Relationship Id="rId2" Type="http://schemas.openxmlformats.org/officeDocument/2006/relationships/image" Target="../media/image719.png"/><Relationship Id="rId1" Type="http://schemas.openxmlformats.org/officeDocument/2006/relationships/slideLayout" Target="../slideLayouts/slideLayout1.xml"/></Relationships>
</file>

<file path=ppt/slides/_rels/slide517.xml.rels><?xml version="1.0" encoding="UTF-8" standalone="yes"?>
<Relationships xmlns="http://schemas.openxmlformats.org/package/2006/relationships"><Relationship Id="rId2" Type="http://schemas.openxmlformats.org/officeDocument/2006/relationships/image" Target="../media/image720.png"/><Relationship Id="rId1" Type="http://schemas.openxmlformats.org/officeDocument/2006/relationships/slideLayout" Target="../slideLayouts/slideLayout1.xml"/></Relationships>
</file>

<file path=ppt/slides/_rels/slide518.xml.rels><?xml version="1.0" encoding="UTF-8" standalone="yes"?>
<Relationships xmlns="http://schemas.openxmlformats.org/package/2006/relationships"><Relationship Id="rId2" Type="http://schemas.openxmlformats.org/officeDocument/2006/relationships/image" Target="../media/image721.png"/><Relationship Id="rId1" Type="http://schemas.openxmlformats.org/officeDocument/2006/relationships/slideLayout" Target="../slideLayouts/slideLayout1.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0.xml.rels><?xml version="1.0" encoding="UTF-8" standalone="yes"?>
<Relationships xmlns="http://schemas.openxmlformats.org/package/2006/relationships"><Relationship Id="rId2" Type="http://schemas.openxmlformats.org/officeDocument/2006/relationships/image" Target="../media/image722.png"/><Relationship Id="rId1" Type="http://schemas.openxmlformats.org/officeDocument/2006/relationships/slideLayout" Target="../slideLayouts/slideLayout1.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2.xml.rels><?xml version="1.0" encoding="UTF-8" standalone="yes"?>
<Relationships xmlns="http://schemas.openxmlformats.org/package/2006/relationships"><Relationship Id="rId2" Type="http://schemas.openxmlformats.org/officeDocument/2006/relationships/image" Target="../media/image723.png"/><Relationship Id="rId1" Type="http://schemas.openxmlformats.org/officeDocument/2006/relationships/slideLayout" Target="../slideLayouts/slideLayout1.xml"/></Relationships>
</file>

<file path=ppt/slides/_rels/slide523.xml.rels><?xml version="1.0" encoding="UTF-8" standalone="yes"?>
<Relationships xmlns="http://schemas.openxmlformats.org/package/2006/relationships"><Relationship Id="rId2" Type="http://schemas.openxmlformats.org/officeDocument/2006/relationships/image" Target="../media/image724.png"/><Relationship Id="rId1" Type="http://schemas.openxmlformats.org/officeDocument/2006/relationships/slideLayout" Target="../slideLayouts/slideLayout1.xml"/></Relationships>
</file>

<file path=ppt/slides/_rels/slide524.xml.rels><?xml version="1.0" encoding="UTF-8" standalone="yes"?>
<Relationships xmlns="http://schemas.openxmlformats.org/package/2006/relationships"><Relationship Id="rId3" Type="http://schemas.openxmlformats.org/officeDocument/2006/relationships/image" Target="../media/image726.png"/><Relationship Id="rId2" Type="http://schemas.openxmlformats.org/officeDocument/2006/relationships/image" Target="../media/image725.png"/><Relationship Id="rId1" Type="http://schemas.openxmlformats.org/officeDocument/2006/relationships/slideLayout" Target="../slideLayouts/slideLayout1.xml"/></Relationships>
</file>

<file path=ppt/slides/_rels/slide525.xml.rels><?xml version="1.0" encoding="UTF-8" standalone="yes"?>
<Relationships xmlns="http://schemas.openxmlformats.org/package/2006/relationships"><Relationship Id="rId2" Type="http://schemas.openxmlformats.org/officeDocument/2006/relationships/image" Target="../media/image727.png"/><Relationship Id="rId1" Type="http://schemas.openxmlformats.org/officeDocument/2006/relationships/slideLayout" Target="../slideLayouts/slideLayout1.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1.xml.rels><?xml version="1.0" encoding="UTF-8" standalone="yes"?>
<Relationships xmlns="http://schemas.openxmlformats.org/package/2006/relationships"><Relationship Id="rId3" Type="http://schemas.openxmlformats.org/officeDocument/2006/relationships/image" Target="../media/image729.png"/><Relationship Id="rId2" Type="http://schemas.openxmlformats.org/officeDocument/2006/relationships/image" Target="../media/image728.png"/><Relationship Id="rId1" Type="http://schemas.openxmlformats.org/officeDocument/2006/relationships/slideLayout" Target="../slideLayouts/slideLayout1.xml"/></Relationships>
</file>

<file path=ppt/slides/_rels/slide532.xml.rels><?xml version="1.0" encoding="UTF-8" standalone="yes"?>
<Relationships xmlns="http://schemas.openxmlformats.org/package/2006/relationships"><Relationship Id="rId2" Type="http://schemas.openxmlformats.org/officeDocument/2006/relationships/image" Target="../media/image730.png"/><Relationship Id="rId1" Type="http://schemas.openxmlformats.org/officeDocument/2006/relationships/slideLayout" Target="../slideLayouts/slideLayout1.xml"/></Relationships>
</file>

<file path=ppt/slides/_rels/slide533.xml.rels><?xml version="1.0" encoding="UTF-8" standalone="yes"?>
<Relationships xmlns="http://schemas.openxmlformats.org/package/2006/relationships"><Relationship Id="rId2" Type="http://schemas.openxmlformats.org/officeDocument/2006/relationships/image" Target="../media/image731.png"/><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2" Type="http://schemas.openxmlformats.org/officeDocument/2006/relationships/image" Target="../media/image732.png"/><Relationship Id="rId1" Type="http://schemas.openxmlformats.org/officeDocument/2006/relationships/slideLayout" Target="../slideLayouts/slideLayout1.xml"/></Relationships>
</file>

<file path=ppt/slides/_rels/slide535.xml.rels><?xml version="1.0" encoding="UTF-8" standalone="yes"?>
<Relationships xmlns="http://schemas.openxmlformats.org/package/2006/relationships"><Relationship Id="rId2" Type="http://schemas.openxmlformats.org/officeDocument/2006/relationships/image" Target="../media/image733.png"/><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3" Type="http://schemas.openxmlformats.org/officeDocument/2006/relationships/image" Target="../media/image735.png"/><Relationship Id="rId2" Type="http://schemas.openxmlformats.org/officeDocument/2006/relationships/image" Target="../media/image734.png"/><Relationship Id="rId1" Type="http://schemas.openxmlformats.org/officeDocument/2006/relationships/slideLayout" Target="../slideLayouts/slideLayout2.xml"/><Relationship Id="rId4" Type="http://schemas.openxmlformats.org/officeDocument/2006/relationships/image" Target="../media/image736.png"/></Relationships>
</file>

<file path=ppt/slides/_rels/slide538.xml.rels><?xml version="1.0" encoding="UTF-8" standalone="yes"?>
<Relationships xmlns="http://schemas.openxmlformats.org/package/2006/relationships"><Relationship Id="rId3" Type="http://schemas.openxmlformats.org/officeDocument/2006/relationships/image" Target="../media/image738.png"/><Relationship Id="rId2" Type="http://schemas.openxmlformats.org/officeDocument/2006/relationships/image" Target="../media/image737.png"/><Relationship Id="rId1" Type="http://schemas.openxmlformats.org/officeDocument/2006/relationships/slideLayout" Target="../slideLayouts/slideLayout2.xml"/><Relationship Id="rId4" Type="http://schemas.openxmlformats.org/officeDocument/2006/relationships/image" Target="../media/image739.png"/></Relationships>
</file>

<file path=ppt/slides/_rels/slide539.xml.rels><?xml version="1.0" encoding="UTF-8" standalone="yes"?>
<Relationships xmlns="http://schemas.openxmlformats.org/package/2006/relationships"><Relationship Id="rId2" Type="http://schemas.openxmlformats.org/officeDocument/2006/relationships/image" Target="../media/image740.png"/><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3" Type="http://schemas.openxmlformats.org/officeDocument/2006/relationships/image" Target="../media/image742.png"/><Relationship Id="rId2" Type="http://schemas.openxmlformats.org/officeDocument/2006/relationships/image" Target="../media/image741.png"/><Relationship Id="rId1" Type="http://schemas.openxmlformats.org/officeDocument/2006/relationships/slideLayout" Target="../slideLayouts/slideLayout2.xml"/><Relationship Id="rId4" Type="http://schemas.openxmlformats.org/officeDocument/2006/relationships/image" Target="../media/image743.png"/></Relationships>
</file>

<file path=ppt/slides/_rels/slide541.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image" Target="../media/image744.png"/><Relationship Id="rId1"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2" Type="http://schemas.openxmlformats.org/officeDocument/2006/relationships/image" Target="../media/image7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4565" y="274870"/>
            <a:ext cx="11785787" cy="3416320"/>
          </a:xfrm>
          <a:prstGeom prst="rect">
            <a:avLst/>
          </a:prstGeom>
        </p:spPr>
        <p:txBody>
          <a:bodyPr wrap="square">
            <a:spAutoFit/>
          </a:bodyPr>
          <a:lstStyle/>
          <a:p>
            <a:pPr algn="just"/>
            <a:r>
              <a:rPr lang="es-ES" sz="2400" b="1" dirty="0" smtClean="0"/>
              <a:t>Introducción a la electricidad</a:t>
            </a:r>
            <a:r>
              <a:rPr lang="es-ES" sz="2400" b="1" dirty="0"/>
              <a:t>, </a:t>
            </a:r>
            <a:r>
              <a:rPr lang="es-ES" sz="2400" b="1" dirty="0" smtClean="0"/>
              <a:t>y algunos </a:t>
            </a:r>
            <a:r>
              <a:rPr lang="es-ES" sz="2400" b="1" dirty="0"/>
              <a:t>conceptos básicos relacionados </a:t>
            </a:r>
            <a:r>
              <a:rPr lang="es-ES" sz="2400" b="1" dirty="0" smtClean="0"/>
              <a:t>con los materiales conductores y los efectos de la electricidad.</a:t>
            </a:r>
          </a:p>
          <a:p>
            <a:pPr algn="just"/>
            <a:r>
              <a:rPr lang="es-ES" sz="2400" b="1" dirty="0">
                <a:solidFill>
                  <a:srgbClr val="FF0000"/>
                </a:solidFill>
              </a:rPr>
              <a:t>Energía </a:t>
            </a:r>
            <a:r>
              <a:rPr lang="es-ES" sz="2400" b="1" dirty="0" smtClean="0">
                <a:solidFill>
                  <a:srgbClr val="FF0000"/>
                </a:solidFill>
              </a:rPr>
              <a:t>eléctrica y energía </a:t>
            </a:r>
            <a:r>
              <a:rPr lang="es-ES" sz="2400" b="1" dirty="0">
                <a:solidFill>
                  <a:srgbClr val="FF0000"/>
                </a:solidFill>
              </a:rPr>
              <a:t>potencial </a:t>
            </a:r>
            <a:endParaRPr lang="es-ES" sz="2400" b="1" dirty="0" smtClean="0">
              <a:solidFill>
                <a:srgbClr val="FF0000"/>
              </a:solidFill>
            </a:endParaRPr>
          </a:p>
          <a:p>
            <a:pPr algn="just"/>
            <a:r>
              <a:rPr lang="es-ES" sz="2400" b="1" dirty="0" smtClean="0"/>
              <a:t>Características particulares de la energía eléctrica y la energía potencial</a:t>
            </a:r>
            <a:endParaRPr lang="es-ES" sz="2400" b="1" dirty="0"/>
          </a:p>
          <a:p>
            <a:pPr algn="just"/>
            <a:r>
              <a:rPr lang="es-ES" sz="2400" b="1" dirty="0">
                <a:solidFill>
                  <a:srgbClr val="FF0000"/>
                </a:solidFill>
              </a:rPr>
              <a:t>Corriente eléctrica </a:t>
            </a:r>
            <a:r>
              <a:rPr lang="es-ES" sz="2400" b="1" dirty="0" smtClean="0">
                <a:solidFill>
                  <a:srgbClr val="FF0000"/>
                </a:solidFill>
              </a:rPr>
              <a:t>y materiales conductores</a:t>
            </a:r>
            <a:endParaRPr lang="es-ES" sz="2400" b="1" dirty="0">
              <a:solidFill>
                <a:srgbClr val="FF0000"/>
              </a:solidFill>
            </a:endParaRPr>
          </a:p>
          <a:p>
            <a:pPr algn="just"/>
            <a:r>
              <a:rPr lang="es-ES" sz="2400" b="1" dirty="0"/>
              <a:t>Conceptos importantes </a:t>
            </a:r>
            <a:r>
              <a:rPr lang="es-ES" sz="2400" b="1" dirty="0" smtClean="0"/>
              <a:t>sobre la corriente </a:t>
            </a:r>
            <a:r>
              <a:rPr lang="es-ES" sz="2400" b="1" dirty="0"/>
              <a:t>eléctrica y </a:t>
            </a:r>
            <a:r>
              <a:rPr lang="es-ES" sz="2400" b="1" dirty="0" smtClean="0"/>
              <a:t>descripción de los principales materiales </a:t>
            </a:r>
            <a:r>
              <a:rPr lang="es-ES" sz="2400" b="1" dirty="0"/>
              <a:t>conductores.</a:t>
            </a:r>
          </a:p>
          <a:p>
            <a:pPr algn="just"/>
            <a:r>
              <a:rPr lang="es-ES" sz="2400" b="1" dirty="0">
                <a:solidFill>
                  <a:srgbClr val="FF0000"/>
                </a:solidFill>
              </a:rPr>
              <a:t>Ley </a:t>
            </a:r>
            <a:r>
              <a:rPr lang="es-ES" sz="2400" b="1" dirty="0" smtClean="0">
                <a:solidFill>
                  <a:srgbClr val="FF0000"/>
                </a:solidFill>
              </a:rPr>
              <a:t>de Ohm y efectos de la corriente</a:t>
            </a:r>
            <a:endParaRPr lang="es-ES" sz="2400" b="1" dirty="0">
              <a:solidFill>
                <a:srgbClr val="FF0000"/>
              </a:solidFill>
            </a:endParaRPr>
          </a:p>
          <a:p>
            <a:pPr algn="just"/>
            <a:r>
              <a:rPr lang="es-ES" sz="2400" b="1" dirty="0"/>
              <a:t>Principios </a:t>
            </a:r>
            <a:r>
              <a:rPr lang="es-ES" sz="2400" b="1" dirty="0" smtClean="0"/>
              <a:t>de la ley de Ohm y análisis de los efectos de la corriente </a:t>
            </a:r>
            <a:r>
              <a:rPr lang="es-ES" sz="2400" b="1" dirty="0"/>
              <a:t>eléctrica.</a:t>
            </a:r>
          </a:p>
        </p:txBody>
      </p:sp>
    </p:spTree>
    <p:extLst>
      <p:ext uri="{BB962C8B-B14F-4D97-AF65-F5344CB8AC3E}">
        <p14:creationId xmlns:p14="http://schemas.microsoft.com/office/powerpoint/2010/main" val="2384113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85362" y="3006828"/>
            <a:ext cx="11169725" cy="830997"/>
          </a:xfrm>
          <a:prstGeom prst="rect">
            <a:avLst/>
          </a:prstGeom>
        </p:spPr>
        <p:txBody>
          <a:bodyPr wrap="none">
            <a:spAutoFit/>
          </a:bodyPr>
          <a:lstStyle/>
          <a:p>
            <a:pPr algn="ctr"/>
            <a:r>
              <a:rPr lang="es-ES" sz="4800" b="1" dirty="0" smtClean="0"/>
              <a:t>ENERGIA ELECTRICA Y ENERGIA POTENCIAL</a:t>
            </a:r>
            <a:endParaRPr lang="es-ES" sz="4800" b="1" dirty="0"/>
          </a:p>
        </p:txBody>
      </p:sp>
    </p:spTree>
    <p:extLst>
      <p:ext uri="{BB962C8B-B14F-4D97-AF65-F5344CB8AC3E}">
        <p14:creationId xmlns:p14="http://schemas.microsoft.com/office/powerpoint/2010/main" val="1804566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7" y="196518"/>
            <a:ext cx="11606151" cy="6186309"/>
          </a:xfrm>
          <a:prstGeom prst="rect">
            <a:avLst/>
          </a:prstGeom>
        </p:spPr>
        <p:txBody>
          <a:bodyPr wrap="square">
            <a:spAutoFit/>
          </a:bodyPr>
          <a:lstStyle/>
          <a:p>
            <a:pPr algn="just"/>
            <a:r>
              <a:rPr lang="es-ES" dirty="0" smtClean="0"/>
              <a:t>Para dar inicio a esta colección dedicada a la electricidad, aprenderemos algunos conceptos básicos relacionados con </a:t>
            </a:r>
          </a:p>
          <a:p>
            <a:pPr algn="just"/>
            <a:r>
              <a:rPr lang="es-ES" dirty="0" smtClean="0"/>
              <a:t>la energía eléctrica y la energía potencial.</a:t>
            </a:r>
          </a:p>
          <a:p>
            <a:pPr algn="just"/>
            <a:endParaRPr lang="es-ES" dirty="0"/>
          </a:p>
          <a:p>
            <a:pPr algn="just"/>
            <a:r>
              <a:rPr lang="es-ES" dirty="0" smtClean="0"/>
              <a:t>La energía eléctrica es causada por el movimiento de las cargas eléctricas (electrones positivos y negativos) que se encuentran en el interior de materiales conductores. Por ejemplo, cuando accionamos el interruptor de una lámpara, lo que presenciamos es que se cierra un circuito eléctrico y, por lo tanto, se genera el movimiento de electrones a través de cables metálicos. Además del metaI1 para que exista este transporte y se pueda encender la ampolleta, es necesario un generador o una pila que impulse el movimiento de los electrones en un sentido dado.</a:t>
            </a:r>
          </a:p>
          <a:p>
            <a:pPr algn="just"/>
            <a:r>
              <a:rPr lang="es-ES" dirty="0" smtClean="0"/>
              <a:t>La materia es todo aquello que tiene masa y que ocupa un volumen. En los átomos que forman la materia, se pueden distinguir dos partes:</a:t>
            </a:r>
          </a:p>
          <a:p>
            <a:pPr marL="285750" indent="-285750" algn="just">
              <a:buFont typeface="Arial" panose="020B0604020202020204" pitchFamily="34" charset="0"/>
              <a:buChar char="•"/>
            </a:pPr>
            <a:r>
              <a:rPr lang="es-ES" b="1" dirty="0" smtClean="0"/>
              <a:t>Núcleo</a:t>
            </a:r>
            <a:r>
              <a:rPr lang="es-ES" dirty="0" smtClean="0"/>
              <a:t>: parte central del átomo, que ocupa un espacio muy pequeño. En su interior se encuentran los protones y los neutrones, entre otras partículas subatómicas.</a:t>
            </a:r>
          </a:p>
          <a:p>
            <a:pPr marL="285750" indent="-285750" algn="just">
              <a:buFont typeface="Arial" panose="020B0604020202020204" pitchFamily="34" charset="0"/>
              <a:buChar char="•"/>
            </a:pPr>
            <a:r>
              <a:rPr lang="es-ES" b="1" dirty="0" smtClean="0"/>
              <a:t>Corteza</a:t>
            </a:r>
            <a:r>
              <a:rPr lang="es-ES" dirty="0" smtClean="0"/>
              <a:t>: parte exterior del átomo, que ocupa la mayor parte de su volumen. Está formada por un único tipo de partículas subatómicas, los electrones, que se mueven a una gran velocidad alrededor del núcleo, describiendo unas trayectorias elípticas llamadas </a:t>
            </a:r>
            <a:r>
              <a:rPr lang="es-ES" b="1" dirty="0" smtClean="0"/>
              <a:t>órbitas</a:t>
            </a:r>
            <a:r>
              <a:rPr lang="es-ES" dirty="0" smtClean="0"/>
              <a:t>.</a:t>
            </a:r>
          </a:p>
          <a:p>
            <a:pPr algn="just"/>
            <a:r>
              <a:rPr lang="es-ES" dirty="0" smtClean="0"/>
              <a:t>En este sentido, es importante tener en cuenta que los protones y electrones crean fuerzas de atracción y de repulsión debido a que estas partículas atómicas tienen una carga eléctrica. La carga de un protón es la misma que la de un electrón, con la diferencia de que la carga de los protones es positiva y la de los electrones es negativa. </a:t>
            </a:r>
          </a:p>
          <a:p>
            <a:pPr algn="just"/>
            <a:r>
              <a:rPr lang="es-ES" dirty="0" smtClean="0"/>
              <a:t>Por otro lado, los neutrones no tienen carga eléctrica, ni positiva ni negativa. Así, los neutrones no son atraídos ni repelidos por los protones ni los electrones.</a:t>
            </a:r>
          </a:p>
          <a:p>
            <a:pPr algn="just"/>
            <a:r>
              <a:rPr lang="es-ES" dirty="0" smtClean="0"/>
              <a:t>De esta forma, podemos afirmar que la carga eléctrica es una propiedad general de la materia que se puede medir, cuya unidad es el coulomb (C).</a:t>
            </a:r>
            <a:endParaRPr lang="es-ES" dirty="0"/>
          </a:p>
        </p:txBody>
      </p:sp>
    </p:spTree>
    <p:extLst>
      <p:ext uri="{BB962C8B-B14F-4D97-AF65-F5344CB8AC3E}">
        <p14:creationId xmlns:p14="http://schemas.microsoft.com/office/powerpoint/2010/main" val="2169398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7" y="196518"/>
            <a:ext cx="11606151" cy="830997"/>
          </a:xfrm>
          <a:prstGeom prst="rect">
            <a:avLst/>
          </a:prstGeom>
        </p:spPr>
        <p:txBody>
          <a:bodyPr wrap="square">
            <a:spAutoFit/>
          </a:bodyPr>
          <a:lstStyle/>
          <a:p>
            <a:pPr algn="ctr"/>
            <a:r>
              <a:rPr lang="es-ES" sz="2400" b="1" dirty="0" smtClean="0"/>
              <a:t>Un material se carga positiva o negativamente dependiendo de si pierde o gana electrones de sus orbitales más superficiales.</a:t>
            </a:r>
            <a:endParaRPr lang="es-ES" sz="2400" b="1" dirty="0"/>
          </a:p>
        </p:txBody>
      </p:sp>
      <p:pic>
        <p:nvPicPr>
          <p:cNvPr id="2" name="Imagen 1"/>
          <p:cNvPicPr>
            <a:picLocks noChangeAspect="1"/>
          </p:cNvPicPr>
          <p:nvPr/>
        </p:nvPicPr>
        <p:blipFill>
          <a:blip r:embed="rId2"/>
          <a:stretch>
            <a:fillRect/>
          </a:stretch>
        </p:blipFill>
        <p:spPr>
          <a:xfrm>
            <a:off x="3327318" y="1379888"/>
            <a:ext cx="3162300" cy="3219450"/>
          </a:xfrm>
          <a:prstGeom prst="rect">
            <a:avLst/>
          </a:prstGeom>
        </p:spPr>
      </p:pic>
      <p:sp>
        <p:nvSpPr>
          <p:cNvPr id="3" name="Rectángulo 2"/>
          <p:cNvSpPr/>
          <p:nvPr/>
        </p:nvSpPr>
        <p:spPr>
          <a:xfrm>
            <a:off x="7893132" y="1379888"/>
            <a:ext cx="1844634" cy="2862322"/>
          </a:xfrm>
          <a:prstGeom prst="rect">
            <a:avLst/>
          </a:prstGeom>
        </p:spPr>
        <p:txBody>
          <a:bodyPr wrap="square">
            <a:spAutoFit/>
          </a:bodyPr>
          <a:lstStyle/>
          <a:p>
            <a:pPr algn="just"/>
            <a:r>
              <a:rPr lang="es-ES" b="1" dirty="0" smtClean="0">
                <a:solidFill>
                  <a:srgbClr val="FF0000"/>
                </a:solidFill>
              </a:rPr>
              <a:t>Modelo del átomo según sus partículas y su carga. </a:t>
            </a:r>
          </a:p>
          <a:p>
            <a:pPr algn="just"/>
            <a:r>
              <a:rPr lang="es-ES" b="1" dirty="0" smtClean="0">
                <a:solidFill>
                  <a:srgbClr val="FF0000"/>
                </a:solidFill>
              </a:rPr>
              <a:t>Tanto el núcleo como los orbitales están modelados </a:t>
            </a:r>
          </a:p>
          <a:p>
            <a:pPr algn="just"/>
            <a:r>
              <a:rPr lang="es-ES" b="1" dirty="0" smtClean="0">
                <a:solidFill>
                  <a:srgbClr val="FF0000"/>
                </a:solidFill>
              </a:rPr>
              <a:t>Según su comportamiento</a:t>
            </a:r>
            <a:r>
              <a:rPr lang="es-ES" dirty="0" smtClean="0"/>
              <a:t>.</a:t>
            </a:r>
            <a:endParaRPr lang="es-ES" dirty="0"/>
          </a:p>
        </p:txBody>
      </p:sp>
    </p:spTree>
    <p:extLst>
      <p:ext uri="{BB962C8B-B14F-4D97-AF65-F5344CB8AC3E}">
        <p14:creationId xmlns:p14="http://schemas.microsoft.com/office/powerpoint/2010/main" val="1862974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3" y="228554"/>
            <a:ext cx="11689278" cy="5447645"/>
          </a:xfrm>
          <a:prstGeom prst="rect">
            <a:avLst/>
          </a:prstGeom>
        </p:spPr>
        <p:txBody>
          <a:bodyPr wrap="square">
            <a:spAutoFit/>
          </a:bodyPr>
          <a:lstStyle/>
          <a:p>
            <a:pPr algn="just"/>
            <a:r>
              <a:rPr lang="es-ES" sz="2400" b="1" dirty="0" smtClean="0"/>
              <a:t>Carga eléctrica</a:t>
            </a:r>
          </a:p>
          <a:p>
            <a:pPr algn="just"/>
            <a:r>
              <a:rPr lang="es-ES" dirty="0" smtClean="0"/>
              <a:t>Para entender qué es una carga eléctrica, debemos mirar a nuestro alrededor y verificar que se trata de una </a:t>
            </a:r>
            <a:r>
              <a:rPr lang="es-ES" dirty="0" err="1" smtClean="0"/>
              <a:t>una</a:t>
            </a:r>
            <a:r>
              <a:rPr lang="es-ES" dirty="0" smtClean="0"/>
              <a:t> propiedad intrínseca de la materia. La podemos definir como una capacidad que tienen las partículas de poder atraer o repeler otras partículas, que en su conjunto, generarán fuerzas de atracción y repulsión tal como se puede observar cuando utilizamos un magneto y un trozo de metal.</a:t>
            </a:r>
          </a:p>
          <a:p>
            <a:pPr algn="just"/>
            <a:r>
              <a:rPr lang="es-ES" dirty="0" smtClean="0"/>
              <a:t>Físicamente, la carga eléctrica es la cantidad de energía que poseen las partículas en el átomo, aquellas que lo componen. Un átomo puede quedar cargado positivamente (si pierde electrones de sus órbitas) o cargado negativamente (si gana electrones). Estas cargas son las responsables de generar fuerzas capaces de producir, en su conjunto, fuerzas mecánicas.</a:t>
            </a:r>
          </a:p>
          <a:p>
            <a:pPr algn="just"/>
            <a:r>
              <a:rPr lang="es-ES" dirty="0" smtClean="0"/>
              <a:t>La carga eléctrica es una propiedad conservativa, esto quiere decir que se mantiene en el tiempo, es decir, que la </a:t>
            </a:r>
          </a:p>
          <a:p>
            <a:pPr algn="just"/>
            <a:r>
              <a:rPr lang="es-ES" dirty="0" smtClean="0"/>
              <a:t>carga inicial será la misma luego de un tiempo indeterminado, mientras que todo el sistema se encuentre aislado sin </a:t>
            </a:r>
          </a:p>
          <a:p>
            <a:pPr algn="just"/>
            <a:r>
              <a:rPr lang="es-ES" dirty="0" smtClean="0"/>
              <a:t>influencias externas. Entonces, la carga no se crea ni se destruye, esta es la propiedad conservativa de la materia. </a:t>
            </a:r>
          </a:p>
          <a:p>
            <a:pPr algn="just"/>
            <a:r>
              <a:rPr lang="es-ES" dirty="0" smtClean="0"/>
              <a:t>Para poder apreciar el efecto, basta con frotar una regla o un vidrio contra una tela para observar cómo este objeto es capaz de atraer a otro, por ejemplo una hoja de papeI1 y esto es debido a la carga propia que adquiere el material del objeto. Así podemos definir que la carga tiene dos estados, carga positiva y carga negativa.</a:t>
            </a:r>
          </a:p>
          <a:p>
            <a:pPr algn="just"/>
            <a:r>
              <a:rPr lang="es-ES" dirty="0" smtClean="0"/>
              <a:t>Cuando entendemos que la carga tiene dos estados, debemos poder cuantificarla. Cada carga es medida utilizando la unidad Q (coulomb, también </a:t>
            </a:r>
            <a:r>
              <a:rPr lang="es-ES" dirty="0" err="1" smtClean="0"/>
              <a:t>desIRnada</a:t>
            </a:r>
            <a:r>
              <a:rPr lang="es-ES" dirty="0" smtClean="0"/>
              <a:t> como C), que se usa únicamente para designar la cantidad de carga que posee una partícula en estudio. Esta carga se ha medido experimentalmente para cada partícula, donde la menor medida es la del electrón 1,602 176 487(40) x 10- 19 </a:t>
            </a:r>
            <a:r>
              <a:rPr lang="es-ES" dirty="0" err="1" smtClean="0"/>
              <a:t>coulombs</a:t>
            </a:r>
            <a:r>
              <a:rPr lang="es-ES" dirty="0" smtClean="0"/>
              <a:t> (carga elementaI1 propia de todos los electrones que componen toda la materia). De esta forma se medirá la carga eléctrica de un cuerpo según el número de electrones que posea en exceso.</a:t>
            </a:r>
            <a:endParaRPr lang="es-ES" dirty="0"/>
          </a:p>
        </p:txBody>
      </p:sp>
    </p:spTree>
    <p:extLst>
      <p:ext uri="{BB962C8B-B14F-4D97-AF65-F5344CB8AC3E}">
        <p14:creationId xmlns:p14="http://schemas.microsoft.com/office/powerpoint/2010/main" val="1622069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543422" y="1969015"/>
            <a:ext cx="3257550" cy="3133725"/>
          </a:xfrm>
          <a:prstGeom prst="rect">
            <a:avLst/>
          </a:prstGeom>
        </p:spPr>
      </p:pic>
      <p:sp>
        <p:nvSpPr>
          <p:cNvPr id="5" name="Rectángulo 4"/>
          <p:cNvSpPr/>
          <p:nvPr/>
        </p:nvSpPr>
        <p:spPr>
          <a:xfrm>
            <a:off x="6978731" y="1961130"/>
            <a:ext cx="1797133" cy="3139321"/>
          </a:xfrm>
          <a:prstGeom prst="rect">
            <a:avLst/>
          </a:prstGeom>
        </p:spPr>
        <p:txBody>
          <a:bodyPr wrap="square">
            <a:spAutoFit/>
          </a:bodyPr>
          <a:lstStyle/>
          <a:p>
            <a:pPr algn="just"/>
            <a:r>
              <a:rPr lang="es-ES" b="1" dirty="0" smtClean="0"/>
              <a:t>Según pierda o gane electrones, el átomo queda cargado </a:t>
            </a:r>
          </a:p>
          <a:p>
            <a:pPr algn="just"/>
            <a:r>
              <a:rPr lang="es-ES" b="1" dirty="0" smtClean="0"/>
              <a:t>positiva o negativamente. Siempre este intercambio sucede </a:t>
            </a:r>
          </a:p>
          <a:p>
            <a:pPr algn="just"/>
            <a:r>
              <a:rPr lang="es-ES" b="1" dirty="0" smtClean="0"/>
              <a:t>en sus orbitales exteriores.</a:t>
            </a:r>
            <a:endParaRPr lang="es-ES" b="1" dirty="0"/>
          </a:p>
        </p:txBody>
      </p:sp>
    </p:spTree>
    <p:extLst>
      <p:ext uri="{BB962C8B-B14F-4D97-AF65-F5344CB8AC3E}">
        <p14:creationId xmlns:p14="http://schemas.microsoft.com/office/powerpoint/2010/main" val="628178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8" y="264042"/>
            <a:ext cx="11558650" cy="6278642"/>
          </a:xfrm>
          <a:prstGeom prst="rect">
            <a:avLst/>
          </a:prstGeom>
        </p:spPr>
        <p:txBody>
          <a:bodyPr wrap="square">
            <a:spAutoFit/>
          </a:bodyPr>
          <a:lstStyle/>
          <a:p>
            <a:pPr algn="just"/>
            <a:r>
              <a:rPr lang="es-ES" sz="2400" b="1" dirty="0" smtClean="0"/>
              <a:t>Ley de Coulomb</a:t>
            </a:r>
          </a:p>
          <a:p>
            <a:pPr algn="just"/>
            <a:r>
              <a:rPr lang="es-ES" dirty="0" smtClean="0"/>
              <a:t>Físicamente, establecemos el concepto de que podemos aislar una carga eléctrica puntual y estudiamos cómo es su comportamiento de modo de establecer reglas para poder </a:t>
            </a:r>
            <a:r>
              <a:rPr lang="es-ES" dirty="0" err="1" smtClean="0"/>
              <a:t>mediry</a:t>
            </a:r>
            <a:r>
              <a:rPr lang="es-ES" dirty="0" smtClean="0"/>
              <a:t> cuantificar su interacción con otra o más cargas. </a:t>
            </a:r>
          </a:p>
          <a:p>
            <a:pPr algn="just"/>
            <a:r>
              <a:rPr lang="es-ES" dirty="0" smtClean="0"/>
              <a:t>Esta carga puntual que estudiaremos es una idealización aproximada de una carga existente, cuya dimensión es </a:t>
            </a:r>
          </a:p>
          <a:p>
            <a:pPr algn="just"/>
            <a:r>
              <a:rPr lang="es-ES" dirty="0" smtClean="0"/>
              <a:t>menor que la distancia que la separa de otra carga situada en un punto geométrico cercano. Fue Charles-</a:t>
            </a:r>
            <a:r>
              <a:rPr lang="es-ES" dirty="0" err="1" smtClean="0"/>
              <a:t>Augustin</a:t>
            </a:r>
            <a:r>
              <a:rPr lang="es-ES" dirty="0" smtClean="0"/>
              <a:t> de Coulomb quien pudo determinar, medir y experimentar estas interacciones mediante un instrumento denominado balanza de torsión con la que determinó el principio de las fuerzas de la electrostática.</a:t>
            </a:r>
          </a:p>
          <a:p>
            <a:pPr algn="just"/>
            <a:r>
              <a:rPr lang="es-ES" dirty="0" smtClean="0"/>
              <a:t>La balanza de torsión es una máquina que, al estar sometida a una fuerza, somete un elástico a una torsión. Esto genera un desplazamiento sobre su eje que puede ser medido en función de la fuerza a la que estará sometido por repulsión o atracción de la carga en uno de sus extremos.</a:t>
            </a:r>
          </a:p>
          <a:p>
            <a:pPr algn="just"/>
            <a:r>
              <a:rPr lang="es-ES" dirty="0" smtClean="0"/>
              <a:t>Por medio de esta balanza, midiendo su comportamiento, se pudo observar que la fuerza de interacción entre dos cargas cualesquiera duplica su valor si alguna de estas cargas duplica su valor y lo triplica si una de estas cargas aumenta en factor de tres, por lo que el valor de las fuerzas es proporcional al producto de estas cargas.</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fuerza es proporcional al valor de sus cargas e inversamente proporcional a la distancia que las separa.</a:t>
            </a:r>
          </a:p>
          <a:p>
            <a:pPr algn="just"/>
            <a:r>
              <a:rPr lang="es-ES" dirty="0" smtClean="0"/>
              <a:t>Si modificamos la distancia entre las cargas, la fuerza de atracción o repulsión también se ve modificada, de tal forma que, si duplicamos la distancia iniciaI1 la fuerza de interacción disminuye en un factor al cuadrado (si la distancia es r, al duplicar la distancia, esta será 2²; si se triplica, 3² si se cuadruplica, 4², y así sucesivamente en símbolos r²). Así se determinó que la fuerza es inversamente proporcional al cuadrado de la distancia:</a:t>
            </a:r>
          </a:p>
          <a:p>
            <a:pPr algn="just"/>
            <a:endParaRPr lang="es-ES" dirty="0"/>
          </a:p>
        </p:txBody>
      </p:sp>
      <p:pic>
        <p:nvPicPr>
          <p:cNvPr id="5" name="Imagen 4"/>
          <p:cNvPicPr>
            <a:picLocks noChangeAspect="1"/>
          </p:cNvPicPr>
          <p:nvPr/>
        </p:nvPicPr>
        <p:blipFill>
          <a:blip r:embed="rId2"/>
          <a:stretch>
            <a:fillRect/>
          </a:stretch>
        </p:blipFill>
        <p:spPr>
          <a:xfrm>
            <a:off x="5436919" y="4049694"/>
            <a:ext cx="1199408" cy="401512"/>
          </a:xfrm>
          <a:prstGeom prst="rect">
            <a:avLst/>
          </a:prstGeom>
        </p:spPr>
      </p:pic>
      <p:pic>
        <p:nvPicPr>
          <p:cNvPr id="7" name="Imagen 6"/>
          <p:cNvPicPr>
            <a:picLocks noChangeAspect="1"/>
          </p:cNvPicPr>
          <p:nvPr/>
        </p:nvPicPr>
        <p:blipFill>
          <a:blip r:embed="rId3"/>
          <a:stretch>
            <a:fillRect/>
          </a:stretch>
        </p:blipFill>
        <p:spPr>
          <a:xfrm>
            <a:off x="5436919" y="6123583"/>
            <a:ext cx="1199408" cy="734417"/>
          </a:xfrm>
          <a:prstGeom prst="rect">
            <a:avLst/>
          </a:prstGeom>
        </p:spPr>
      </p:pic>
    </p:spTree>
    <p:extLst>
      <p:ext uri="{BB962C8B-B14F-4D97-AF65-F5344CB8AC3E}">
        <p14:creationId xmlns:p14="http://schemas.microsoft.com/office/powerpoint/2010/main" val="2398104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8" y="264042"/>
            <a:ext cx="8898578" cy="3970318"/>
          </a:xfrm>
          <a:prstGeom prst="rect">
            <a:avLst/>
          </a:prstGeom>
        </p:spPr>
        <p:txBody>
          <a:bodyPr wrap="square">
            <a:spAutoFit/>
          </a:bodyPr>
          <a:lstStyle/>
          <a:p>
            <a:pPr algn="just"/>
            <a:r>
              <a:rPr lang="es-ES" dirty="0" smtClean="0"/>
              <a:t>donde se introdujo una constante de proporcionalidad K para quedar:</a:t>
            </a:r>
          </a:p>
          <a:p>
            <a:pPr algn="just"/>
            <a:endParaRPr lang="es-ES" dirty="0" smtClean="0"/>
          </a:p>
          <a:p>
            <a:pPr algn="just"/>
            <a:r>
              <a:rPr lang="es-ES" dirty="0" smtClean="0"/>
              <a:t>Esta ecuación es la conocida como </a:t>
            </a:r>
            <a:r>
              <a:rPr lang="es-ES" b="1" dirty="0" smtClean="0"/>
              <a:t>ley de Coulomb </a:t>
            </a:r>
            <a:r>
              <a:rPr lang="es-ES" dirty="0" smtClean="0"/>
              <a:t>cuyo enunciando es: dos cargas puntuales ejercen una sobre otra una fuerza tal que es proporcional al producto de sus cargas e inversamente proporcional al cuadrado de la distancia que las separa. Experimentalmente se ha demostrado que la fuerza de atracción o repulsión lleva la forma de:</a:t>
            </a:r>
          </a:p>
          <a:p>
            <a:pPr algn="just"/>
            <a:endParaRPr lang="es-ES" dirty="0"/>
          </a:p>
          <a:p>
            <a:pPr algn="just"/>
            <a:r>
              <a:rPr lang="es-ES" dirty="0" smtClean="0"/>
              <a:t>Donde es la denominada constante de Coulomb que depende del material y el medio que la rodea.</a:t>
            </a:r>
          </a:p>
          <a:p>
            <a:pPr algn="just"/>
            <a:r>
              <a:rPr lang="es-ES" dirty="0" smtClean="0"/>
              <a:t>La fuerza de repulsión será mayor a medida que las cargas estén más juntas; cuando estén a una distancia máxima, las cargas permanecerán estáticas ya que su fuerza estará equilibrada y será nula. A mayor carga, mayor fuerza de repulsión. </a:t>
            </a:r>
          </a:p>
          <a:p>
            <a:pPr algn="just"/>
            <a:r>
              <a:rPr lang="es-ES" dirty="0" smtClean="0"/>
              <a:t>Cabe mencionar que las fuerzas de repulsión siempre estarán sobre el mismo plano y en la misma dirección una de la otra.</a:t>
            </a:r>
          </a:p>
        </p:txBody>
      </p:sp>
      <p:pic>
        <p:nvPicPr>
          <p:cNvPr id="2" name="Imagen 1"/>
          <p:cNvPicPr>
            <a:picLocks noChangeAspect="1"/>
          </p:cNvPicPr>
          <p:nvPr/>
        </p:nvPicPr>
        <p:blipFill>
          <a:blip r:embed="rId2"/>
          <a:stretch>
            <a:fillRect/>
          </a:stretch>
        </p:blipFill>
        <p:spPr>
          <a:xfrm>
            <a:off x="7245429" y="431027"/>
            <a:ext cx="1330037" cy="504578"/>
          </a:xfrm>
          <a:prstGeom prst="rect">
            <a:avLst/>
          </a:prstGeom>
        </p:spPr>
      </p:pic>
      <p:pic>
        <p:nvPicPr>
          <p:cNvPr id="3" name="Imagen 2"/>
          <p:cNvPicPr>
            <a:picLocks noChangeAspect="1"/>
          </p:cNvPicPr>
          <p:nvPr/>
        </p:nvPicPr>
        <p:blipFill>
          <a:blip r:embed="rId3"/>
          <a:stretch>
            <a:fillRect/>
          </a:stretch>
        </p:blipFill>
        <p:spPr>
          <a:xfrm>
            <a:off x="7162303" y="1638594"/>
            <a:ext cx="1496291" cy="663997"/>
          </a:xfrm>
          <a:prstGeom prst="rect">
            <a:avLst/>
          </a:prstGeom>
        </p:spPr>
      </p:pic>
      <p:pic>
        <p:nvPicPr>
          <p:cNvPr id="6" name="Imagen 5"/>
          <p:cNvPicPr>
            <a:picLocks noChangeAspect="1"/>
          </p:cNvPicPr>
          <p:nvPr/>
        </p:nvPicPr>
        <p:blipFill>
          <a:blip r:embed="rId4"/>
          <a:stretch>
            <a:fillRect/>
          </a:stretch>
        </p:blipFill>
        <p:spPr>
          <a:xfrm>
            <a:off x="1068780" y="2082897"/>
            <a:ext cx="401039" cy="439387"/>
          </a:xfrm>
          <a:prstGeom prst="rect">
            <a:avLst/>
          </a:prstGeom>
        </p:spPr>
      </p:pic>
      <p:pic>
        <p:nvPicPr>
          <p:cNvPr id="7" name="Imagen 6"/>
          <p:cNvPicPr>
            <a:picLocks noChangeAspect="1"/>
          </p:cNvPicPr>
          <p:nvPr/>
        </p:nvPicPr>
        <p:blipFill>
          <a:blip r:embed="rId5"/>
          <a:stretch>
            <a:fillRect/>
          </a:stretch>
        </p:blipFill>
        <p:spPr>
          <a:xfrm>
            <a:off x="1892628" y="4234360"/>
            <a:ext cx="3581400" cy="2403946"/>
          </a:xfrm>
          <a:prstGeom prst="rect">
            <a:avLst/>
          </a:prstGeom>
        </p:spPr>
      </p:pic>
      <p:sp>
        <p:nvSpPr>
          <p:cNvPr id="8" name="Rectángulo 7"/>
          <p:cNvSpPr/>
          <p:nvPr/>
        </p:nvSpPr>
        <p:spPr>
          <a:xfrm>
            <a:off x="5656178" y="4577372"/>
            <a:ext cx="2094017" cy="1477328"/>
          </a:xfrm>
          <a:prstGeom prst="rect">
            <a:avLst/>
          </a:prstGeom>
        </p:spPr>
        <p:txBody>
          <a:bodyPr wrap="square">
            <a:spAutoFit/>
          </a:bodyPr>
          <a:lstStyle/>
          <a:p>
            <a:pPr algn="just"/>
            <a:r>
              <a:rPr lang="es-ES" b="1" dirty="0" smtClean="0"/>
              <a:t>Gráfico ideal de dos cargas ejerciendo </a:t>
            </a:r>
          </a:p>
          <a:p>
            <a:pPr algn="just"/>
            <a:r>
              <a:rPr lang="es-ES" b="1" dirty="0" smtClean="0"/>
              <a:t>fuerzas en el mismo plano, pero en dirección opuesta.</a:t>
            </a:r>
            <a:endParaRPr lang="es-ES" b="1" dirty="0"/>
          </a:p>
        </p:txBody>
      </p:sp>
      <p:pic>
        <p:nvPicPr>
          <p:cNvPr id="9" name="Imagen 8"/>
          <p:cNvPicPr>
            <a:picLocks noChangeAspect="1"/>
          </p:cNvPicPr>
          <p:nvPr/>
        </p:nvPicPr>
        <p:blipFill>
          <a:blip r:embed="rId6"/>
          <a:stretch>
            <a:fillRect/>
          </a:stretch>
        </p:blipFill>
        <p:spPr>
          <a:xfrm>
            <a:off x="9520176" y="264042"/>
            <a:ext cx="2080533" cy="4132290"/>
          </a:xfrm>
          <a:prstGeom prst="rect">
            <a:avLst/>
          </a:prstGeom>
        </p:spPr>
      </p:pic>
      <p:sp>
        <p:nvSpPr>
          <p:cNvPr id="10" name="Rectángulo 9"/>
          <p:cNvSpPr/>
          <p:nvPr/>
        </p:nvSpPr>
        <p:spPr>
          <a:xfrm>
            <a:off x="8977745" y="4577372"/>
            <a:ext cx="2812969" cy="2031325"/>
          </a:xfrm>
          <a:prstGeom prst="rect">
            <a:avLst/>
          </a:prstGeom>
        </p:spPr>
        <p:txBody>
          <a:bodyPr wrap="square">
            <a:spAutoFit/>
          </a:bodyPr>
          <a:lstStyle/>
          <a:p>
            <a:pPr algn="just"/>
            <a:r>
              <a:rPr lang="es-ES" b="1" dirty="0" smtClean="0"/>
              <a:t>Balanza de torsión utilizada para determinar la ley de Coulomb. Las cargas eléctricas generan una fuerza detorsión que es medida según el ángulo de torsión formado.</a:t>
            </a:r>
            <a:endParaRPr lang="es-ES" b="1" dirty="0"/>
          </a:p>
        </p:txBody>
      </p:sp>
    </p:spTree>
    <p:extLst>
      <p:ext uri="{BB962C8B-B14F-4D97-AF65-F5344CB8AC3E}">
        <p14:creationId xmlns:p14="http://schemas.microsoft.com/office/powerpoint/2010/main" val="1426758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8" y="264042"/>
            <a:ext cx="11558650" cy="1846659"/>
          </a:xfrm>
          <a:prstGeom prst="rect">
            <a:avLst/>
          </a:prstGeom>
        </p:spPr>
        <p:txBody>
          <a:bodyPr wrap="square">
            <a:spAutoFit/>
          </a:bodyPr>
          <a:lstStyle/>
          <a:p>
            <a:pPr algn="just"/>
            <a:r>
              <a:rPr lang="es-ES" sz="2400" b="1" dirty="0" smtClean="0"/>
              <a:t>Electricidad</a:t>
            </a:r>
          </a:p>
          <a:p>
            <a:pPr algn="just"/>
            <a:r>
              <a:rPr lang="es-ES" dirty="0" smtClean="0"/>
              <a:t>La electricidad es un fenómeno que surge a partir de las cargas eléctricas. </a:t>
            </a:r>
          </a:p>
          <a:p>
            <a:pPr algn="just"/>
            <a:r>
              <a:rPr lang="es-ES" dirty="0" smtClean="0"/>
              <a:t>La interacción entre las cargas genera una fuerza que produce la circulación de electrones en un mismo sentido, produciendo corriente eléctrica.</a:t>
            </a:r>
          </a:p>
          <a:p>
            <a:pPr algn="just"/>
            <a:r>
              <a:rPr lang="es-ES" dirty="0" smtClean="0"/>
              <a:t>De este modo, podemos producir electricidad mediante el movimiento de cargas eléctricas. Un tipo de energía se puede convertir en otras por el mismo procedimiento y de la misma forma puede transmitirse de un medio al otro.</a:t>
            </a:r>
            <a:endParaRPr lang="es-ES" dirty="0"/>
          </a:p>
        </p:txBody>
      </p:sp>
      <p:pic>
        <p:nvPicPr>
          <p:cNvPr id="2" name="Imagen 1"/>
          <p:cNvPicPr>
            <a:picLocks noChangeAspect="1"/>
          </p:cNvPicPr>
          <p:nvPr/>
        </p:nvPicPr>
        <p:blipFill>
          <a:blip r:embed="rId2"/>
          <a:stretch>
            <a:fillRect/>
          </a:stretch>
        </p:blipFill>
        <p:spPr>
          <a:xfrm>
            <a:off x="2114550" y="2671762"/>
            <a:ext cx="7962900" cy="1514475"/>
          </a:xfrm>
          <a:prstGeom prst="rect">
            <a:avLst/>
          </a:prstGeom>
        </p:spPr>
      </p:pic>
      <p:sp>
        <p:nvSpPr>
          <p:cNvPr id="3" name="Rectángulo 2"/>
          <p:cNvSpPr/>
          <p:nvPr/>
        </p:nvSpPr>
        <p:spPr>
          <a:xfrm>
            <a:off x="2232561" y="4186237"/>
            <a:ext cx="7844889" cy="646331"/>
          </a:xfrm>
          <a:prstGeom prst="rect">
            <a:avLst/>
          </a:prstGeom>
        </p:spPr>
        <p:txBody>
          <a:bodyPr wrap="square">
            <a:spAutoFit/>
          </a:bodyPr>
          <a:lstStyle/>
          <a:p>
            <a:pPr algn="ctr"/>
            <a:r>
              <a:rPr lang="es-ES" b="1" dirty="0" smtClean="0">
                <a:solidFill>
                  <a:srgbClr val="FF0000"/>
                </a:solidFill>
              </a:rPr>
              <a:t>El flujo de electrones sucede en los orbitales superiores, produciendo un flujo continuo de cargas de un átomo al otro.</a:t>
            </a:r>
            <a:endParaRPr lang="es-ES" b="1" dirty="0">
              <a:solidFill>
                <a:srgbClr val="FF0000"/>
              </a:solidFill>
            </a:endParaRPr>
          </a:p>
        </p:txBody>
      </p:sp>
    </p:spTree>
    <p:extLst>
      <p:ext uri="{BB962C8B-B14F-4D97-AF65-F5344CB8AC3E}">
        <p14:creationId xmlns:p14="http://schemas.microsoft.com/office/powerpoint/2010/main" val="76927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0634" y="335846"/>
            <a:ext cx="11530940" cy="6278642"/>
          </a:xfrm>
          <a:prstGeom prst="rect">
            <a:avLst/>
          </a:prstGeom>
        </p:spPr>
        <p:txBody>
          <a:bodyPr wrap="square">
            <a:spAutoFit/>
          </a:bodyPr>
          <a:lstStyle/>
          <a:p>
            <a:pPr algn="just"/>
            <a:r>
              <a:rPr lang="es-ES" sz="2400" b="1" dirty="0" smtClean="0"/>
              <a:t>Campo eléctrico</a:t>
            </a:r>
          </a:p>
          <a:p>
            <a:pPr algn="just"/>
            <a:r>
              <a:rPr lang="es-ES" dirty="0" smtClean="0"/>
              <a:t>El campo eléctrico es esencialmente formado por una carga puntuaI1 aislada, que interacciona con el campo eléctrico de otra carga puntual si estas están a una distancia relativamente cercana. Toda carga eléctrica crea un campo eléctrico en el espacio que la rodea, en toda dirección y sentido. Dentro del campo, se generan fuerzas de atracción y repulsión entre las cargas que se encuentran en él.</a:t>
            </a:r>
          </a:p>
          <a:p>
            <a:pPr algn="just"/>
            <a:r>
              <a:rPr lang="es-ES" dirty="0" smtClean="0"/>
              <a:t>El campo eléctrico produce magnitudes vectoriales y se comporta como ellas; esto quiere decir que todas las fuerzas producidas tienen dirección y sentidos. Estas fuerzas son conservativas, y su intensidad y sentido dependen de la carga originaria del campo eléctrico.</a:t>
            </a:r>
          </a:p>
          <a:p>
            <a:pPr algn="just"/>
            <a:r>
              <a:rPr lang="es-ES" dirty="0" smtClean="0"/>
              <a:t>Al ser un modelo físico, se representa según las cargas que interaccionan. Supongamos que tenemos una carga puntual y aislada; si ubicamos una segunda carga a una distancia r, esta genera una fuerza de repulsión o atracción (según el valor de la carga). Si movemos la carga a otra distancia r,, la fuerza será diferente; así sucesivamente podremos determinar, mediante infinitos puntos, el campo eléctrico vectorial. De esta manera, se mide el campo eléctrico, según:</a:t>
            </a:r>
          </a:p>
          <a:p>
            <a:pPr algn="just"/>
            <a:endParaRPr lang="es-ES" dirty="0"/>
          </a:p>
          <a:p>
            <a:pPr algn="just"/>
            <a:endParaRPr lang="es-ES" dirty="0" smtClean="0"/>
          </a:p>
          <a:p>
            <a:pPr algn="just"/>
            <a:r>
              <a:rPr lang="es-ES" dirty="0" smtClean="0"/>
              <a:t>Donde E y F son magnitudes vectoriales, porque tienen magnitud, dirección y sentido. Podemos leer que el campo eléctrico depende inversamente de la carga: a mayor carga, menor campo eléctrico. La fuerza de repulsión es directamente proporcional a la carga; a mayor carga eléctrica, mayor será la fuerza de atracción o repulsión.</a:t>
            </a:r>
          </a:p>
          <a:p>
            <a:pPr algn="just"/>
            <a:r>
              <a:rPr lang="es-ES" dirty="0" smtClean="0"/>
              <a:t>Cada campo eléctrico posee líneas imaginarias que describen la magnitud del campo en ese punto dado; estas líneas son conocidas como líneas de campo. Cada línea de campo es representada como un vector tangente a las curvas del campo vectorial del campo eléctrico, cuyo fin es ayudarnos a visualizar la estructura de dicho campo. Si unimos los puntos donde la magnitud del campo eléctrico posee igual magnitud, obtendremos superficies equipotenciales, observaremos a simple vista en qué parte del campo eléctrico tendremos la misma magnitud de campo.</a:t>
            </a:r>
          </a:p>
        </p:txBody>
      </p:sp>
      <p:pic>
        <p:nvPicPr>
          <p:cNvPr id="5" name="Imagen 4"/>
          <p:cNvPicPr>
            <a:picLocks noChangeAspect="1"/>
          </p:cNvPicPr>
          <p:nvPr/>
        </p:nvPicPr>
        <p:blipFill>
          <a:blip r:embed="rId2"/>
          <a:stretch>
            <a:fillRect/>
          </a:stretch>
        </p:blipFill>
        <p:spPr>
          <a:xfrm>
            <a:off x="4999512" y="3751488"/>
            <a:ext cx="2173183" cy="571129"/>
          </a:xfrm>
          <a:prstGeom prst="rect">
            <a:avLst/>
          </a:prstGeom>
        </p:spPr>
      </p:pic>
    </p:spTree>
    <p:extLst>
      <p:ext uri="{BB962C8B-B14F-4D97-AF65-F5344CB8AC3E}">
        <p14:creationId xmlns:p14="http://schemas.microsoft.com/office/powerpoint/2010/main" val="210411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0634" y="335846"/>
            <a:ext cx="11530940" cy="4339650"/>
          </a:xfrm>
          <a:prstGeom prst="rect">
            <a:avLst/>
          </a:prstGeom>
        </p:spPr>
        <p:txBody>
          <a:bodyPr wrap="square">
            <a:spAutoFit/>
          </a:bodyPr>
          <a:lstStyle/>
          <a:p>
            <a:pPr algn="just"/>
            <a:r>
              <a:rPr lang="es-ES" dirty="0" smtClean="0"/>
              <a:t>Las principales propiedades de las líneas de campo son: </a:t>
            </a:r>
          </a:p>
          <a:p>
            <a:pPr marL="285750" indent="-285750" algn="just">
              <a:buFont typeface="Arial" panose="020B0604020202020204" pitchFamily="34" charset="0"/>
              <a:buChar char="•"/>
            </a:pPr>
            <a:r>
              <a:rPr lang="es-ES" b="1" dirty="0" smtClean="0"/>
              <a:t>Las líneas de campo eléctrico comienzan en las cargas positivas, terminan en las negativas y finalizan en el infinito, siempre recordando que las cargas positivas generan líneas de campo como fuentes.</a:t>
            </a:r>
          </a:p>
          <a:p>
            <a:pPr marL="285750" indent="-285750" algn="just">
              <a:buFont typeface="Arial" panose="020B0604020202020204" pitchFamily="34" charset="0"/>
              <a:buChar char="•"/>
            </a:pPr>
            <a:r>
              <a:rPr lang="es-ES" b="1" dirty="0" smtClean="0"/>
              <a:t>La magnitud del campo es proporcional a la densidad o cantidad de líneas de campo; E será mayor donde las líneas de campo estén más cerca unas de otras.</a:t>
            </a:r>
          </a:p>
          <a:p>
            <a:pPr marL="285750" indent="-285750" algn="just">
              <a:buFont typeface="Arial" panose="020B0604020202020204" pitchFamily="34" charset="0"/>
              <a:buChar char="•"/>
            </a:pPr>
            <a:r>
              <a:rPr lang="es-ES" b="1" dirty="0" smtClean="0"/>
              <a:t>Dos líneas de campo no pueden cortarse entre sí ya que, si se pudiesen cortar, implicaría que en ese punto tendríamos dos vectores de campo diferente, lo cual no es posible.</a:t>
            </a:r>
          </a:p>
          <a:p>
            <a:pPr marL="285750" indent="-285750" algn="just">
              <a:buFont typeface="Arial" panose="020B0604020202020204" pitchFamily="34" charset="0"/>
              <a:buChar char="•"/>
            </a:pPr>
            <a:endParaRPr lang="es-ES" b="1" dirty="0"/>
          </a:p>
          <a:p>
            <a:pPr algn="just"/>
            <a:r>
              <a:rPr lang="es-ES" sz="2400" b="1" dirty="0" smtClean="0"/>
              <a:t>Electrostática</a:t>
            </a:r>
          </a:p>
          <a:p>
            <a:pPr algn="just"/>
            <a:r>
              <a:rPr lang="es-ES" dirty="0" smtClean="0"/>
              <a:t>Si bien la ley de Coulomb establece la relación entre dos cargas en un mismo plano, espacialmente, estas cargas interaccionan unas con otras en toda dirección y sentido, el mismo eje de dirección. </a:t>
            </a:r>
          </a:p>
          <a:p>
            <a:pPr algn="just"/>
            <a:r>
              <a:rPr lang="es-ES" dirty="0" smtClean="0"/>
              <a:t>Para establecer esta fuerza en el espacio, es necesario calcular todas y cada una de las fuerzas generadas, y obtener una resultante final mediante </a:t>
            </a:r>
            <a:r>
              <a:rPr lang="es-ES" dirty="0" err="1" smtClean="0"/>
              <a:t>trIRonometría</a:t>
            </a:r>
            <a:r>
              <a:rPr lang="es-ES" dirty="0" smtClean="0"/>
              <a:t>. Esta fuerza resultante producirá una corriente de electricidad en el mismo sentido.</a:t>
            </a:r>
          </a:p>
          <a:p>
            <a:pPr marL="285750" indent="-285750" algn="just">
              <a:buFont typeface="Arial" panose="020B0604020202020204" pitchFamily="34" charset="0"/>
              <a:buChar char="•"/>
            </a:pPr>
            <a:endParaRPr lang="es-ES" b="1" dirty="0"/>
          </a:p>
        </p:txBody>
      </p:sp>
      <p:pic>
        <p:nvPicPr>
          <p:cNvPr id="3" name="Imagen 2"/>
          <p:cNvPicPr>
            <a:picLocks noChangeAspect="1"/>
          </p:cNvPicPr>
          <p:nvPr/>
        </p:nvPicPr>
        <p:blipFill>
          <a:blip r:embed="rId2"/>
          <a:stretch>
            <a:fillRect/>
          </a:stretch>
        </p:blipFill>
        <p:spPr>
          <a:xfrm>
            <a:off x="1163906" y="4085112"/>
            <a:ext cx="5901912" cy="2573172"/>
          </a:xfrm>
          <a:prstGeom prst="rect">
            <a:avLst/>
          </a:prstGeom>
        </p:spPr>
      </p:pic>
      <p:sp>
        <p:nvSpPr>
          <p:cNvPr id="6" name="Rectángulo 5"/>
          <p:cNvSpPr/>
          <p:nvPr/>
        </p:nvSpPr>
        <p:spPr>
          <a:xfrm>
            <a:off x="7291449" y="4633034"/>
            <a:ext cx="2675906" cy="1477328"/>
          </a:xfrm>
          <a:prstGeom prst="rect">
            <a:avLst/>
          </a:prstGeom>
        </p:spPr>
        <p:txBody>
          <a:bodyPr wrap="square">
            <a:spAutoFit/>
          </a:bodyPr>
          <a:lstStyle/>
          <a:p>
            <a:pPr algn="just"/>
            <a:r>
              <a:rPr lang="es-ES" b="1" dirty="0" smtClean="0"/>
              <a:t>Las cargas generan efectos espaciales en toda dirección y sentido, que interaccionan con todas las cargas circundantes.</a:t>
            </a:r>
            <a:endParaRPr lang="es-ES" b="1" dirty="0"/>
          </a:p>
        </p:txBody>
      </p:sp>
    </p:spTree>
    <p:extLst>
      <p:ext uri="{BB962C8B-B14F-4D97-AF65-F5344CB8AC3E}">
        <p14:creationId xmlns:p14="http://schemas.microsoft.com/office/powerpoint/2010/main" val="141573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1" y="173044"/>
            <a:ext cx="11606151" cy="2954655"/>
          </a:xfrm>
          <a:prstGeom prst="rect">
            <a:avLst/>
          </a:prstGeom>
        </p:spPr>
        <p:txBody>
          <a:bodyPr wrap="square">
            <a:spAutoFit/>
          </a:bodyPr>
          <a:lstStyle/>
          <a:p>
            <a:pPr algn="just"/>
            <a:r>
              <a:rPr lang="es-ES" sz="2400" b="1" dirty="0" smtClean="0"/>
              <a:t>Potencial y diferencia de potencial</a:t>
            </a:r>
          </a:p>
          <a:p>
            <a:pPr algn="just"/>
            <a:r>
              <a:rPr lang="es-ES" dirty="0" smtClean="0"/>
              <a:t>Un campo eléctrico generado por una carga puntual tiene la capacidad de generar fuerzas de repulsión o de atracción hacia otra carga que se encuentre dentro del sistema. </a:t>
            </a:r>
          </a:p>
          <a:p>
            <a:pPr algn="just"/>
            <a:r>
              <a:rPr lang="es-ES" dirty="0" smtClean="0"/>
              <a:t>Gracias a la capacidad de realizar el trabajo de este campo y mover una carga determinada desde un punto a otro dividido por unidad de carga, obtendremos lo que se denomina potencial eléctrico. El trabajo que se requiere para desplazar una carga puntual dentro de un campo eléctrico desde un punto a otro a velocidad constante es el potencial.</a:t>
            </a:r>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1068779" y="2151942"/>
            <a:ext cx="9144000" cy="646331"/>
          </a:xfrm>
          <a:prstGeom prst="rect">
            <a:avLst/>
          </a:prstGeom>
        </p:spPr>
        <p:txBody>
          <a:bodyPr wrap="square">
            <a:spAutoFit/>
          </a:bodyPr>
          <a:lstStyle/>
          <a:p>
            <a:pPr algn="ctr"/>
            <a:r>
              <a:rPr lang="es-ES" b="1" dirty="0" smtClean="0">
                <a:solidFill>
                  <a:srgbClr val="FF0000"/>
                </a:solidFill>
              </a:rPr>
              <a:t>El campo eléctrico es la región del espacio donde cualquier carga, dentro de este, experimenta atracción o repulsión.</a:t>
            </a:r>
            <a:endParaRPr lang="es-ES" b="1" dirty="0">
              <a:solidFill>
                <a:srgbClr val="FF0000"/>
              </a:solidFill>
            </a:endParaRPr>
          </a:p>
        </p:txBody>
      </p:sp>
      <p:pic>
        <p:nvPicPr>
          <p:cNvPr id="6" name="Imagen 5"/>
          <p:cNvPicPr>
            <a:picLocks noChangeAspect="1"/>
          </p:cNvPicPr>
          <p:nvPr/>
        </p:nvPicPr>
        <p:blipFill>
          <a:blip r:embed="rId2"/>
          <a:stretch>
            <a:fillRect/>
          </a:stretch>
        </p:blipFill>
        <p:spPr>
          <a:xfrm>
            <a:off x="2352179" y="2837189"/>
            <a:ext cx="4210050" cy="3877359"/>
          </a:xfrm>
          <a:prstGeom prst="rect">
            <a:avLst/>
          </a:prstGeom>
        </p:spPr>
      </p:pic>
      <p:sp>
        <p:nvSpPr>
          <p:cNvPr id="7" name="Rectángulo 6"/>
          <p:cNvSpPr/>
          <p:nvPr/>
        </p:nvSpPr>
        <p:spPr>
          <a:xfrm>
            <a:off x="6954981" y="3621706"/>
            <a:ext cx="3044042" cy="2308324"/>
          </a:xfrm>
          <a:prstGeom prst="rect">
            <a:avLst/>
          </a:prstGeom>
        </p:spPr>
        <p:txBody>
          <a:bodyPr wrap="square">
            <a:spAutoFit/>
          </a:bodyPr>
          <a:lstStyle/>
          <a:p>
            <a:pPr algn="just"/>
            <a:r>
              <a:rPr lang="es-ES" b="1" dirty="0" smtClean="0"/>
              <a:t>Existen en todo el campo eléctrico superficies equipotenciales, aquellas zonas donde la magnitud del campo eléctrico es el mismo. </a:t>
            </a:r>
          </a:p>
          <a:p>
            <a:pPr algn="just"/>
            <a:r>
              <a:rPr lang="es-ES" b="1" dirty="0" smtClean="0"/>
              <a:t>Estas superficies se representan como curvas cerradas.</a:t>
            </a:r>
            <a:endParaRPr lang="es-ES" b="1" dirty="0"/>
          </a:p>
        </p:txBody>
      </p:sp>
    </p:spTree>
    <p:extLst>
      <p:ext uri="{BB962C8B-B14F-4D97-AF65-F5344CB8AC3E}">
        <p14:creationId xmlns:p14="http://schemas.microsoft.com/office/powerpoint/2010/main" val="208010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3132" y="162273"/>
            <a:ext cx="11554691" cy="5632311"/>
          </a:xfrm>
          <a:prstGeom prst="rect">
            <a:avLst/>
          </a:prstGeom>
        </p:spPr>
        <p:txBody>
          <a:bodyPr wrap="square">
            <a:spAutoFit/>
          </a:bodyPr>
          <a:lstStyle/>
          <a:p>
            <a:pPr algn="just"/>
            <a:r>
              <a:rPr lang="es-ES" dirty="0" smtClean="0"/>
              <a:t>Solo se puede estudiar el potencial eléctrico en campos estáticos en una región definida del sistema. Entonces podremos definir al potencial como:</a:t>
            </a:r>
          </a:p>
          <a:p>
            <a:pPr algn="just"/>
            <a:endParaRPr lang="es-ES" dirty="0" smtClean="0"/>
          </a:p>
          <a:p>
            <a:pPr algn="just"/>
            <a:endParaRPr lang="es-ES" dirty="0"/>
          </a:p>
          <a:p>
            <a:pPr algn="just"/>
            <a:r>
              <a:rPr lang="es-ES" dirty="0" smtClean="0"/>
              <a:t>Lo que es lo mismo decir que el potencial es una medida del trabajo por unidad de carga.</a:t>
            </a:r>
          </a:p>
          <a:p>
            <a:pPr algn="just"/>
            <a:r>
              <a:rPr lang="es-ES" dirty="0" smtClean="0"/>
              <a:t>Teniendo un campo eléctrico generado por una carga q cualquiera, suponiendo que en el infinito tenemos una carga positiva y se traslada al punto A ejerciendo una fuerza igual y opuesta a la fuerza que ejerce el campo para alejarla, estaremos realizando un trabajo. El potencial eléctrico en un punto será este trabajo realizado sobre la carga para desplazarla desde el infinito hasta el punto A.</a:t>
            </a:r>
          </a:p>
          <a:p>
            <a:pPr algn="just"/>
            <a:r>
              <a:rPr lang="es-ES" dirty="0" smtClean="0"/>
              <a:t>Si tomamos una carga de prueba (q0) y la ubicamos en cualquier punto dentro del campo eléctrico generado por otra carga, en un momento A, el campo eléctrico influirá en la carga de prueba y la hará desplazar hacia un punto B (con movimiento equilibrado a velocidad constante); esto generará un potencial en A y otro en B. Esta diferencia se denomina diferencia de potenciaI1 y es el trabajo que debe realizar el campo eléctrico para desplazar la carga de prueba de un punto al otro.</a:t>
            </a:r>
          </a:p>
          <a:p>
            <a:pPr algn="just"/>
            <a:endParaRPr lang="es-ES" dirty="0" smtClean="0"/>
          </a:p>
          <a:p>
            <a:pPr algn="just"/>
            <a:endParaRPr lang="es-ES" dirty="0"/>
          </a:p>
          <a:p>
            <a:pPr algn="just"/>
            <a:endParaRPr lang="es-ES" dirty="0" smtClean="0"/>
          </a:p>
          <a:p>
            <a:pPr algn="just"/>
            <a:r>
              <a:rPr lang="es-ES" dirty="0" smtClean="0"/>
              <a:t>Esta diferencia de potencial se mide en (1 </a:t>
            </a:r>
            <a:r>
              <a:rPr lang="es-ES" b="1" dirty="0" smtClean="0"/>
              <a:t>volt</a:t>
            </a:r>
            <a:r>
              <a:rPr lang="es-ES" dirty="0" smtClean="0"/>
              <a:t>= 1 joule/1 coulomb). Es importante aclarar que la diferencia de potenciaI1 en su magnitud, no posee dirección ni sentido, es una magnitud escalar ya que no importa qué recorrió, sino que lo importante es su estado inicial y final (es independiente de la trayectoria). </a:t>
            </a:r>
          </a:p>
        </p:txBody>
      </p:sp>
      <p:pic>
        <p:nvPicPr>
          <p:cNvPr id="5" name="Imagen 4"/>
          <p:cNvPicPr>
            <a:picLocks noChangeAspect="1"/>
          </p:cNvPicPr>
          <p:nvPr/>
        </p:nvPicPr>
        <p:blipFill>
          <a:blip r:embed="rId2"/>
          <a:stretch>
            <a:fillRect/>
          </a:stretch>
        </p:blipFill>
        <p:spPr>
          <a:xfrm>
            <a:off x="2829482" y="592529"/>
            <a:ext cx="875620" cy="654380"/>
          </a:xfrm>
          <a:prstGeom prst="rect">
            <a:avLst/>
          </a:prstGeom>
        </p:spPr>
      </p:pic>
      <p:pic>
        <p:nvPicPr>
          <p:cNvPr id="6" name="Imagen 5"/>
          <p:cNvPicPr>
            <a:picLocks noChangeAspect="1"/>
          </p:cNvPicPr>
          <p:nvPr/>
        </p:nvPicPr>
        <p:blipFill>
          <a:blip r:embed="rId3"/>
          <a:stretch>
            <a:fillRect/>
          </a:stretch>
        </p:blipFill>
        <p:spPr>
          <a:xfrm>
            <a:off x="2470068" y="3974647"/>
            <a:ext cx="1745672" cy="692356"/>
          </a:xfrm>
          <a:prstGeom prst="rect">
            <a:avLst/>
          </a:prstGeom>
        </p:spPr>
      </p:pic>
    </p:spTree>
    <p:extLst>
      <p:ext uri="{BB962C8B-B14F-4D97-AF65-F5344CB8AC3E}">
        <p14:creationId xmlns:p14="http://schemas.microsoft.com/office/powerpoint/2010/main" val="2514316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3132" y="162273"/>
            <a:ext cx="11554691" cy="2031325"/>
          </a:xfrm>
          <a:prstGeom prst="rect">
            <a:avLst/>
          </a:prstGeom>
        </p:spPr>
        <p:txBody>
          <a:bodyPr wrap="square">
            <a:spAutoFit/>
          </a:bodyPr>
          <a:lstStyle/>
          <a:p>
            <a:pPr algn="just"/>
            <a:r>
              <a:rPr lang="es-ES" dirty="0" smtClean="0"/>
              <a:t>Si tomamos este concepto y lo aplicamos a un ejemplo práctico, como lo es un conductor eléctrico, una diferencia de potencial permite que se produzca un movimiento de carga, ya que, al tener un punto de mayor potencial (una pila posee un lado cargado positivamente y el otro negativamente, tienen una diferencia de potencial de 1,5 V), atrae a las cargas de menor carga produciendo una corriente eléctrica.</a:t>
            </a:r>
          </a:p>
          <a:p>
            <a:pPr algn="just"/>
            <a:r>
              <a:rPr lang="es-ES" dirty="0" smtClean="0"/>
              <a:t>Definimos entonces que, el potencial será una magnitud escalar, el potencial o corresponderá a un punto en el infinito, el potencial creado tendrá la misma polaridad que la carga, y las cargas positivas se desplazan de los puntos de mayor potencial a los de menor potenciaI1 mientras que las cargas negativas se desplazan en sentido opuesto.</a:t>
            </a:r>
            <a:endParaRPr lang="es-ES" dirty="0"/>
          </a:p>
        </p:txBody>
      </p:sp>
      <p:sp>
        <p:nvSpPr>
          <p:cNvPr id="2" name="Rectángulo 1"/>
          <p:cNvSpPr/>
          <p:nvPr/>
        </p:nvSpPr>
        <p:spPr>
          <a:xfrm>
            <a:off x="2279071" y="2193598"/>
            <a:ext cx="7542811" cy="646331"/>
          </a:xfrm>
          <a:prstGeom prst="rect">
            <a:avLst/>
          </a:prstGeom>
        </p:spPr>
        <p:txBody>
          <a:bodyPr wrap="square">
            <a:spAutoFit/>
          </a:bodyPr>
          <a:lstStyle/>
          <a:p>
            <a:pPr algn="ctr"/>
            <a:r>
              <a:rPr lang="es-ES" b="1" dirty="0" smtClean="0">
                <a:solidFill>
                  <a:srgbClr val="FF0000"/>
                </a:solidFill>
              </a:rPr>
              <a:t>El potencial eléctrico es capaz de desplazar una carga del punto A al punto B dentro de un campo electrostático.</a:t>
            </a:r>
            <a:endParaRPr lang="es-ES" b="1" dirty="0">
              <a:solidFill>
                <a:srgbClr val="FF0000"/>
              </a:solidFill>
            </a:endParaRPr>
          </a:p>
        </p:txBody>
      </p:sp>
    </p:spTree>
    <p:extLst>
      <p:ext uri="{BB962C8B-B14F-4D97-AF65-F5344CB8AC3E}">
        <p14:creationId xmlns:p14="http://schemas.microsoft.com/office/powerpoint/2010/main" val="112398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5423" y="280336"/>
            <a:ext cx="11618026" cy="5447645"/>
          </a:xfrm>
          <a:prstGeom prst="rect">
            <a:avLst/>
          </a:prstGeom>
        </p:spPr>
        <p:txBody>
          <a:bodyPr wrap="square">
            <a:spAutoFit/>
          </a:bodyPr>
          <a:lstStyle/>
          <a:p>
            <a:pPr algn="just"/>
            <a:r>
              <a:rPr lang="es-ES" sz="2400" b="1" dirty="0" smtClean="0"/>
              <a:t>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p:txBody>
      </p:sp>
    </p:spTree>
    <p:extLst>
      <p:ext uri="{BB962C8B-B14F-4D97-AF65-F5344CB8AC3E}">
        <p14:creationId xmlns:p14="http://schemas.microsoft.com/office/powerpoint/2010/main" val="615621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5423" y="280336"/>
            <a:ext cx="11618026" cy="4524315"/>
          </a:xfrm>
          <a:prstGeom prst="rect">
            <a:avLst/>
          </a:prstGeom>
        </p:spPr>
        <p:txBody>
          <a:bodyPr wrap="square">
            <a:spAutoFit/>
          </a:bodyPr>
          <a:lstStyle/>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sus placas, de modo de permitirle a un circuito eléctrico aprovechar la diferencia de potencial y consumir esta corriente eléctrica que fluirá dentro del circuito a través de todos sus componentes. Los acumuladores, como dispositivos de almacenaje de energía, son cargados con anterioridad tanto positiva como negativamente para ser utilizados más adelante.</a:t>
            </a:r>
          </a:p>
          <a:p>
            <a:pPr algn="just"/>
            <a:r>
              <a:rPr lang="es-ES" dirty="0" smtClean="0"/>
              <a:t>Para originar esta corriente, los generadores utilizan diversos medios mecánicos como fuentes potenciales de </a:t>
            </a:r>
            <a:r>
              <a:rPr lang="es-ES" dirty="0" err="1" smtClean="0"/>
              <a:t>enegía</a:t>
            </a:r>
            <a:r>
              <a:rPr lang="es-ES" dirty="0" smtClean="0"/>
              <a:t>, ya sean represas (principalmente para la generación de corriente alterna), paneles fotovoltaicos, fuentes térmicas (combustible), inducción electromagnética (una de las fuentes más utilizadas en la actualidad en combinación con las anteriores), pero con el inconveniente de que, suspendida la fuente iniciaI1 el generador no tiene la capacidad de seguir produciendo energía.</a:t>
            </a:r>
          </a:p>
          <a:p>
            <a:pPr algn="just"/>
            <a:r>
              <a:rPr lang="es-ES" dirty="0" smtClean="0"/>
              <a:t>Las baterías y acumuladores utilizan reacciones químicas de materiales en distintos medios para producir desprendimiento de electrones y así aprovechar la diferencia de potencial para generar fuerzas electromotrices, que producirán una circulación eléctrica en un circuito cerrado.</a:t>
            </a:r>
          </a:p>
          <a:p>
            <a:pPr algn="just"/>
            <a:r>
              <a:rPr lang="es-ES" dirty="0" smtClean="0"/>
              <a:t>La energía potencial que puedan generar estos dispositivos deben poder ser almacenadas; hoy se mejoran los materiales para que estas puedan aumentar la producción de energía de manera más eficaz y a un menor costo.</a:t>
            </a:r>
            <a:endParaRPr lang="es-ES" dirty="0"/>
          </a:p>
        </p:txBody>
      </p:sp>
    </p:spTree>
    <p:extLst>
      <p:ext uri="{BB962C8B-B14F-4D97-AF65-F5344CB8AC3E}">
        <p14:creationId xmlns:p14="http://schemas.microsoft.com/office/powerpoint/2010/main" val="280036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8" y="133552"/>
            <a:ext cx="5809013" cy="3508653"/>
          </a:xfrm>
          <a:prstGeom prst="rect">
            <a:avLst/>
          </a:prstGeom>
        </p:spPr>
        <p:txBody>
          <a:bodyPr wrap="square">
            <a:spAutoFit/>
          </a:bodyPr>
          <a:lstStyle/>
          <a:p>
            <a:pPr algn="just"/>
            <a:r>
              <a:rPr lang="es-ES" sz="2400" b="1" dirty="0" smtClean="0"/>
              <a:t>Principio de superposición</a:t>
            </a:r>
          </a:p>
          <a:p>
            <a:pPr algn="just"/>
            <a:r>
              <a:rPr lang="es-ES" dirty="0" smtClean="0"/>
              <a:t>Si calculamos el campo eléctrico E en un punto debido a una sola carga, este tendrá una magnitud inferior al que calcularemos si le asignamos dos o más cargas. Esto quiere decir que el campo eléctrico en un punto es la suma vectorial de los campos debidos a cada una de las cargas presentes en el sistema.</a:t>
            </a:r>
          </a:p>
          <a:p>
            <a:pPr algn="just"/>
            <a:r>
              <a:rPr lang="es-ES" dirty="0" smtClean="0"/>
              <a:t>Si a determinado campo le adicionamos cargas de la misma polaridad, este campo incrementará su valor. Si por el contrario adicionamos cargas de polaridad inversa, el campo se reducirá. Este efecto lo podremos apreciar en el siguiente gráfico.</a:t>
            </a:r>
            <a:endParaRPr lang="es-ES" dirty="0"/>
          </a:p>
        </p:txBody>
      </p:sp>
      <p:pic>
        <p:nvPicPr>
          <p:cNvPr id="5" name="Imagen 4"/>
          <p:cNvPicPr>
            <a:picLocks noChangeAspect="1"/>
          </p:cNvPicPr>
          <p:nvPr/>
        </p:nvPicPr>
        <p:blipFill>
          <a:blip r:embed="rId2"/>
          <a:stretch>
            <a:fillRect/>
          </a:stretch>
        </p:blipFill>
        <p:spPr>
          <a:xfrm>
            <a:off x="233548" y="3642205"/>
            <a:ext cx="3590925" cy="2924175"/>
          </a:xfrm>
          <a:prstGeom prst="rect">
            <a:avLst/>
          </a:prstGeom>
        </p:spPr>
      </p:pic>
      <p:sp>
        <p:nvSpPr>
          <p:cNvPr id="6" name="Rectángulo 5"/>
          <p:cNvSpPr/>
          <p:nvPr/>
        </p:nvSpPr>
        <p:spPr>
          <a:xfrm>
            <a:off x="3940937" y="3976875"/>
            <a:ext cx="1697863" cy="1754326"/>
          </a:xfrm>
          <a:prstGeom prst="rect">
            <a:avLst/>
          </a:prstGeom>
        </p:spPr>
        <p:txBody>
          <a:bodyPr wrap="square">
            <a:spAutoFit/>
          </a:bodyPr>
          <a:lstStyle/>
          <a:p>
            <a:pPr algn="just"/>
            <a:r>
              <a:rPr lang="es-ES" b="1" dirty="0" smtClean="0"/>
              <a:t>Cada punto del sistema es la suma vectorial de la inferencia </a:t>
            </a:r>
          </a:p>
          <a:p>
            <a:pPr algn="just"/>
            <a:r>
              <a:rPr lang="es-ES" b="1" dirty="0" smtClean="0"/>
              <a:t>del campo de cada carga.</a:t>
            </a:r>
            <a:endParaRPr lang="es-ES" b="1" dirty="0"/>
          </a:p>
        </p:txBody>
      </p:sp>
      <p:sp>
        <p:nvSpPr>
          <p:cNvPr id="7" name="Rectángulo 6"/>
          <p:cNvSpPr/>
          <p:nvPr/>
        </p:nvSpPr>
        <p:spPr>
          <a:xfrm>
            <a:off x="6159025" y="133552"/>
            <a:ext cx="5728175" cy="2954655"/>
          </a:xfrm>
          <a:prstGeom prst="rect">
            <a:avLst/>
          </a:prstGeom>
        </p:spPr>
        <p:txBody>
          <a:bodyPr wrap="square">
            <a:spAutoFit/>
          </a:bodyPr>
          <a:lstStyle/>
          <a:p>
            <a:pPr algn="just"/>
            <a:r>
              <a:rPr lang="es-ES" sz="2400" b="1" dirty="0" smtClean="0"/>
              <a:t>Corriente debido a una </a:t>
            </a:r>
            <a:r>
              <a:rPr lang="es-ES" sz="2400" b="1" dirty="0" err="1" smtClean="0"/>
              <a:t>Fem</a:t>
            </a:r>
            <a:endParaRPr lang="es-ES" sz="2400" b="1" dirty="0" smtClean="0"/>
          </a:p>
          <a:p>
            <a:pPr algn="just"/>
            <a:r>
              <a:rPr lang="es-ES" dirty="0" smtClean="0"/>
              <a:t>Para que se produzca un flujo de electrones y por ende una corriente eléctrica, es necesaria una fuerza electromotriz (</a:t>
            </a:r>
            <a:r>
              <a:rPr lang="es-ES" dirty="0" err="1" smtClean="0"/>
              <a:t>Fem</a:t>
            </a:r>
            <a:r>
              <a:rPr lang="es-ES" dirty="0" smtClean="0"/>
              <a:t>) que logre mantener una diferencia de potencial en dos partes del circuito. Si no existiera una </a:t>
            </a:r>
            <a:r>
              <a:rPr lang="es-ES" dirty="0" err="1" smtClean="0"/>
              <a:t>Fem</a:t>
            </a:r>
            <a:r>
              <a:rPr lang="es-ES" dirty="0" smtClean="0"/>
              <a:t> en el circuito, no podría haber circulación de cargas. Las cargas abandonan el polo negativo hacia el polo positivo atravesando numerosas resistencias y componentes electrónicos que reducen su capacidad de circulación y generan lo que llamamos consumo eléctrico.</a:t>
            </a:r>
            <a:endParaRPr lang="es-ES" dirty="0"/>
          </a:p>
        </p:txBody>
      </p:sp>
      <p:pic>
        <p:nvPicPr>
          <p:cNvPr id="8" name="Imagen 7"/>
          <p:cNvPicPr>
            <a:picLocks noChangeAspect="1"/>
          </p:cNvPicPr>
          <p:nvPr/>
        </p:nvPicPr>
        <p:blipFill>
          <a:blip r:embed="rId3"/>
          <a:stretch>
            <a:fillRect/>
          </a:stretch>
        </p:blipFill>
        <p:spPr>
          <a:xfrm>
            <a:off x="6470412" y="3345625"/>
            <a:ext cx="5105400" cy="2019300"/>
          </a:xfrm>
          <a:prstGeom prst="rect">
            <a:avLst/>
          </a:prstGeom>
        </p:spPr>
      </p:pic>
      <p:sp>
        <p:nvSpPr>
          <p:cNvPr id="9" name="Rectángulo 8"/>
          <p:cNvSpPr/>
          <p:nvPr/>
        </p:nvSpPr>
        <p:spPr>
          <a:xfrm>
            <a:off x="6242463" y="5622343"/>
            <a:ext cx="6096000" cy="646331"/>
          </a:xfrm>
          <a:prstGeom prst="rect">
            <a:avLst/>
          </a:prstGeom>
        </p:spPr>
        <p:txBody>
          <a:bodyPr>
            <a:spAutoFit/>
          </a:bodyPr>
          <a:lstStyle/>
          <a:p>
            <a:r>
              <a:rPr lang="es-ES" b="1" dirty="0" smtClean="0"/>
              <a:t>Potencial eléctrico entre dos puntos, entre A y el infinito, </a:t>
            </a:r>
          </a:p>
          <a:p>
            <a:r>
              <a:rPr lang="es-ES" b="1" dirty="0" smtClean="0"/>
              <a:t>y una única carga puntual.</a:t>
            </a:r>
            <a:endParaRPr lang="es-ES" b="1" dirty="0"/>
          </a:p>
        </p:txBody>
      </p:sp>
    </p:spTree>
    <p:extLst>
      <p:ext uri="{BB962C8B-B14F-4D97-AF65-F5344CB8AC3E}">
        <p14:creationId xmlns:p14="http://schemas.microsoft.com/office/powerpoint/2010/main" val="2855647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33931" y="273441"/>
            <a:ext cx="3781425" cy="2962275"/>
          </a:xfrm>
          <a:prstGeom prst="rect">
            <a:avLst/>
          </a:prstGeom>
        </p:spPr>
      </p:pic>
      <p:sp>
        <p:nvSpPr>
          <p:cNvPr id="6" name="Rectángulo 5"/>
          <p:cNvSpPr/>
          <p:nvPr/>
        </p:nvSpPr>
        <p:spPr>
          <a:xfrm>
            <a:off x="4338450" y="738915"/>
            <a:ext cx="2145475" cy="2031325"/>
          </a:xfrm>
          <a:prstGeom prst="rect">
            <a:avLst/>
          </a:prstGeom>
        </p:spPr>
        <p:txBody>
          <a:bodyPr wrap="square">
            <a:spAutoFit/>
          </a:bodyPr>
          <a:lstStyle/>
          <a:p>
            <a:pPr algn="just"/>
            <a:r>
              <a:rPr lang="es-ES" b="1" dirty="0" smtClean="0"/>
              <a:t>La diferencia de potencial permite a las cargas negativas (electrones) fluir desde el terminal de menor potencial</a:t>
            </a:r>
          </a:p>
          <a:p>
            <a:pPr algn="just"/>
            <a:r>
              <a:rPr lang="es-ES" b="1" dirty="0" smtClean="0"/>
              <a:t>al de mayor</a:t>
            </a:r>
            <a:endParaRPr lang="es-ES" b="1" dirty="0"/>
          </a:p>
        </p:txBody>
      </p:sp>
      <p:sp>
        <p:nvSpPr>
          <p:cNvPr id="7" name="Rectángulo 6"/>
          <p:cNvSpPr/>
          <p:nvPr/>
        </p:nvSpPr>
        <p:spPr>
          <a:xfrm>
            <a:off x="6707019" y="273441"/>
            <a:ext cx="5132680" cy="2400657"/>
          </a:xfrm>
          <a:prstGeom prst="rect">
            <a:avLst/>
          </a:prstGeom>
        </p:spPr>
        <p:txBody>
          <a:bodyPr wrap="square">
            <a:spAutoFit/>
          </a:bodyPr>
          <a:lstStyle/>
          <a:p>
            <a:pPr algn="just"/>
            <a:r>
              <a:rPr lang="es-ES" sz="2400" b="1" dirty="0" smtClean="0"/>
              <a:t>Energía potencial renovable</a:t>
            </a:r>
          </a:p>
          <a:p>
            <a:pPr algn="just"/>
            <a:r>
              <a:rPr lang="es-ES" dirty="0" smtClean="0"/>
              <a:t>Muchas de las energías potenciales conocidas son renovables. Las energías potenciales de origen químico son más aplicables para acumuladores gracias a que resultan potencialmente conservativas, hasta que son utilizadas o consumidas. Nuevas tecnologías ayudarán a optimizar las energías químicas conservando los recursos.</a:t>
            </a:r>
            <a:endParaRPr lang="es-ES" dirty="0"/>
          </a:p>
        </p:txBody>
      </p:sp>
      <p:pic>
        <p:nvPicPr>
          <p:cNvPr id="8" name="Imagen 7"/>
          <p:cNvPicPr>
            <a:picLocks noChangeAspect="1"/>
          </p:cNvPicPr>
          <p:nvPr/>
        </p:nvPicPr>
        <p:blipFill>
          <a:blip r:embed="rId3"/>
          <a:stretch>
            <a:fillRect/>
          </a:stretch>
        </p:blipFill>
        <p:spPr>
          <a:xfrm>
            <a:off x="381555" y="3662733"/>
            <a:ext cx="3686175" cy="2905125"/>
          </a:xfrm>
          <a:prstGeom prst="rect">
            <a:avLst/>
          </a:prstGeom>
        </p:spPr>
      </p:pic>
      <p:sp>
        <p:nvSpPr>
          <p:cNvPr id="9" name="Rectángulo 8"/>
          <p:cNvSpPr/>
          <p:nvPr/>
        </p:nvSpPr>
        <p:spPr>
          <a:xfrm>
            <a:off x="3694691" y="5115295"/>
            <a:ext cx="2563605" cy="646331"/>
          </a:xfrm>
          <a:prstGeom prst="rect">
            <a:avLst/>
          </a:prstGeom>
        </p:spPr>
        <p:txBody>
          <a:bodyPr wrap="square">
            <a:spAutoFit/>
          </a:bodyPr>
          <a:lstStyle/>
          <a:p>
            <a:r>
              <a:rPr lang="es-ES" b="1" dirty="0" smtClean="0"/>
              <a:t>Funcionamiento del puente salino.</a:t>
            </a:r>
            <a:endParaRPr lang="es-ES" b="1" dirty="0"/>
          </a:p>
        </p:txBody>
      </p:sp>
      <p:pic>
        <p:nvPicPr>
          <p:cNvPr id="10" name="Imagen 9"/>
          <p:cNvPicPr>
            <a:picLocks noChangeAspect="1"/>
          </p:cNvPicPr>
          <p:nvPr/>
        </p:nvPicPr>
        <p:blipFill>
          <a:blip r:embed="rId4"/>
          <a:stretch>
            <a:fillRect/>
          </a:stretch>
        </p:blipFill>
        <p:spPr>
          <a:xfrm>
            <a:off x="6041695" y="3524620"/>
            <a:ext cx="3409950" cy="3181350"/>
          </a:xfrm>
          <a:prstGeom prst="rect">
            <a:avLst/>
          </a:prstGeom>
        </p:spPr>
      </p:pic>
      <p:sp>
        <p:nvSpPr>
          <p:cNvPr id="11" name="Rectángulo 10"/>
          <p:cNvSpPr/>
          <p:nvPr/>
        </p:nvSpPr>
        <p:spPr>
          <a:xfrm>
            <a:off x="9571432" y="4238132"/>
            <a:ext cx="2137639" cy="1754326"/>
          </a:xfrm>
          <a:prstGeom prst="rect">
            <a:avLst/>
          </a:prstGeom>
        </p:spPr>
        <p:txBody>
          <a:bodyPr wrap="square">
            <a:spAutoFit/>
          </a:bodyPr>
          <a:lstStyle/>
          <a:p>
            <a:pPr algn="just"/>
            <a:r>
              <a:rPr lang="es-ES" b="1" dirty="0" smtClean="0"/>
              <a:t>Los generadores de corriente continua casi siempre convierten energía mecánica potencial) en energía eléctrica.</a:t>
            </a:r>
            <a:endParaRPr lang="es-ES" b="1" dirty="0"/>
          </a:p>
        </p:txBody>
      </p:sp>
    </p:spTree>
    <p:extLst>
      <p:ext uri="{BB962C8B-B14F-4D97-AF65-F5344CB8AC3E}">
        <p14:creationId xmlns:p14="http://schemas.microsoft.com/office/powerpoint/2010/main" val="2089456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3138" y="2626818"/>
            <a:ext cx="11435937" cy="1569660"/>
          </a:xfrm>
          <a:prstGeom prst="rect">
            <a:avLst/>
          </a:prstGeom>
        </p:spPr>
        <p:txBody>
          <a:bodyPr wrap="square">
            <a:spAutoFit/>
          </a:bodyPr>
          <a:lstStyle/>
          <a:p>
            <a:pPr algn="ctr"/>
            <a:r>
              <a:rPr lang="es-ES" sz="4800" b="1" dirty="0" smtClean="0"/>
              <a:t>CORRIENTE ELECTRICA Y MATERIALES</a:t>
            </a:r>
          </a:p>
          <a:p>
            <a:pPr algn="ctr"/>
            <a:r>
              <a:rPr lang="es-ES" sz="4800" b="1" dirty="0" smtClean="0"/>
              <a:t>CONDUCTORES</a:t>
            </a:r>
          </a:p>
        </p:txBody>
      </p:sp>
    </p:spTree>
    <p:extLst>
      <p:ext uri="{BB962C8B-B14F-4D97-AF65-F5344CB8AC3E}">
        <p14:creationId xmlns:p14="http://schemas.microsoft.com/office/powerpoint/2010/main" val="424862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3131" y="177876"/>
            <a:ext cx="11519065" cy="4524315"/>
          </a:xfrm>
          <a:prstGeom prst="rect">
            <a:avLst/>
          </a:prstGeom>
        </p:spPr>
        <p:txBody>
          <a:bodyPr wrap="square">
            <a:spAutoFit/>
          </a:bodyPr>
          <a:lstStyle/>
          <a:p>
            <a:pPr algn="just"/>
            <a:r>
              <a:rPr lang="es-ES" dirty="0" smtClean="0"/>
              <a:t>Como sabemos, la electricidad tiene su origen en el movimiento del electrón. El átomo que forma la materia está compuesto básicamente por un núcleo donde se encuentran otras partículas, como protones y neutrones; alrededor del núcleo giran en órbita los electrones.</a:t>
            </a:r>
          </a:p>
          <a:p>
            <a:pPr algn="just"/>
            <a:r>
              <a:rPr lang="es-ES" dirty="0" smtClean="0"/>
              <a:t>La carga eléctrica es una propiedad física de los electrones y protones en los átomos de la materia. Se denomina corriente eléctrica al movimiento de cargas a través de un conductor. </a:t>
            </a:r>
          </a:p>
          <a:p>
            <a:pPr algn="just"/>
            <a:r>
              <a:rPr lang="es-ES" dirty="0" smtClean="0"/>
              <a:t>Los metales más utilizados en la industria eléctrica para el transporte de cargas eléctricas son el cobre y el aluminio. </a:t>
            </a:r>
          </a:p>
          <a:p>
            <a:pPr algn="just"/>
            <a:r>
              <a:rPr lang="es-ES" dirty="0" smtClean="0"/>
              <a:t>Estos metales son llamados conductores debido a que tienen electrones libres capaces de moverse dentro de su red cristalina. Cuando por un conductor se desplazan cargas eléctricas, podremos decir que por él circula una corriente eléctrica.</a:t>
            </a:r>
          </a:p>
          <a:p>
            <a:pPr algn="just"/>
            <a:r>
              <a:rPr lang="es-ES" dirty="0" smtClean="0"/>
              <a:t>La unidad en el sistema internacional de unidades, abreviado SI, es el ampere. Un ampere se define como un coulomb por segundo (1A = 1 C/s).</a:t>
            </a:r>
          </a:p>
          <a:p>
            <a:pPr algn="just"/>
            <a:endParaRPr lang="es-ES" dirty="0"/>
          </a:p>
          <a:p>
            <a:pPr algn="just"/>
            <a:r>
              <a:rPr lang="es-ES" dirty="0" smtClean="0"/>
              <a:t>Esta unidad recibe el nombre del científico francés André Marie Ampere (1775-1836). En equipos electrónicos la corriente en general se expresa en </a:t>
            </a:r>
            <a:r>
              <a:rPr lang="es-ES" dirty="0" err="1" smtClean="0"/>
              <a:t>miliamperes</a:t>
            </a:r>
            <a:r>
              <a:rPr lang="es-ES" dirty="0" smtClean="0"/>
              <a:t> (1 </a:t>
            </a:r>
            <a:r>
              <a:rPr lang="es-ES" dirty="0" err="1" smtClean="0"/>
              <a:t>mA</a:t>
            </a:r>
            <a:r>
              <a:rPr lang="es-ES" dirty="0" smtClean="0"/>
              <a:t>= 10¯³). </a:t>
            </a:r>
          </a:p>
          <a:p>
            <a:pPr algn="just"/>
            <a:r>
              <a:rPr lang="es-ES" dirty="0" smtClean="0"/>
              <a:t>La corriente por unidad de área de la sección transversal se denomina densidad de corriente J:</a:t>
            </a:r>
          </a:p>
          <a:p>
            <a:pPr algn="just"/>
            <a:r>
              <a:rPr lang="es-ES" dirty="0" smtClean="0"/>
              <a:t>La unidad de densidad de corriente es </a:t>
            </a:r>
            <a:r>
              <a:rPr lang="es-ES" dirty="0" err="1" smtClean="0"/>
              <a:t>amper</a:t>
            </a:r>
            <a:r>
              <a:rPr lang="es-ES" dirty="0" smtClean="0"/>
              <a:t>/metro².</a:t>
            </a:r>
            <a:endParaRPr lang="es-ES" dirty="0"/>
          </a:p>
        </p:txBody>
      </p:sp>
      <p:pic>
        <p:nvPicPr>
          <p:cNvPr id="5" name="Imagen 4"/>
          <p:cNvPicPr>
            <a:picLocks noChangeAspect="1"/>
          </p:cNvPicPr>
          <p:nvPr/>
        </p:nvPicPr>
        <p:blipFill>
          <a:blip r:embed="rId2"/>
          <a:stretch>
            <a:fillRect/>
          </a:stretch>
        </p:blipFill>
        <p:spPr>
          <a:xfrm>
            <a:off x="2444152" y="3199777"/>
            <a:ext cx="1225324" cy="576576"/>
          </a:xfrm>
          <a:prstGeom prst="rect">
            <a:avLst/>
          </a:prstGeom>
        </p:spPr>
      </p:pic>
      <p:pic>
        <p:nvPicPr>
          <p:cNvPr id="6" name="Imagen 5"/>
          <p:cNvPicPr>
            <a:picLocks noChangeAspect="1"/>
          </p:cNvPicPr>
          <p:nvPr/>
        </p:nvPicPr>
        <p:blipFill>
          <a:blip r:embed="rId3"/>
          <a:stretch>
            <a:fillRect/>
          </a:stretch>
        </p:blipFill>
        <p:spPr>
          <a:xfrm>
            <a:off x="9412432" y="4138489"/>
            <a:ext cx="1453490" cy="671018"/>
          </a:xfrm>
          <a:prstGeom prst="rect">
            <a:avLst/>
          </a:prstGeom>
        </p:spPr>
      </p:pic>
      <p:sp>
        <p:nvSpPr>
          <p:cNvPr id="7" name="Rectángulo 6"/>
          <p:cNvSpPr/>
          <p:nvPr/>
        </p:nvSpPr>
        <p:spPr>
          <a:xfrm>
            <a:off x="2984663" y="5118943"/>
            <a:ext cx="6096000" cy="923330"/>
          </a:xfrm>
          <a:prstGeom prst="rect">
            <a:avLst/>
          </a:prstGeom>
        </p:spPr>
        <p:txBody>
          <a:bodyPr>
            <a:spAutoFit/>
          </a:bodyPr>
          <a:lstStyle/>
          <a:p>
            <a:pPr algn="ctr"/>
            <a:r>
              <a:rPr lang="es-ES" b="1" dirty="0" smtClean="0">
                <a:solidFill>
                  <a:srgbClr val="FF0000"/>
                </a:solidFill>
              </a:rPr>
              <a:t>La corriente eléctrica a través de los metales se manifiesta transportando electrones libres. Su velocidad es solo de algunos milímetros por segundo.</a:t>
            </a:r>
          </a:p>
        </p:txBody>
      </p:sp>
    </p:spTree>
    <p:extLst>
      <p:ext uri="{BB962C8B-B14F-4D97-AF65-F5344CB8AC3E}">
        <p14:creationId xmlns:p14="http://schemas.microsoft.com/office/powerpoint/2010/main" val="952344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44384" y="474345"/>
            <a:ext cx="11507190" cy="3508653"/>
          </a:xfrm>
          <a:prstGeom prst="rect">
            <a:avLst/>
          </a:prstGeom>
        </p:spPr>
        <p:txBody>
          <a:bodyPr wrap="square">
            <a:spAutoFit/>
          </a:bodyPr>
          <a:lstStyle/>
          <a:p>
            <a:pPr algn="just"/>
            <a:r>
              <a:rPr lang="es-ES" sz="2400" b="1" dirty="0" smtClean="0"/>
              <a:t>Corriente continua y alterna</a:t>
            </a:r>
          </a:p>
          <a:p>
            <a:pPr algn="just"/>
            <a:r>
              <a:rPr lang="es-ES" dirty="0" smtClean="0"/>
              <a:t>En 1880 hubo una gran discusión entre dos de los más grandes inventores de la época. Esta discusión radicaba en cuál era el mejor método de distribución eléctrica.</a:t>
            </a:r>
          </a:p>
          <a:p>
            <a:pPr algn="just"/>
            <a:r>
              <a:rPr lang="es-ES" dirty="0" smtClean="0"/>
              <a:t>Thomas Edison defendía la corriente continua, que no varía en el tiempo, y George Westinghouse, la corriente alterna, que varía cíclicamente en el tiempo. La batalla la ganó por fin Westinghouse, ya que en la actualidad tanto en las industrias como en las instalaciones domiciliarias la corriente alterna es la más utilizada.</a:t>
            </a:r>
          </a:p>
          <a:p>
            <a:pPr algn="just"/>
            <a:r>
              <a:rPr lang="es-ES" dirty="0" smtClean="0"/>
              <a:t>La corriente continua no varía su valor en función del tiempo. </a:t>
            </a:r>
          </a:p>
          <a:p>
            <a:pPr algn="just"/>
            <a:r>
              <a:rPr lang="es-ES" dirty="0" smtClean="0"/>
              <a:t>Si observamos la pantalla de algún equipo que nos permita ver la forma de onda de la corriente notaremos una línea continua. La corriente continua tiene una sola dirección. </a:t>
            </a:r>
          </a:p>
          <a:p>
            <a:pPr algn="just"/>
            <a:r>
              <a:rPr lang="es-ES" dirty="0" smtClean="0"/>
              <a:t>Esta corriente es generada por dispositivos del tipo: dinamos, células fotoeléctricas, pilas, etcétera. En la industria automotriz, está generalizado el uso de baterías que permiten almacenar la energía y utilizarse cuando se requiera. </a:t>
            </a:r>
          </a:p>
          <a:p>
            <a:pPr algn="just"/>
            <a:r>
              <a:rPr lang="es-ES" dirty="0" smtClean="0"/>
              <a:t>Los electrones que fluyen desde una celda o batería se llaman corriente continua, porque tiene una única dirección.</a:t>
            </a:r>
            <a:endParaRPr lang="es-ES" dirty="0"/>
          </a:p>
        </p:txBody>
      </p:sp>
      <p:pic>
        <p:nvPicPr>
          <p:cNvPr id="5" name="Imagen 4"/>
          <p:cNvPicPr>
            <a:picLocks noChangeAspect="1"/>
          </p:cNvPicPr>
          <p:nvPr/>
        </p:nvPicPr>
        <p:blipFill>
          <a:blip r:embed="rId2"/>
          <a:stretch>
            <a:fillRect/>
          </a:stretch>
        </p:blipFill>
        <p:spPr>
          <a:xfrm>
            <a:off x="344383" y="4259997"/>
            <a:ext cx="4425539" cy="2200180"/>
          </a:xfrm>
          <a:prstGeom prst="rect">
            <a:avLst/>
          </a:prstGeom>
        </p:spPr>
      </p:pic>
      <p:sp>
        <p:nvSpPr>
          <p:cNvPr id="6" name="Rectángulo 5"/>
          <p:cNvSpPr/>
          <p:nvPr/>
        </p:nvSpPr>
        <p:spPr>
          <a:xfrm>
            <a:off x="4769923" y="4214104"/>
            <a:ext cx="7081651" cy="2585323"/>
          </a:xfrm>
          <a:prstGeom prst="rect">
            <a:avLst/>
          </a:prstGeom>
        </p:spPr>
        <p:txBody>
          <a:bodyPr wrap="square">
            <a:spAutoFit/>
          </a:bodyPr>
          <a:lstStyle/>
          <a:p>
            <a:pPr algn="just"/>
            <a:r>
              <a:rPr lang="es-ES" dirty="0" smtClean="0"/>
              <a:t>Las baterías pueden ser conectadas de distintas maneras de acuerdo a la necesidad de la aplicación. Si conectamos las baterías en serie en polaridad aditiva, se suman los niveles de tensión, por ejemplo:</a:t>
            </a:r>
          </a:p>
          <a:p>
            <a:pPr algn="just"/>
            <a:endParaRPr lang="es-ES" dirty="0" smtClean="0"/>
          </a:p>
          <a:p>
            <a:pPr algn="ctr"/>
            <a:r>
              <a:rPr lang="sv-SE" b="1" dirty="0" smtClean="0"/>
              <a:t>Batt1 = 4V; Batt2 = 4V; Batt3 =4 V</a:t>
            </a:r>
          </a:p>
          <a:p>
            <a:pPr algn="ctr"/>
            <a:endParaRPr lang="sv-SE" b="1" dirty="0" smtClean="0"/>
          </a:p>
          <a:p>
            <a:r>
              <a:rPr lang="es-ES" dirty="0" smtClean="0"/>
              <a:t>El nivel de tensión total es la sumatoria de las tensiones.</a:t>
            </a:r>
          </a:p>
          <a:p>
            <a:endParaRPr lang="es-ES" dirty="0" smtClean="0"/>
          </a:p>
          <a:p>
            <a:pPr algn="ctr"/>
            <a:r>
              <a:rPr lang="es-ES" b="1" dirty="0" smtClean="0"/>
              <a:t>V=4V+4V+4V=12V</a:t>
            </a:r>
            <a:endParaRPr lang="es-ES" b="1" dirty="0"/>
          </a:p>
        </p:txBody>
      </p:sp>
    </p:spTree>
    <p:extLst>
      <p:ext uri="{BB962C8B-B14F-4D97-AF65-F5344CB8AC3E}">
        <p14:creationId xmlns:p14="http://schemas.microsoft.com/office/powerpoint/2010/main" val="1474826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5007" y="169867"/>
            <a:ext cx="11471564" cy="7294305"/>
          </a:xfrm>
          <a:prstGeom prst="rect">
            <a:avLst/>
          </a:prstGeom>
        </p:spPr>
        <p:txBody>
          <a:bodyPr wrap="square">
            <a:spAutoFit/>
          </a:bodyPr>
          <a:lstStyle/>
          <a:p>
            <a:pPr algn="just"/>
            <a:r>
              <a:rPr lang="es-ES" dirty="0"/>
              <a:t>La corriente alterna, contrariamente a la corriente continua</a:t>
            </a:r>
            <a:r>
              <a:rPr lang="es-ES" dirty="0" smtClean="0"/>
              <a:t>, no </a:t>
            </a:r>
            <a:r>
              <a:rPr lang="es-ES" dirty="0"/>
              <a:t>puede almacenarse en baterías y cambia su </a:t>
            </a:r>
            <a:r>
              <a:rPr lang="es-ES" dirty="0" smtClean="0"/>
              <a:t>polaridad en </a:t>
            </a:r>
            <a:r>
              <a:rPr lang="es-ES" dirty="0"/>
              <a:t>forma cíclica. Para poder obtener una corriente alterna, </a:t>
            </a:r>
            <a:r>
              <a:rPr lang="es-ES" dirty="0" smtClean="0"/>
              <a:t>necesitamos </a:t>
            </a:r>
            <a:r>
              <a:rPr lang="es-ES" dirty="0"/>
              <a:t>una fuente de voltaje alterno. La onda </a:t>
            </a:r>
            <a:r>
              <a:rPr lang="es-ES" dirty="0" err="1"/>
              <a:t>senoidal</a:t>
            </a:r>
            <a:r>
              <a:rPr lang="es-ES" dirty="0"/>
              <a:t> </a:t>
            </a:r>
            <a:r>
              <a:rPr lang="es-ES" dirty="0" smtClean="0"/>
              <a:t>alterna </a:t>
            </a:r>
            <a:r>
              <a:rPr lang="es-ES" dirty="0"/>
              <a:t>tiene características particulares:</a:t>
            </a:r>
          </a:p>
          <a:p>
            <a:pPr marL="742950" lvl="1" indent="-285750" algn="just">
              <a:buFont typeface="Arial" panose="020B0604020202020204" pitchFamily="34" charset="0"/>
              <a:buChar char="•"/>
            </a:pPr>
            <a:r>
              <a:rPr lang="es-ES" b="1" dirty="0" err="1" smtClean="0"/>
              <a:t>Peak</a:t>
            </a:r>
            <a:r>
              <a:rPr lang="es-ES" b="1" dirty="0" smtClean="0"/>
              <a:t> </a:t>
            </a:r>
            <a:r>
              <a:rPr lang="es-ES" b="1" dirty="0"/>
              <a:t>voltaje: valor máximo </a:t>
            </a:r>
            <a:r>
              <a:rPr lang="es-ES" b="1" dirty="0" smtClean="0"/>
              <a:t>o pico </a:t>
            </a:r>
            <a:endParaRPr lang="es-ES" b="1" dirty="0"/>
          </a:p>
          <a:p>
            <a:pPr marL="742950" lvl="1" indent="-285750" algn="just">
              <a:buFont typeface="Arial" panose="020B0604020202020204" pitchFamily="34" charset="0"/>
              <a:buChar char="•"/>
            </a:pPr>
            <a:r>
              <a:rPr lang="es-ES" b="1" dirty="0" smtClean="0"/>
              <a:t>RMS </a:t>
            </a:r>
            <a:r>
              <a:rPr lang="es-ES" b="1" dirty="0"/>
              <a:t>o valor eficaz:: </a:t>
            </a:r>
            <a:r>
              <a:rPr lang="es-ES" b="1" dirty="0" err="1"/>
              <a:t>Vpeak</a:t>
            </a:r>
            <a:r>
              <a:rPr lang="es-ES" b="1" dirty="0"/>
              <a:t> </a:t>
            </a:r>
            <a:r>
              <a:rPr lang="es-ES" b="1" dirty="0" smtClean="0"/>
              <a:t>* 0,707</a:t>
            </a:r>
            <a:endParaRPr lang="es-ES" b="1" dirty="0"/>
          </a:p>
          <a:p>
            <a:pPr marL="742950" lvl="1" indent="-285750" algn="just">
              <a:buFont typeface="Arial" panose="020B0604020202020204" pitchFamily="34" charset="0"/>
              <a:buChar char="•"/>
            </a:pPr>
            <a:r>
              <a:rPr lang="es-ES" b="1" dirty="0" smtClean="0"/>
              <a:t>Valor </a:t>
            </a:r>
            <a:r>
              <a:rPr lang="es-ES" b="1" dirty="0"/>
              <a:t>promedio </a:t>
            </a:r>
            <a:r>
              <a:rPr lang="es-ES" b="1" dirty="0" smtClean="0"/>
              <a:t>= </a:t>
            </a:r>
            <a:r>
              <a:rPr lang="es-ES" b="1" dirty="0" err="1" smtClean="0"/>
              <a:t>Vpeak</a:t>
            </a:r>
            <a:r>
              <a:rPr lang="es-ES" b="1" dirty="0" smtClean="0"/>
              <a:t> * 0,637</a:t>
            </a:r>
            <a:endParaRPr lang="es-ES" b="1" dirty="0"/>
          </a:p>
          <a:p>
            <a:pPr algn="just"/>
            <a:r>
              <a:rPr lang="es-ES" dirty="0"/>
              <a:t>Cuando conectamos una resistencia de carga a una fuente </a:t>
            </a:r>
            <a:r>
              <a:rPr lang="es-ES" dirty="0" smtClean="0"/>
              <a:t>alterna</a:t>
            </a:r>
            <a:r>
              <a:rPr lang="es-ES" dirty="0"/>
              <a:t>, se produce una corriente alterna, que tiene la misma </a:t>
            </a:r>
            <a:r>
              <a:rPr lang="es-ES" dirty="0" smtClean="0"/>
              <a:t>forma </a:t>
            </a:r>
            <a:r>
              <a:rPr lang="es-ES" dirty="0"/>
              <a:t>de onda y frecuencia que el voltaje que hemos </a:t>
            </a:r>
            <a:r>
              <a:rPr lang="es-ES" dirty="0" smtClean="0"/>
              <a:t>aplicado </a:t>
            </a:r>
            <a:r>
              <a:rPr lang="es-ES" dirty="0"/>
              <a:t>a la carga. Un voltaje </a:t>
            </a:r>
            <a:r>
              <a:rPr lang="es-ES" dirty="0" err="1"/>
              <a:t>senoidal</a:t>
            </a:r>
            <a:r>
              <a:rPr lang="es-ES" dirty="0"/>
              <a:t> queda expresado por la </a:t>
            </a:r>
            <a:r>
              <a:rPr lang="es-ES" dirty="0" smtClean="0"/>
              <a:t>siguiente </a:t>
            </a:r>
            <a:r>
              <a:rPr lang="es-ES" dirty="0"/>
              <a:t>expresión</a:t>
            </a:r>
            <a:r>
              <a:rPr lang="es-ES" dirty="0" smtClean="0"/>
              <a:t>:</a:t>
            </a:r>
          </a:p>
          <a:p>
            <a:pPr algn="just"/>
            <a:endParaRPr lang="es-ES" dirty="0"/>
          </a:p>
          <a:p>
            <a:pPr algn="just"/>
            <a:r>
              <a:rPr lang="es-ES" dirty="0" smtClean="0"/>
              <a:t>Es</a:t>
            </a:r>
            <a:r>
              <a:rPr lang="es-ES" dirty="0"/>
              <a:t>, por definición, el trabajo necesario para desplazar la </a:t>
            </a:r>
            <a:r>
              <a:rPr lang="es-ES" dirty="0" smtClean="0"/>
              <a:t>unidad </a:t>
            </a:r>
            <a:r>
              <a:rPr lang="es-ES" dirty="0"/>
              <a:t>de carga eléctrica de un punto a otro, en contra o a </a:t>
            </a:r>
            <a:r>
              <a:rPr lang="es-ES" dirty="0" smtClean="0"/>
              <a:t>favor de las </a:t>
            </a:r>
            <a:r>
              <a:rPr lang="es-ES" dirty="0"/>
              <a:t>fuerza </a:t>
            </a:r>
            <a:r>
              <a:rPr lang="es-ES" dirty="0" smtClean="0"/>
              <a:t>del campo</a:t>
            </a:r>
            <a:r>
              <a:rPr lang="es-ES" dirty="0"/>
              <a:t>.</a:t>
            </a:r>
          </a:p>
          <a:p>
            <a:pPr algn="ctr"/>
            <a:r>
              <a:rPr lang="es-ES" b="1" dirty="0"/>
              <a:t>v= diferencia de potencial instantánea </a:t>
            </a:r>
          </a:p>
          <a:p>
            <a:pPr algn="ctr"/>
            <a:r>
              <a:rPr lang="es-ES" b="1" dirty="0" smtClean="0"/>
              <a:t>V = diferencia </a:t>
            </a:r>
            <a:r>
              <a:rPr lang="es-ES" b="1" dirty="0"/>
              <a:t>de potencial máxima </a:t>
            </a:r>
          </a:p>
          <a:p>
            <a:pPr algn="ctr"/>
            <a:r>
              <a:rPr lang="es-ES" b="1" dirty="0"/>
              <a:t>w= frecuencia angular =</a:t>
            </a:r>
            <a:r>
              <a:rPr lang="es-ES" b="1" dirty="0" smtClean="0"/>
              <a:t>2 </a:t>
            </a:r>
            <a:r>
              <a:rPr lang="el-GR" b="1" dirty="0" smtClean="0"/>
              <a:t>π</a:t>
            </a:r>
            <a:r>
              <a:rPr lang="es-ES" b="1" dirty="0" smtClean="0"/>
              <a:t> f</a:t>
            </a:r>
            <a:endParaRPr lang="es-ES" b="1" dirty="0"/>
          </a:p>
          <a:p>
            <a:pPr algn="ctr"/>
            <a:r>
              <a:rPr lang="es-ES" b="1" dirty="0" smtClean="0"/>
              <a:t>f = </a:t>
            </a:r>
            <a:r>
              <a:rPr lang="es-ES" b="1" dirty="0"/>
              <a:t>frecuencia</a:t>
            </a:r>
            <a:r>
              <a:rPr lang="es-ES" b="1" dirty="0" smtClean="0"/>
              <a:t>, en </a:t>
            </a:r>
            <a:r>
              <a:rPr lang="es-ES" b="1" dirty="0"/>
              <a:t>la Argentina es 50 Hz</a:t>
            </a:r>
          </a:p>
          <a:p>
            <a:pPr algn="ctr"/>
            <a:r>
              <a:rPr lang="es-ES" b="1" dirty="0" smtClean="0"/>
              <a:t>i=Ixcosw.t</a:t>
            </a:r>
            <a:endParaRPr lang="es-ES" b="1" dirty="0"/>
          </a:p>
          <a:p>
            <a:pPr algn="ctr"/>
            <a:r>
              <a:rPr lang="es-ES" b="1" dirty="0" smtClean="0"/>
              <a:t>i = corriente </a:t>
            </a:r>
            <a:r>
              <a:rPr lang="es-ES" b="1" dirty="0"/>
              <a:t>instantánea</a:t>
            </a:r>
          </a:p>
          <a:p>
            <a:pPr algn="ctr"/>
            <a:r>
              <a:rPr lang="es-ES" b="1" dirty="0" smtClean="0"/>
              <a:t>I = corriente </a:t>
            </a:r>
            <a:r>
              <a:rPr lang="es-ES" b="1" dirty="0"/>
              <a:t>máxima</a:t>
            </a:r>
          </a:p>
          <a:p>
            <a:pPr algn="just"/>
            <a:r>
              <a:rPr lang="es-ES" dirty="0"/>
              <a:t>La frecuencia angular está relacionada con la frecuencia </a:t>
            </a:r>
            <a:r>
              <a:rPr lang="es-ES" dirty="0" smtClean="0"/>
              <a:t>f en (</a:t>
            </a:r>
            <a:r>
              <a:rPr lang="es-ES" dirty="0"/>
              <a:t>Hz</a:t>
            </a:r>
            <a:r>
              <a:rPr lang="es-ES" dirty="0" smtClean="0"/>
              <a:t>), el período es 1/f. El valor pico a pico de la tensión está dado </a:t>
            </a:r>
            <a:r>
              <a:rPr lang="es-ES" dirty="0"/>
              <a:t>por 2 </a:t>
            </a:r>
            <a:r>
              <a:rPr lang="es-ES" dirty="0" err="1" smtClean="0"/>
              <a:t>Vmax</a:t>
            </a:r>
            <a:r>
              <a:rPr lang="es-ES" dirty="0"/>
              <a:t>.</a:t>
            </a:r>
          </a:p>
          <a:p>
            <a:pPr algn="just"/>
            <a:r>
              <a:rPr lang="es-ES" dirty="0" smtClean="0"/>
              <a:t>La potencia </a:t>
            </a:r>
            <a:r>
              <a:rPr lang="es-ES" dirty="0"/>
              <a:t>monofásica está dada por </a:t>
            </a:r>
            <a:r>
              <a:rPr lang="es-ES" dirty="0" smtClean="0"/>
              <a:t>la siguiente </a:t>
            </a:r>
            <a:r>
              <a:rPr lang="es-ES" dirty="0"/>
              <a:t>expresión</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2358427" y="2614055"/>
            <a:ext cx="1631682" cy="319149"/>
          </a:xfrm>
          <a:prstGeom prst="rect">
            <a:avLst/>
          </a:prstGeom>
        </p:spPr>
      </p:pic>
      <p:pic>
        <p:nvPicPr>
          <p:cNvPr id="6" name="Imagen 5"/>
          <p:cNvPicPr>
            <a:picLocks noChangeAspect="1"/>
          </p:cNvPicPr>
          <p:nvPr/>
        </p:nvPicPr>
        <p:blipFill>
          <a:blip r:embed="rId3"/>
          <a:stretch>
            <a:fillRect/>
          </a:stretch>
        </p:blipFill>
        <p:spPr>
          <a:xfrm>
            <a:off x="5225143" y="6356176"/>
            <a:ext cx="1579418" cy="341507"/>
          </a:xfrm>
          <a:prstGeom prst="rect">
            <a:avLst/>
          </a:prstGeom>
        </p:spPr>
      </p:pic>
    </p:spTree>
    <p:extLst>
      <p:ext uri="{BB962C8B-B14F-4D97-AF65-F5344CB8AC3E}">
        <p14:creationId xmlns:p14="http://schemas.microsoft.com/office/powerpoint/2010/main" val="3843895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5007" y="169867"/>
            <a:ext cx="11471564" cy="1200329"/>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a:p>
        </p:txBody>
      </p:sp>
      <p:sp>
        <p:nvSpPr>
          <p:cNvPr id="2" name="Rectángulo 1"/>
          <p:cNvSpPr/>
          <p:nvPr/>
        </p:nvSpPr>
        <p:spPr>
          <a:xfrm>
            <a:off x="285007" y="283650"/>
            <a:ext cx="11590318" cy="1477328"/>
          </a:xfrm>
          <a:prstGeom prst="rect">
            <a:avLst/>
          </a:prstGeom>
        </p:spPr>
        <p:txBody>
          <a:bodyPr wrap="square">
            <a:spAutoFit/>
          </a:bodyPr>
          <a:lstStyle/>
          <a:p>
            <a:pPr algn="just"/>
            <a:r>
              <a:rPr lang="es-ES" dirty="0" smtClean="0"/>
              <a:t>Esta fórmula es usada para determinar la corriente de un circuito monofásico</a:t>
            </a:r>
            <a:r>
              <a:rPr lang="es-ES" dirty="0"/>
              <a:t>:</a:t>
            </a:r>
          </a:p>
          <a:p>
            <a:pPr marL="285750" indent="-285750" algn="just">
              <a:buFont typeface="Arial" panose="020B0604020202020204" pitchFamily="34" charset="0"/>
              <a:buChar char="•"/>
            </a:pPr>
            <a:r>
              <a:rPr lang="es-ES" b="1" dirty="0" smtClean="0"/>
              <a:t>P =P</a:t>
            </a:r>
            <a:r>
              <a:rPr lang="es-ES" b="1" dirty="0"/>
              <a:t>= Potencia </a:t>
            </a:r>
            <a:r>
              <a:rPr lang="es-ES" b="1" dirty="0" smtClean="0"/>
              <a:t>activa [</a:t>
            </a:r>
            <a:r>
              <a:rPr lang="es-ES" b="1" dirty="0"/>
              <a:t>Watt]</a:t>
            </a:r>
          </a:p>
          <a:p>
            <a:pPr marL="285750" indent="-285750" algn="just">
              <a:buFont typeface="Arial" panose="020B0604020202020204" pitchFamily="34" charset="0"/>
              <a:buChar char="•"/>
            </a:pPr>
            <a:r>
              <a:rPr lang="es-ES" b="1" dirty="0" err="1" smtClean="0"/>
              <a:t>Pa</a:t>
            </a:r>
            <a:r>
              <a:rPr lang="es-ES" b="1" dirty="0" smtClean="0"/>
              <a:t> =S</a:t>
            </a:r>
            <a:r>
              <a:rPr lang="es-ES" b="1" dirty="0"/>
              <a:t>= Potencia aparente [VA]</a:t>
            </a:r>
          </a:p>
          <a:p>
            <a:pPr marL="285750" indent="-285750" algn="just">
              <a:buFont typeface="Arial" panose="020B0604020202020204" pitchFamily="34" charset="0"/>
              <a:buChar char="•"/>
            </a:pPr>
            <a:r>
              <a:rPr lang="es-ES" b="1" dirty="0" smtClean="0"/>
              <a:t>Q =</a:t>
            </a:r>
            <a:r>
              <a:rPr lang="es-ES" b="1" dirty="0" err="1" smtClean="0"/>
              <a:t>Pq</a:t>
            </a:r>
            <a:r>
              <a:rPr lang="es-ES" b="1" dirty="0" smtClean="0"/>
              <a:t>=Potencia reactiva [</a:t>
            </a:r>
            <a:r>
              <a:rPr lang="es-ES" b="1" dirty="0"/>
              <a:t>VARS]</a:t>
            </a:r>
          </a:p>
          <a:p>
            <a:pPr marL="285750" indent="-285750" algn="just">
              <a:buFont typeface="Arial" panose="020B0604020202020204" pitchFamily="34" charset="0"/>
              <a:buChar char="•"/>
            </a:pPr>
            <a:r>
              <a:rPr lang="es-ES" b="1" dirty="0" err="1" smtClean="0"/>
              <a:t>Cos</a:t>
            </a:r>
            <a:r>
              <a:rPr lang="es-ES" b="1" dirty="0" smtClean="0"/>
              <a:t> </a:t>
            </a:r>
            <a:r>
              <a:rPr lang="el-GR" b="1" dirty="0" smtClean="0"/>
              <a:t>Φ</a:t>
            </a:r>
            <a:r>
              <a:rPr lang="es-ES" b="1" dirty="0" smtClean="0"/>
              <a:t> o también </a:t>
            </a:r>
            <a:r>
              <a:rPr lang="es-ES" b="1" dirty="0"/>
              <a:t>llamado comúnmente </a:t>
            </a:r>
            <a:r>
              <a:rPr lang="es-ES" b="1" dirty="0" err="1"/>
              <a:t>cos</a:t>
            </a:r>
            <a:r>
              <a:rPr lang="es-ES" b="1" dirty="0"/>
              <a:t> fi</a:t>
            </a:r>
          </a:p>
        </p:txBody>
      </p:sp>
      <p:pic>
        <p:nvPicPr>
          <p:cNvPr id="3" name="Imagen 2"/>
          <p:cNvPicPr>
            <a:picLocks noChangeAspect="1"/>
          </p:cNvPicPr>
          <p:nvPr/>
        </p:nvPicPr>
        <p:blipFill>
          <a:blip r:embed="rId2"/>
          <a:stretch>
            <a:fillRect/>
          </a:stretch>
        </p:blipFill>
        <p:spPr>
          <a:xfrm>
            <a:off x="5343896" y="1575240"/>
            <a:ext cx="1448790" cy="550443"/>
          </a:xfrm>
          <a:prstGeom prst="rect">
            <a:avLst/>
          </a:prstGeom>
        </p:spPr>
      </p:pic>
      <p:pic>
        <p:nvPicPr>
          <p:cNvPr id="7" name="Imagen 6"/>
          <p:cNvPicPr>
            <a:picLocks noChangeAspect="1"/>
          </p:cNvPicPr>
          <p:nvPr/>
        </p:nvPicPr>
        <p:blipFill>
          <a:blip r:embed="rId3"/>
          <a:stretch>
            <a:fillRect/>
          </a:stretch>
        </p:blipFill>
        <p:spPr>
          <a:xfrm>
            <a:off x="285007" y="2125683"/>
            <a:ext cx="3752850" cy="2562225"/>
          </a:xfrm>
          <a:prstGeom prst="rect">
            <a:avLst/>
          </a:prstGeom>
        </p:spPr>
      </p:pic>
      <p:sp>
        <p:nvSpPr>
          <p:cNvPr id="8" name="Rectángulo 7"/>
          <p:cNvSpPr/>
          <p:nvPr/>
        </p:nvSpPr>
        <p:spPr>
          <a:xfrm>
            <a:off x="308758" y="4687908"/>
            <a:ext cx="4738255" cy="1200329"/>
          </a:xfrm>
          <a:prstGeom prst="rect">
            <a:avLst/>
          </a:prstGeom>
        </p:spPr>
        <p:txBody>
          <a:bodyPr wrap="square">
            <a:spAutoFit/>
          </a:bodyPr>
          <a:lstStyle/>
          <a:p>
            <a:pPr algn="just"/>
            <a:r>
              <a:rPr lang="es-ES" b="1" dirty="0" smtClean="0"/>
              <a:t>La figura </a:t>
            </a:r>
            <a:r>
              <a:rPr lang="es-ES" b="1" dirty="0"/>
              <a:t>representa dos tipos de ondas: onda cuadrada </a:t>
            </a:r>
            <a:r>
              <a:rPr lang="es-ES" b="1" dirty="0" smtClean="0"/>
              <a:t>en </a:t>
            </a:r>
            <a:r>
              <a:rPr lang="es-ES" b="1" dirty="0"/>
              <a:t>color azul </a:t>
            </a:r>
            <a:r>
              <a:rPr lang="es-ES" b="1" dirty="0" smtClean="0"/>
              <a:t>y onda </a:t>
            </a:r>
            <a:r>
              <a:rPr lang="es-ES" b="1" dirty="0" err="1"/>
              <a:t>senoidal</a:t>
            </a:r>
            <a:r>
              <a:rPr lang="es-ES" b="1" dirty="0"/>
              <a:t> alterna en color celeste. </a:t>
            </a:r>
          </a:p>
          <a:p>
            <a:pPr algn="just"/>
            <a:r>
              <a:rPr lang="es-ES" b="1" dirty="0" smtClean="0"/>
              <a:t>El valor </a:t>
            </a:r>
            <a:r>
              <a:rPr lang="es-ES" b="1" dirty="0"/>
              <a:t>pico es de 120 VAC.</a:t>
            </a:r>
          </a:p>
        </p:txBody>
      </p:sp>
      <p:pic>
        <p:nvPicPr>
          <p:cNvPr id="9" name="Imagen 8"/>
          <p:cNvPicPr>
            <a:picLocks noChangeAspect="1"/>
          </p:cNvPicPr>
          <p:nvPr/>
        </p:nvPicPr>
        <p:blipFill>
          <a:blip r:embed="rId4"/>
          <a:stretch>
            <a:fillRect/>
          </a:stretch>
        </p:blipFill>
        <p:spPr>
          <a:xfrm>
            <a:off x="4961721" y="2467720"/>
            <a:ext cx="3495675" cy="2686050"/>
          </a:xfrm>
          <a:prstGeom prst="rect">
            <a:avLst/>
          </a:prstGeom>
        </p:spPr>
      </p:pic>
      <p:sp>
        <p:nvSpPr>
          <p:cNvPr id="10" name="Rectángulo 9"/>
          <p:cNvSpPr/>
          <p:nvPr/>
        </p:nvSpPr>
        <p:spPr>
          <a:xfrm>
            <a:off x="4961721" y="5282291"/>
            <a:ext cx="3493510" cy="1477328"/>
          </a:xfrm>
          <a:prstGeom prst="rect">
            <a:avLst/>
          </a:prstGeom>
        </p:spPr>
        <p:txBody>
          <a:bodyPr wrap="square">
            <a:spAutoFit/>
          </a:bodyPr>
          <a:lstStyle/>
          <a:p>
            <a:pPr algn="just"/>
            <a:r>
              <a:rPr lang="es-ES" b="1" dirty="0"/>
              <a:t>La forma de onda de </a:t>
            </a:r>
            <a:r>
              <a:rPr lang="es-ES" b="1" dirty="0" smtClean="0"/>
              <a:t>la corriente y el voltaje </a:t>
            </a:r>
            <a:r>
              <a:rPr lang="es-ES" b="1" dirty="0"/>
              <a:t>son </a:t>
            </a:r>
            <a:r>
              <a:rPr lang="es-ES" b="1" dirty="0" smtClean="0"/>
              <a:t>proporcionales. La </a:t>
            </a:r>
            <a:r>
              <a:rPr lang="es-ES" b="1" dirty="0"/>
              <a:t>corriente </a:t>
            </a:r>
            <a:r>
              <a:rPr lang="es-ES" b="1" dirty="0" smtClean="0"/>
              <a:t>y la tensión </a:t>
            </a:r>
            <a:r>
              <a:rPr lang="es-ES" b="1" dirty="0"/>
              <a:t>están en fase (no </a:t>
            </a:r>
            <a:r>
              <a:rPr lang="es-ES" b="1" dirty="0" smtClean="0"/>
              <a:t>hay </a:t>
            </a:r>
            <a:r>
              <a:rPr lang="es-ES" b="1" dirty="0"/>
              <a:t>ángulo de desfasaje entre la tensión </a:t>
            </a:r>
            <a:r>
              <a:rPr lang="es-ES" b="1" dirty="0" smtClean="0"/>
              <a:t>y la corriente</a:t>
            </a:r>
            <a:r>
              <a:rPr lang="es-ES" b="1" dirty="0"/>
              <a:t>).</a:t>
            </a:r>
          </a:p>
        </p:txBody>
      </p:sp>
      <p:pic>
        <p:nvPicPr>
          <p:cNvPr id="11" name="Imagen 10"/>
          <p:cNvPicPr>
            <a:picLocks noChangeAspect="1"/>
          </p:cNvPicPr>
          <p:nvPr/>
        </p:nvPicPr>
        <p:blipFill>
          <a:blip r:embed="rId5"/>
          <a:stretch>
            <a:fillRect/>
          </a:stretch>
        </p:blipFill>
        <p:spPr>
          <a:xfrm>
            <a:off x="8455231" y="966665"/>
            <a:ext cx="3420094" cy="2318036"/>
          </a:xfrm>
          <a:prstGeom prst="rect">
            <a:avLst/>
          </a:prstGeom>
        </p:spPr>
      </p:pic>
      <p:sp>
        <p:nvSpPr>
          <p:cNvPr id="12" name="Rectángulo 11"/>
          <p:cNvSpPr/>
          <p:nvPr/>
        </p:nvSpPr>
        <p:spPr>
          <a:xfrm>
            <a:off x="8455231" y="3626738"/>
            <a:ext cx="3420094" cy="1754326"/>
          </a:xfrm>
          <a:prstGeom prst="rect">
            <a:avLst/>
          </a:prstGeom>
        </p:spPr>
        <p:txBody>
          <a:bodyPr wrap="square">
            <a:spAutoFit/>
          </a:bodyPr>
          <a:lstStyle/>
          <a:p>
            <a:pPr algn="just"/>
            <a:r>
              <a:rPr lang="es-ES" b="1" dirty="0" smtClean="0"/>
              <a:t>El triángulo </a:t>
            </a:r>
            <a:r>
              <a:rPr lang="es-ES" b="1" dirty="0"/>
              <a:t>de potencias muestra los tipos de potencia: </a:t>
            </a:r>
          </a:p>
          <a:p>
            <a:pPr algn="just"/>
            <a:r>
              <a:rPr lang="es-ES" b="1" dirty="0" err="1"/>
              <a:t>Pa</a:t>
            </a:r>
            <a:r>
              <a:rPr lang="es-ES" b="1" dirty="0"/>
              <a:t> (potencia aparente), </a:t>
            </a:r>
            <a:r>
              <a:rPr lang="es-ES" b="1" dirty="0" err="1"/>
              <a:t>Pq</a:t>
            </a:r>
            <a:r>
              <a:rPr lang="es-ES" b="1" dirty="0"/>
              <a:t> (potencia reactiva), </a:t>
            </a:r>
            <a:r>
              <a:rPr lang="es-ES" b="1" dirty="0" smtClean="0"/>
              <a:t>P (potencia </a:t>
            </a:r>
            <a:r>
              <a:rPr lang="es-ES" b="1" dirty="0"/>
              <a:t>activa), y su </a:t>
            </a:r>
            <a:r>
              <a:rPr lang="es-ES" b="1" dirty="0" smtClean="0"/>
              <a:t>relación trigonométrica.</a:t>
            </a:r>
            <a:endParaRPr lang="es-ES" b="1" dirty="0"/>
          </a:p>
        </p:txBody>
      </p:sp>
    </p:spTree>
    <p:extLst>
      <p:ext uri="{BB962C8B-B14F-4D97-AF65-F5344CB8AC3E}">
        <p14:creationId xmlns:p14="http://schemas.microsoft.com/office/powerpoint/2010/main" val="3153461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9797" y="105934"/>
            <a:ext cx="11653651" cy="1846659"/>
          </a:xfrm>
          <a:prstGeom prst="rect">
            <a:avLst/>
          </a:prstGeom>
        </p:spPr>
        <p:txBody>
          <a:bodyPr wrap="square">
            <a:spAutoFit/>
          </a:bodyPr>
          <a:lstStyle/>
          <a:p>
            <a:pPr algn="just"/>
            <a:r>
              <a:rPr lang="es-ES" sz="2400" b="1" dirty="0"/>
              <a:t>Transporte </a:t>
            </a:r>
            <a:r>
              <a:rPr lang="es-ES" sz="2400" b="1" dirty="0" smtClean="0"/>
              <a:t>de la corriente </a:t>
            </a:r>
            <a:r>
              <a:rPr lang="es-ES" sz="2400" b="1" dirty="0"/>
              <a:t>eléctrica</a:t>
            </a:r>
          </a:p>
          <a:p>
            <a:pPr algn="just"/>
            <a:r>
              <a:rPr lang="es-ES" dirty="0" smtClean="0"/>
              <a:t>La corriente alterna puede </a:t>
            </a:r>
            <a:r>
              <a:rPr lang="es-ES" dirty="0"/>
              <a:t>ser </a:t>
            </a:r>
            <a:r>
              <a:rPr lang="es-ES" dirty="0" smtClean="0"/>
              <a:t>transportada a grandes </a:t>
            </a:r>
            <a:r>
              <a:rPr lang="es-ES" dirty="0"/>
              <a:t>distancias</a:t>
            </a:r>
            <a:r>
              <a:rPr lang="es-ES" dirty="0" smtClean="0"/>
              <a:t>, minimizando el efecto de la resistencia de los cables</a:t>
            </a:r>
            <a:r>
              <a:rPr lang="es-ES" dirty="0"/>
              <a:t>, bajando </a:t>
            </a:r>
            <a:r>
              <a:rPr lang="es-ES" dirty="0" smtClean="0"/>
              <a:t>la intensidad de la corriente</a:t>
            </a:r>
            <a:r>
              <a:rPr lang="es-ES" dirty="0"/>
              <a:t>. </a:t>
            </a:r>
            <a:r>
              <a:rPr lang="es-ES" dirty="0" smtClean="0"/>
              <a:t>Al mismo </a:t>
            </a:r>
            <a:r>
              <a:rPr lang="es-ES" dirty="0"/>
              <a:t>tiempo que </a:t>
            </a:r>
            <a:r>
              <a:rPr lang="es-ES" dirty="0" smtClean="0"/>
              <a:t>se baja la intensidad</a:t>
            </a:r>
            <a:r>
              <a:rPr lang="es-ES" dirty="0"/>
              <a:t>, </a:t>
            </a:r>
            <a:r>
              <a:rPr lang="es-ES" dirty="0" smtClean="0"/>
              <a:t>se sube el </a:t>
            </a:r>
            <a:r>
              <a:rPr lang="es-ES" dirty="0" err="1" smtClean="0"/>
              <a:t>potenciaIT</a:t>
            </a:r>
            <a:r>
              <a:rPr lang="es-ES" dirty="0" smtClean="0"/>
              <a:t> por eso </a:t>
            </a:r>
            <a:r>
              <a:rPr lang="es-ES" dirty="0"/>
              <a:t>se transporta </a:t>
            </a:r>
            <a:r>
              <a:rPr lang="es-ES" dirty="0" smtClean="0"/>
              <a:t>en líneas </a:t>
            </a:r>
            <a:r>
              <a:rPr lang="es-ES" dirty="0"/>
              <a:t>de </a:t>
            </a:r>
            <a:r>
              <a:rPr lang="es-ES" dirty="0" smtClean="0"/>
              <a:t>alta tensión</a:t>
            </a:r>
            <a:r>
              <a:rPr lang="es-ES" dirty="0"/>
              <a:t>. </a:t>
            </a:r>
          </a:p>
          <a:p>
            <a:pPr algn="just"/>
            <a:r>
              <a:rPr lang="es-ES" dirty="0"/>
              <a:t>Mediante transformadores, podremos </a:t>
            </a:r>
            <a:r>
              <a:rPr lang="es-ES" dirty="0" smtClean="0"/>
              <a:t>elevar o bajar los niveles </a:t>
            </a:r>
            <a:r>
              <a:rPr lang="es-ES" dirty="0"/>
              <a:t>de tensión para </a:t>
            </a:r>
            <a:r>
              <a:rPr lang="es-ES" dirty="0" smtClean="0"/>
              <a:t>adaptarla a las necesidades</a:t>
            </a:r>
            <a:r>
              <a:rPr lang="es-ES" dirty="0"/>
              <a:t>.</a:t>
            </a:r>
          </a:p>
          <a:p>
            <a:pPr algn="just"/>
            <a:r>
              <a:rPr lang="es-ES" dirty="0"/>
              <a:t>Por ejemplo, </a:t>
            </a:r>
            <a:r>
              <a:rPr lang="es-ES" dirty="0" smtClean="0"/>
              <a:t>en la Argentina</a:t>
            </a:r>
            <a:r>
              <a:rPr lang="es-ES" dirty="0"/>
              <a:t>, </a:t>
            </a:r>
            <a:r>
              <a:rPr lang="es-ES" dirty="0" smtClean="0"/>
              <a:t>la central hidroeléctrica </a:t>
            </a:r>
            <a:r>
              <a:rPr lang="es-ES" dirty="0" err="1"/>
              <a:t>Yacyretá</a:t>
            </a:r>
            <a:r>
              <a:rPr lang="es-ES" dirty="0"/>
              <a:t> </a:t>
            </a:r>
            <a:r>
              <a:rPr lang="es-ES" dirty="0" smtClean="0"/>
              <a:t>se encuentra a 1000 </a:t>
            </a:r>
            <a:r>
              <a:rPr lang="es-ES" dirty="0"/>
              <a:t>km </a:t>
            </a:r>
            <a:r>
              <a:rPr lang="es-ES" dirty="0" smtClean="0"/>
              <a:t>de Buenos </a:t>
            </a:r>
            <a:r>
              <a:rPr lang="es-ES" dirty="0"/>
              <a:t>Aires.</a:t>
            </a:r>
          </a:p>
        </p:txBody>
      </p:sp>
      <p:pic>
        <p:nvPicPr>
          <p:cNvPr id="5" name="Imagen 4"/>
          <p:cNvPicPr>
            <a:picLocks noChangeAspect="1"/>
          </p:cNvPicPr>
          <p:nvPr/>
        </p:nvPicPr>
        <p:blipFill>
          <a:blip r:embed="rId2"/>
          <a:stretch>
            <a:fillRect/>
          </a:stretch>
        </p:blipFill>
        <p:spPr>
          <a:xfrm>
            <a:off x="209797" y="2212274"/>
            <a:ext cx="4991100" cy="2362200"/>
          </a:xfrm>
          <a:prstGeom prst="rect">
            <a:avLst/>
          </a:prstGeom>
        </p:spPr>
      </p:pic>
      <p:sp>
        <p:nvSpPr>
          <p:cNvPr id="6" name="Rectángulo 5"/>
          <p:cNvSpPr/>
          <p:nvPr/>
        </p:nvSpPr>
        <p:spPr>
          <a:xfrm>
            <a:off x="209797" y="4574474"/>
            <a:ext cx="4991100" cy="923330"/>
          </a:xfrm>
          <a:prstGeom prst="rect">
            <a:avLst/>
          </a:prstGeom>
        </p:spPr>
        <p:txBody>
          <a:bodyPr wrap="square">
            <a:spAutoFit/>
          </a:bodyPr>
          <a:lstStyle/>
          <a:p>
            <a:pPr algn="just"/>
            <a:r>
              <a:rPr lang="es-ES" b="1" dirty="0"/>
              <a:t>Esquema de sistema de generación hidroeléctrica, transporte </a:t>
            </a:r>
            <a:r>
              <a:rPr lang="es-ES" b="1" dirty="0" smtClean="0"/>
              <a:t>y obtención </a:t>
            </a:r>
            <a:r>
              <a:rPr lang="es-ES" b="1" dirty="0"/>
              <a:t>de electricidad en nuestros hogares.</a:t>
            </a:r>
          </a:p>
        </p:txBody>
      </p:sp>
      <p:pic>
        <p:nvPicPr>
          <p:cNvPr id="7" name="Imagen 6"/>
          <p:cNvPicPr>
            <a:picLocks noChangeAspect="1"/>
          </p:cNvPicPr>
          <p:nvPr/>
        </p:nvPicPr>
        <p:blipFill>
          <a:blip r:embed="rId3"/>
          <a:stretch>
            <a:fillRect/>
          </a:stretch>
        </p:blipFill>
        <p:spPr>
          <a:xfrm>
            <a:off x="5090927" y="3506745"/>
            <a:ext cx="3981450" cy="2314575"/>
          </a:xfrm>
          <a:prstGeom prst="rect">
            <a:avLst/>
          </a:prstGeom>
        </p:spPr>
      </p:pic>
      <p:sp>
        <p:nvSpPr>
          <p:cNvPr id="8" name="Rectángulo 7"/>
          <p:cNvSpPr/>
          <p:nvPr/>
        </p:nvSpPr>
        <p:spPr>
          <a:xfrm>
            <a:off x="4544291" y="5821320"/>
            <a:ext cx="5074722" cy="923330"/>
          </a:xfrm>
          <a:prstGeom prst="rect">
            <a:avLst/>
          </a:prstGeom>
        </p:spPr>
        <p:txBody>
          <a:bodyPr wrap="square">
            <a:spAutoFit/>
          </a:bodyPr>
          <a:lstStyle/>
          <a:p>
            <a:r>
              <a:rPr lang="es-ES" b="1" dirty="0"/>
              <a:t>Los bancos de baterías pueden conectarse de diversas formas de </a:t>
            </a:r>
            <a:r>
              <a:rPr lang="es-ES" b="1" dirty="0" smtClean="0"/>
              <a:t>acuerdo a la necesidad </a:t>
            </a:r>
            <a:r>
              <a:rPr lang="es-ES" b="1" dirty="0"/>
              <a:t>de </a:t>
            </a:r>
            <a:r>
              <a:rPr lang="es-ES" b="1" dirty="0" smtClean="0"/>
              <a:t>la aplicación</a:t>
            </a:r>
            <a:r>
              <a:rPr lang="es-ES" b="1" dirty="0"/>
              <a:t>.</a:t>
            </a:r>
          </a:p>
        </p:txBody>
      </p:sp>
      <p:sp>
        <p:nvSpPr>
          <p:cNvPr id="9" name="Rectángulo 8"/>
          <p:cNvSpPr/>
          <p:nvPr/>
        </p:nvSpPr>
        <p:spPr>
          <a:xfrm>
            <a:off x="9237393" y="4320734"/>
            <a:ext cx="2626055" cy="1754326"/>
          </a:xfrm>
          <a:prstGeom prst="rect">
            <a:avLst/>
          </a:prstGeom>
        </p:spPr>
        <p:txBody>
          <a:bodyPr wrap="square">
            <a:spAutoFit/>
          </a:bodyPr>
          <a:lstStyle/>
          <a:p>
            <a:pPr algn="just"/>
            <a:r>
              <a:rPr lang="es-ES" dirty="0"/>
              <a:t>La </a:t>
            </a:r>
            <a:r>
              <a:rPr lang="es-ES" dirty="0" smtClean="0"/>
              <a:t>descarga eléctrica </a:t>
            </a:r>
            <a:r>
              <a:rPr lang="es-ES" dirty="0"/>
              <a:t>de </a:t>
            </a:r>
            <a:r>
              <a:rPr lang="es-ES" dirty="0" smtClean="0"/>
              <a:t>un </a:t>
            </a:r>
            <a:r>
              <a:rPr lang="es-ES" dirty="0"/>
              <a:t>rayo que se </a:t>
            </a:r>
            <a:r>
              <a:rPr lang="es-ES" dirty="0" smtClean="0"/>
              <a:t>origina </a:t>
            </a:r>
            <a:r>
              <a:rPr lang="es-ES" dirty="0"/>
              <a:t>en la </a:t>
            </a:r>
            <a:r>
              <a:rPr lang="es-ES" dirty="0" smtClean="0"/>
              <a:t>atmósfera </a:t>
            </a:r>
            <a:r>
              <a:rPr lang="es-ES" dirty="0"/>
              <a:t>por </a:t>
            </a:r>
            <a:r>
              <a:rPr lang="es-ES" dirty="0" smtClean="0"/>
              <a:t>carga </a:t>
            </a:r>
            <a:r>
              <a:rPr lang="es-ES" dirty="0"/>
              <a:t>estática </a:t>
            </a:r>
            <a:r>
              <a:rPr lang="es-ES" dirty="0" smtClean="0"/>
              <a:t>puede tener un </a:t>
            </a:r>
            <a:r>
              <a:rPr lang="es-ES" dirty="0"/>
              <a:t>máximo </a:t>
            </a:r>
            <a:r>
              <a:rPr lang="es-ES" dirty="0" smtClean="0"/>
              <a:t>de </a:t>
            </a:r>
            <a:r>
              <a:rPr lang="es-ES" dirty="0"/>
              <a:t>corriente </a:t>
            </a:r>
            <a:r>
              <a:rPr lang="es-ES" dirty="0" smtClean="0"/>
              <a:t>de </a:t>
            </a:r>
            <a:r>
              <a:rPr lang="es-ES" dirty="0"/>
              <a:t>200.000 </a:t>
            </a:r>
            <a:r>
              <a:rPr lang="es-ES" dirty="0" smtClean="0"/>
              <a:t>amperes</a:t>
            </a:r>
            <a:r>
              <a:rPr lang="es-ES" dirty="0"/>
              <a:t>.</a:t>
            </a:r>
          </a:p>
        </p:txBody>
      </p:sp>
      <p:pic>
        <p:nvPicPr>
          <p:cNvPr id="1028" name="Picture 4" descr="https://upload.wikimedia.org/wikipedia/commons/thumb/b/bc/Krunkwerke_-_IMG_4515_%28by-sa%29.jpg/220px-Krunkwerke_-_IMG_4515_%28by-sa%2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5844" y="1952593"/>
            <a:ext cx="1789152" cy="2368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4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135208"/>
            <a:ext cx="11519065" cy="5170646"/>
          </a:xfrm>
          <a:prstGeom prst="rect">
            <a:avLst/>
          </a:prstGeom>
        </p:spPr>
        <p:txBody>
          <a:bodyPr wrap="square">
            <a:spAutoFit/>
          </a:bodyPr>
          <a:lstStyle/>
          <a:p>
            <a:pPr algn="just"/>
            <a:r>
              <a:rPr lang="es-ES" sz="2400" b="1" dirty="0"/>
              <a:t>Circuito eléctrico</a:t>
            </a:r>
          </a:p>
          <a:p>
            <a:pPr algn="just"/>
            <a:r>
              <a:rPr lang="es-ES" dirty="0"/>
              <a:t>Para que pueda circular una corriente eléctrica por un </a:t>
            </a:r>
            <a:r>
              <a:rPr lang="es-ES" dirty="0" smtClean="0"/>
              <a:t>circuito </a:t>
            </a:r>
            <a:r>
              <a:rPr lang="es-ES" dirty="0"/>
              <a:t>eléctrico, es necesario que lo haga en un circuito </a:t>
            </a:r>
            <a:r>
              <a:rPr lang="es-ES" dirty="0" smtClean="0"/>
              <a:t>cerrado</a:t>
            </a:r>
            <a:r>
              <a:rPr lang="es-ES" dirty="0"/>
              <a:t>. Al circuito eléctrico lo podemos asociar a un circuito </a:t>
            </a:r>
            <a:r>
              <a:rPr lang="es-ES" dirty="0" smtClean="0"/>
              <a:t>hidráulico</a:t>
            </a:r>
            <a:r>
              <a:rPr lang="es-ES" dirty="0"/>
              <a:t>, y para eso lo debemos pensar como el camino </a:t>
            </a:r>
            <a:r>
              <a:rPr lang="es-ES" dirty="0" smtClean="0"/>
              <a:t>que </a:t>
            </a:r>
            <a:r>
              <a:rPr lang="es-ES" dirty="0"/>
              <a:t>recorre la corriente (agua) desde la fuente hacia la </a:t>
            </a:r>
            <a:r>
              <a:rPr lang="es-ES" dirty="0" smtClean="0"/>
              <a:t>carga</a:t>
            </a:r>
            <a:r>
              <a:rPr lang="es-ES" dirty="0"/>
              <a:t>, también llamado consumo.</a:t>
            </a:r>
          </a:p>
          <a:p>
            <a:pPr algn="just"/>
            <a:r>
              <a:rPr lang="es-ES" dirty="0"/>
              <a:t>La carga es todo elemento que consume energía para </a:t>
            </a:r>
            <a:r>
              <a:rPr lang="es-ES" dirty="0" smtClean="0"/>
              <a:t>producir </a:t>
            </a:r>
            <a:r>
              <a:rPr lang="es-ES" dirty="0"/>
              <a:t>trabajo; podemos dar como ejemplos de nuestra vida </a:t>
            </a:r>
            <a:r>
              <a:rPr lang="es-ES" dirty="0" smtClean="0"/>
              <a:t>cotidiana</a:t>
            </a:r>
            <a:r>
              <a:rPr lang="es-ES" dirty="0"/>
              <a:t>: los motores, las lámparas, etcétera.</a:t>
            </a:r>
          </a:p>
          <a:p>
            <a:pPr algn="just"/>
            <a:r>
              <a:rPr lang="es-ES" dirty="0"/>
              <a:t>La corriente, </a:t>
            </a:r>
            <a:r>
              <a:rPr lang="es-ES" dirty="0" smtClean="0"/>
              <a:t>igual </a:t>
            </a:r>
            <a:r>
              <a:rPr lang="es-ES" dirty="0"/>
              <a:t>que el agua, circula a través de los </a:t>
            </a:r>
            <a:r>
              <a:rPr lang="es-ES" dirty="0" smtClean="0"/>
              <a:t>canales </a:t>
            </a:r>
            <a:r>
              <a:rPr lang="es-ES" dirty="0"/>
              <a:t>que conducen el flujo de corriente; desde el punto de </a:t>
            </a:r>
            <a:r>
              <a:rPr lang="es-ES" dirty="0" smtClean="0"/>
              <a:t>vista </a:t>
            </a:r>
            <a:r>
              <a:rPr lang="es-ES" dirty="0"/>
              <a:t>eléctrico, los canales son los conductores eléctricos </a:t>
            </a:r>
            <a:r>
              <a:rPr lang="es-ES" dirty="0" smtClean="0"/>
              <a:t>que </a:t>
            </a:r>
            <a:r>
              <a:rPr lang="es-ES" dirty="0"/>
              <a:t>usamos para transportar la corriente de un punto a otro, </a:t>
            </a:r>
            <a:r>
              <a:rPr lang="es-ES" dirty="0" smtClean="0"/>
              <a:t>es </a:t>
            </a:r>
            <a:r>
              <a:rPr lang="es-ES" dirty="0"/>
              <a:t>decir, transportamos los electrones al punto de la carga. </a:t>
            </a:r>
          </a:p>
          <a:p>
            <a:pPr algn="just"/>
            <a:r>
              <a:rPr lang="es-ES" dirty="0"/>
              <a:t>En el circuito hidráulico, la diferencia de altura genera una </a:t>
            </a:r>
            <a:r>
              <a:rPr lang="es-ES" dirty="0" smtClean="0"/>
              <a:t>determinada </a:t>
            </a:r>
            <a:r>
              <a:rPr lang="es-ES" dirty="0"/>
              <a:t>presión (tensión en un circuito eléctrico) que </a:t>
            </a:r>
            <a:r>
              <a:rPr lang="es-ES" dirty="0" smtClean="0"/>
              <a:t>provoca </a:t>
            </a:r>
            <a:r>
              <a:rPr lang="es-ES" dirty="0"/>
              <a:t>la circulación de un caudal de líquido (corriente</a:t>
            </a:r>
            <a:r>
              <a:rPr lang="es-ES" dirty="0" smtClean="0"/>
              <a:t>); la cañería </a:t>
            </a:r>
            <a:r>
              <a:rPr lang="es-ES" dirty="0"/>
              <a:t>ofrece </a:t>
            </a:r>
            <a:r>
              <a:rPr lang="es-ES" dirty="0" smtClean="0"/>
              <a:t>una resistencia a la circulación del fluido</a:t>
            </a:r>
            <a:r>
              <a:rPr lang="es-ES" dirty="0"/>
              <a:t>, </a:t>
            </a:r>
            <a:r>
              <a:rPr lang="es-ES" dirty="0" smtClean="0"/>
              <a:t>que </a:t>
            </a:r>
            <a:r>
              <a:rPr lang="es-ES" dirty="0"/>
              <a:t>depende </a:t>
            </a:r>
            <a:r>
              <a:rPr lang="es-ES" dirty="0" smtClean="0"/>
              <a:t>de la longitud y el área de contacto</a:t>
            </a:r>
            <a:r>
              <a:rPr lang="es-ES" dirty="0"/>
              <a:t>.</a:t>
            </a:r>
          </a:p>
          <a:p>
            <a:pPr algn="just"/>
            <a:r>
              <a:rPr lang="es-ES" dirty="0"/>
              <a:t>La corriente que fluye por un conductor depende de la </a:t>
            </a:r>
            <a:r>
              <a:rPr lang="es-ES" dirty="0" smtClean="0"/>
              <a:t>tensión </a:t>
            </a:r>
            <a:r>
              <a:rPr lang="es-ES" dirty="0"/>
              <a:t>aplicada y, cuanto menor sea la resistencia, en mejores </a:t>
            </a:r>
            <a:r>
              <a:rPr lang="es-ES" dirty="0" smtClean="0"/>
              <a:t>condiciones </a:t>
            </a:r>
            <a:r>
              <a:rPr lang="es-ES" dirty="0"/>
              <a:t>circulará la corriente eléctrica.</a:t>
            </a:r>
          </a:p>
          <a:p>
            <a:pPr algn="just"/>
            <a:r>
              <a:rPr lang="es-ES" dirty="0" smtClean="0"/>
              <a:t>Los circuitos eléctricos básicos que podemos encontrar son</a:t>
            </a:r>
            <a:r>
              <a:rPr lang="es-ES" dirty="0"/>
              <a:t>: circuito serie </a:t>
            </a:r>
            <a:r>
              <a:rPr lang="es-ES" dirty="0" smtClean="0"/>
              <a:t>y circuito </a:t>
            </a:r>
            <a:r>
              <a:rPr lang="es-ES" dirty="0"/>
              <a:t>paralelo.</a:t>
            </a:r>
          </a:p>
          <a:p>
            <a:pPr algn="just"/>
            <a:r>
              <a:rPr lang="es-ES" dirty="0"/>
              <a:t>En un circuito serie, los elementos se conectan en una </a:t>
            </a:r>
            <a:r>
              <a:rPr lang="es-ES" dirty="0" smtClean="0"/>
              <a:t>misma </a:t>
            </a:r>
            <a:r>
              <a:rPr lang="es-ES" dirty="0"/>
              <a:t>trayectoria de corriente, mientras que en un circuito </a:t>
            </a:r>
            <a:r>
              <a:rPr lang="es-ES" dirty="0" smtClean="0"/>
              <a:t>paralelo </a:t>
            </a:r>
            <a:r>
              <a:rPr lang="es-ES" dirty="0"/>
              <a:t>la corriente que pasa a través de los resistores no </a:t>
            </a:r>
            <a:r>
              <a:rPr lang="es-ES" dirty="0" smtClean="0"/>
              <a:t>necesariamente </a:t>
            </a:r>
            <a:r>
              <a:rPr lang="es-ES" dirty="0"/>
              <a:t>debe ser la misma, pero la tensión aplicada </a:t>
            </a:r>
            <a:r>
              <a:rPr lang="es-ES" dirty="0" smtClean="0"/>
              <a:t>en </a:t>
            </a:r>
            <a:r>
              <a:rPr lang="es-ES" dirty="0"/>
              <a:t>los terminales es la misma para todos los elementos</a:t>
            </a:r>
            <a:r>
              <a:rPr lang="es-ES" dirty="0" smtClean="0"/>
              <a:t>.</a:t>
            </a:r>
          </a:p>
        </p:txBody>
      </p:sp>
    </p:spTree>
    <p:extLst>
      <p:ext uri="{BB962C8B-B14F-4D97-AF65-F5344CB8AC3E}">
        <p14:creationId xmlns:p14="http://schemas.microsoft.com/office/powerpoint/2010/main" val="3458890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135208"/>
            <a:ext cx="11519065" cy="3508653"/>
          </a:xfrm>
          <a:prstGeom prst="rect">
            <a:avLst/>
          </a:prstGeom>
        </p:spPr>
        <p:txBody>
          <a:bodyPr wrap="square">
            <a:spAutoFit/>
          </a:bodyPr>
          <a:lstStyle/>
          <a:p>
            <a:pPr algn="just"/>
            <a:r>
              <a:rPr lang="es-ES" sz="2400" b="1" dirty="0" smtClean="0"/>
              <a:t>Resistencia </a:t>
            </a:r>
            <a:r>
              <a:rPr lang="es-ES" sz="2400" b="1" dirty="0"/>
              <a:t>eléctrica</a:t>
            </a:r>
          </a:p>
          <a:p>
            <a:pPr algn="just"/>
            <a:r>
              <a:rPr lang="es-ES" dirty="0"/>
              <a:t>La resistencia ideal es un elemento pasivo que disipa </a:t>
            </a:r>
            <a:r>
              <a:rPr lang="es-ES" dirty="0" smtClean="0"/>
              <a:t>energía </a:t>
            </a:r>
            <a:r>
              <a:rPr lang="es-ES" dirty="0"/>
              <a:t>en forma de calor. Una característica de todos los </a:t>
            </a:r>
            <a:r>
              <a:rPr lang="es-ES" dirty="0" smtClean="0"/>
              <a:t>conductores es su baja resistencia, pero algunos </a:t>
            </a:r>
            <a:r>
              <a:rPr lang="es-ES" dirty="0"/>
              <a:t>conductores </a:t>
            </a:r>
            <a:r>
              <a:rPr lang="es-ES" dirty="0" smtClean="0"/>
              <a:t>ofrecen </a:t>
            </a:r>
            <a:r>
              <a:rPr lang="es-ES" dirty="0"/>
              <a:t>mayor </a:t>
            </a:r>
            <a:r>
              <a:rPr lang="es-ES" dirty="0" smtClean="0"/>
              <a:t>resistencia que </a:t>
            </a:r>
            <a:r>
              <a:rPr lang="es-ES" dirty="0"/>
              <a:t>otros </a:t>
            </a:r>
            <a:r>
              <a:rPr lang="es-ES" dirty="0" smtClean="0"/>
              <a:t>al flujo de corriente.</a:t>
            </a:r>
          </a:p>
          <a:p>
            <a:pPr algn="just"/>
            <a:r>
              <a:rPr lang="es-ES" dirty="0"/>
              <a:t>Un conductor puede estar compuesto por paquetes de </a:t>
            </a:r>
            <a:r>
              <a:rPr lang="es-ES" dirty="0" smtClean="0"/>
              <a:t>moléculas</a:t>
            </a:r>
            <a:r>
              <a:rPr lang="es-ES" dirty="0"/>
              <a:t>, que contienen espacios donde los electrones se </a:t>
            </a:r>
            <a:r>
              <a:rPr lang="es-ES" dirty="0" smtClean="0"/>
              <a:t>pierden</a:t>
            </a:r>
            <a:r>
              <a:rPr lang="es-ES" dirty="0"/>
              <a:t>. En el flujo de corriente, el voltaje puede forzar a </a:t>
            </a:r>
            <a:r>
              <a:rPr lang="es-ES" dirty="0" smtClean="0"/>
              <a:t>fluir </a:t>
            </a:r>
            <a:r>
              <a:rPr lang="es-ES" dirty="0"/>
              <a:t>estos electrones dentro o fuera de estos espacios. Para </a:t>
            </a:r>
            <a:r>
              <a:rPr lang="es-ES" dirty="0" smtClean="0"/>
              <a:t>reducir </a:t>
            </a:r>
            <a:r>
              <a:rPr lang="es-ES" dirty="0"/>
              <a:t>la oposición al flujo de corriente del conductor, se </a:t>
            </a:r>
            <a:r>
              <a:rPr lang="es-ES" dirty="0" smtClean="0"/>
              <a:t>puede </a:t>
            </a:r>
            <a:r>
              <a:rPr lang="es-ES" dirty="0"/>
              <a:t>aumentar el área o la sección, cambiar de material </a:t>
            </a:r>
            <a:r>
              <a:rPr lang="es-ES" dirty="0" smtClean="0"/>
              <a:t>o </a:t>
            </a:r>
            <a:r>
              <a:rPr lang="es-ES" dirty="0"/>
              <a:t>variar algún otro parámetro físico, para que de este modo </a:t>
            </a:r>
            <a:r>
              <a:rPr lang="es-ES" dirty="0" smtClean="0"/>
              <a:t>los </a:t>
            </a:r>
            <a:r>
              <a:rPr lang="es-ES" dirty="0"/>
              <a:t>electrones tengan más caminos para fluir.</a:t>
            </a:r>
          </a:p>
          <a:p>
            <a:pPr algn="just"/>
            <a:r>
              <a:rPr lang="es-ES" dirty="0" smtClean="0"/>
              <a:t>El valor de resistencia, por lo tanto, puede ser alterado si construimos un conductor </a:t>
            </a:r>
            <a:r>
              <a:rPr lang="es-ES" dirty="0"/>
              <a:t>con mayor </a:t>
            </a:r>
            <a:r>
              <a:rPr lang="es-ES" dirty="0" smtClean="0"/>
              <a:t>o menor </a:t>
            </a:r>
            <a:r>
              <a:rPr lang="es-ES" dirty="0"/>
              <a:t>longitud.</a:t>
            </a:r>
          </a:p>
          <a:p>
            <a:pPr algn="just"/>
            <a:r>
              <a:rPr lang="es-ES" dirty="0"/>
              <a:t>Desde otro punto de vista, cuando a un conductor se le aplica </a:t>
            </a:r>
            <a:r>
              <a:rPr lang="es-ES" dirty="0" smtClean="0"/>
              <a:t>en </a:t>
            </a:r>
            <a:r>
              <a:rPr lang="es-ES" dirty="0"/>
              <a:t>sus extremos un voltaje, los electrones adquieren </a:t>
            </a:r>
            <a:r>
              <a:rPr lang="es-ES" dirty="0" smtClean="0"/>
              <a:t>velocidad en </a:t>
            </a:r>
            <a:r>
              <a:rPr lang="es-ES" dirty="0"/>
              <a:t>el momento en que la fuerza asociada al campo eléctrico </a:t>
            </a:r>
            <a:r>
              <a:rPr lang="es-ES" dirty="0" smtClean="0"/>
              <a:t>interno </a:t>
            </a:r>
            <a:r>
              <a:rPr lang="es-ES" dirty="0"/>
              <a:t>los acelera y les imprime velocidad en dirección opuesta </a:t>
            </a:r>
            <a:r>
              <a:rPr lang="es-ES" dirty="0" smtClean="0"/>
              <a:t>al </a:t>
            </a:r>
            <a:r>
              <a:rPr lang="es-ES" dirty="0"/>
              <a:t>campo eléctrico. El choque con los átomos reduce la </a:t>
            </a:r>
            <a:r>
              <a:rPr lang="es-ES" dirty="0" smtClean="0"/>
              <a:t>velocidad </a:t>
            </a:r>
            <a:r>
              <a:rPr lang="es-ES" dirty="0"/>
              <a:t>de los electrones como lo haría una fuerza de fricción </a:t>
            </a:r>
            <a:r>
              <a:rPr lang="es-ES" dirty="0" smtClean="0"/>
              <a:t>interna</a:t>
            </a:r>
            <a:r>
              <a:rPr lang="es-ES" dirty="0"/>
              <a:t>. Este es el </a:t>
            </a:r>
            <a:r>
              <a:rPr lang="es-ES" dirty="0" smtClean="0"/>
              <a:t>origen </a:t>
            </a:r>
            <a:r>
              <a:rPr lang="es-ES" dirty="0"/>
              <a:t>de la resistencia eléctrica de un material.</a:t>
            </a:r>
            <a:endParaRPr lang="es-ES" dirty="0" smtClean="0"/>
          </a:p>
        </p:txBody>
      </p:sp>
    </p:spTree>
    <p:extLst>
      <p:ext uri="{BB962C8B-B14F-4D97-AF65-F5344CB8AC3E}">
        <p14:creationId xmlns:p14="http://schemas.microsoft.com/office/powerpoint/2010/main" val="214523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135208"/>
            <a:ext cx="11519065" cy="2400657"/>
          </a:xfrm>
          <a:prstGeom prst="rect">
            <a:avLst/>
          </a:prstGeom>
        </p:spPr>
        <p:txBody>
          <a:bodyPr wrap="square">
            <a:spAutoFit/>
          </a:bodyPr>
          <a:lstStyle/>
          <a:p>
            <a:pPr algn="just"/>
            <a:r>
              <a:rPr lang="es-ES" sz="2400" b="1" dirty="0" smtClean="0"/>
              <a:t>Concepto de circuito</a:t>
            </a:r>
            <a:endParaRPr lang="es-ES" sz="2400" b="1" dirty="0"/>
          </a:p>
          <a:p>
            <a:pPr algn="just"/>
            <a:r>
              <a:rPr lang="es-ES" dirty="0"/>
              <a:t>Se denomina circuito eléctrico </a:t>
            </a:r>
            <a:r>
              <a:rPr lang="es-ES" dirty="0" smtClean="0"/>
              <a:t>a una serie </a:t>
            </a:r>
            <a:r>
              <a:rPr lang="es-ES" dirty="0"/>
              <a:t>de elementos </a:t>
            </a:r>
            <a:r>
              <a:rPr lang="es-ES" dirty="0" smtClean="0"/>
              <a:t>o componentes eléctricos</a:t>
            </a:r>
            <a:r>
              <a:rPr lang="es-ES" dirty="0"/>
              <a:t>, tales como resistencias</a:t>
            </a:r>
            <a:r>
              <a:rPr lang="es-ES" dirty="0" smtClean="0"/>
              <a:t>, inductancias</a:t>
            </a:r>
            <a:r>
              <a:rPr lang="es-ES" dirty="0"/>
              <a:t>, condensadores y </a:t>
            </a:r>
            <a:r>
              <a:rPr lang="es-ES" dirty="0" smtClean="0"/>
              <a:t>fuentes</a:t>
            </a:r>
            <a:r>
              <a:rPr lang="es-ES" dirty="0"/>
              <a:t>, conectados </a:t>
            </a:r>
            <a:r>
              <a:rPr lang="es-ES" dirty="0" smtClean="0"/>
              <a:t>eléctricamente entre </a:t>
            </a:r>
            <a:r>
              <a:rPr lang="es-ES" dirty="0"/>
              <a:t>sí</a:t>
            </a:r>
            <a:r>
              <a:rPr lang="es-ES" dirty="0" smtClean="0"/>
              <a:t>, con el propósito </a:t>
            </a:r>
            <a:r>
              <a:rPr lang="es-ES" dirty="0"/>
              <a:t>de generar </a:t>
            </a:r>
            <a:r>
              <a:rPr lang="es-ES" dirty="0" smtClean="0"/>
              <a:t>y transportar </a:t>
            </a:r>
            <a:r>
              <a:rPr lang="es-ES" dirty="0"/>
              <a:t>energía </a:t>
            </a:r>
            <a:r>
              <a:rPr lang="es-ES" dirty="0" smtClean="0"/>
              <a:t>eléctrica hacia un punto </a:t>
            </a:r>
            <a:r>
              <a:rPr lang="es-ES" dirty="0"/>
              <a:t>de consumo.</a:t>
            </a:r>
          </a:p>
          <a:p>
            <a:pPr algn="just"/>
            <a:r>
              <a:rPr lang="es-ES" dirty="0"/>
              <a:t>De </a:t>
            </a:r>
            <a:r>
              <a:rPr lang="es-ES" dirty="0" smtClean="0"/>
              <a:t>esta manera</a:t>
            </a:r>
            <a:r>
              <a:rPr lang="es-ES" dirty="0"/>
              <a:t>, nos permite analizar </a:t>
            </a:r>
            <a:r>
              <a:rPr lang="es-ES" dirty="0" smtClean="0"/>
              <a:t>las distintas </a:t>
            </a:r>
            <a:r>
              <a:rPr lang="es-ES" dirty="0"/>
              <a:t>variables </a:t>
            </a:r>
            <a:r>
              <a:rPr lang="es-ES" dirty="0" smtClean="0"/>
              <a:t>y determinar los parámetros </a:t>
            </a:r>
            <a:r>
              <a:rPr lang="es-ES" dirty="0"/>
              <a:t>incógnitos. Los símbolos </a:t>
            </a:r>
            <a:r>
              <a:rPr lang="es-ES" dirty="0" smtClean="0"/>
              <a:t>de los distintos </a:t>
            </a:r>
            <a:r>
              <a:rPr lang="es-ES" dirty="0"/>
              <a:t>elementos están </a:t>
            </a:r>
            <a:r>
              <a:rPr lang="es-ES" dirty="0" smtClean="0"/>
              <a:t>regulados </a:t>
            </a:r>
            <a:r>
              <a:rPr lang="es-ES" dirty="0"/>
              <a:t>por normas internacionales</a:t>
            </a:r>
            <a:r>
              <a:rPr lang="es-ES" dirty="0" smtClean="0"/>
              <a:t>.</a:t>
            </a:r>
          </a:p>
          <a:p>
            <a:pPr algn="just"/>
            <a:endParaRPr lang="es-ES" dirty="0"/>
          </a:p>
          <a:p>
            <a:pPr algn="just"/>
            <a:endParaRPr lang="es-ES" dirty="0"/>
          </a:p>
        </p:txBody>
      </p:sp>
      <p:sp>
        <p:nvSpPr>
          <p:cNvPr id="2" name="Rectángulo 1"/>
          <p:cNvSpPr/>
          <p:nvPr/>
        </p:nvSpPr>
        <p:spPr>
          <a:xfrm>
            <a:off x="213755" y="2120597"/>
            <a:ext cx="11625943" cy="1569660"/>
          </a:xfrm>
          <a:prstGeom prst="rect">
            <a:avLst/>
          </a:prstGeom>
        </p:spPr>
        <p:txBody>
          <a:bodyPr wrap="square">
            <a:spAutoFit/>
          </a:bodyPr>
          <a:lstStyle/>
          <a:p>
            <a:pPr algn="just"/>
            <a:r>
              <a:rPr lang="es-ES" sz="2400" b="1" dirty="0"/>
              <a:t>Líneas de transporte </a:t>
            </a:r>
            <a:r>
              <a:rPr lang="es-ES" sz="2400" b="1" dirty="0" smtClean="0"/>
              <a:t>de </a:t>
            </a:r>
            <a:r>
              <a:rPr lang="es-ES" sz="2400" b="1" dirty="0"/>
              <a:t>energía eléctrica</a:t>
            </a:r>
          </a:p>
          <a:p>
            <a:pPr algn="just"/>
            <a:r>
              <a:rPr lang="es-ES" dirty="0" smtClean="0"/>
              <a:t>La energía </a:t>
            </a:r>
            <a:r>
              <a:rPr lang="es-ES" dirty="0"/>
              <a:t>generada </a:t>
            </a:r>
            <a:r>
              <a:rPr lang="es-ES" dirty="0" smtClean="0"/>
              <a:t>en las centrales eléctricas se </a:t>
            </a:r>
            <a:r>
              <a:rPr lang="es-ES" dirty="0"/>
              <a:t>transporta mediante líneas de </a:t>
            </a:r>
            <a:r>
              <a:rPr lang="es-ES" dirty="0" smtClean="0"/>
              <a:t>transmisión hasta los centros </a:t>
            </a:r>
            <a:r>
              <a:rPr lang="es-ES" dirty="0"/>
              <a:t>de </a:t>
            </a:r>
            <a:r>
              <a:rPr lang="es-ES" dirty="0" smtClean="0"/>
              <a:t>distribución urbanos</a:t>
            </a:r>
            <a:r>
              <a:rPr lang="es-ES" dirty="0"/>
              <a:t>, donde </a:t>
            </a:r>
            <a:r>
              <a:rPr lang="es-ES" dirty="0" smtClean="0"/>
              <a:t>se reduce el nivel de </a:t>
            </a:r>
            <a:r>
              <a:rPr lang="es-ES" dirty="0"/>
              <a:t>tensión </a:t>
            </a:r>
            <a:r>
              <a:rPr lang="es-ES" dirty="0" smtClean="0"/>
              <a:t>en subestaciones eléctricas y se distribuye a los usuarios</a:t>
            </a:r>
            <a:r>
              <a:rPr lang="es-ES" dirty="0"/>
              <a:t>. Antes </a:t>
            </a:r>
            <a:r>
              <a:rPr lang="es-ES" dirty="0" smtClean="0"/>
              <a:t>de llegar al usuario finaI1 la energía </a:t>
            </a:r>
            <a:r>
              <a:rPr lang="es-ES" dirty="0"/>
              <a:t>eléctrica se </a:t>
            </a:r>
            <a:r>
              <a:rPr lang="es-ES" dirty="0" smtClean="0"/>
              <a:t>transforma a niveles </a:t>
            </a:r>
            <a:r>
              <a:rPr lang="es-ES" dirty="0"/>
              <a:t>de </a:t>
            </a:r>
            <a:r>
              <a:rPr lang="es-ES" dirty="0" smtClean="0"/>
              <a:t>voltaje medios</a:t>
            </a:r>
            <a:r>
              <a:rPr lang="es-ES" dirty="0"/>
              <a:t>. Este </a:t>
            </a:r>
            <a:r>
              <a:rPr lang="es-ES" dirty="0" smtClean="0"/>
              <a:t>transporte de bloques </a:t>
            </a:r>
            <a:r>
              <a:rPr lang="es-ES" dirty="0"/>
              <a:t>menores de energía con </a:t>
            </a:r>
            <a:r>
              <a:rPr lang="es-ES" dirty="0" smtClean="0"/>
              <a:t>destino al usuario final se </a:t>
            </a:r>
            <a:r>
              <a:rPr lang="es-ES" dirty="0"/>
              <a:t>denomina distribución.</a:t>
            </a:r>
          </a:p>
        </p:txBody>
      </p:sp>
    </p:spTree>
    <p:extLst>
      <p:ext uri="{BB962C8B-B14F-4D97-AF65-F5344CB8AC3E}">
        <p14:creationId xmlns:p14="http://schemas.microsoft.com/office/powerpoint/2010/main" val="3114567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5631" y="177739"/>
            <a:ext cx="11578441" cy="6001643"/>
          </a:xfrm>
          <a:prstGeom prst="rect">
            <a:avLst/>
          </a:prstGeom>
        </p:spPr>
        <p:txBody>
          <a:bodyPr wrap="square">
            <a:spAutoFit/>
          </a:bodyPr>
          <a:lstStyle/>
          <a:p>
            <a:pPr algn="just"/>
            <a:r>
              <a:rPr lang="es-ES" sz="2400" b="1" dirty="0" smtClean="0"/>
              <a:t>Analogía entre </a:t>
            </a:r>
            <a:r>
              <a:rPr lang="es-ES" sz="2400" b="1" dirty="0"/>
              <a:t>resistencia </a:t>
            </a:r>
            <a:r>
              <a:rPr lang="es-ES" sz="2400" b="1" dirty="0" smtClean="0"/>
              <a:t>eléctrica e hidráulica</a:t>
            </a:r>
            <a:endParaRPr lang="es-ES" sz="2400" b="1" dirty="0"/>
          </a:p>
          <a:p>
            <a:pPr algn="just"/>
            <a:r>
              <a:rPr lang="es-ES" dirty="0"/>
              <a:t>La resistencia que un conductor ofrece al paso de los </a:t>
            </a:r>
            <a:r>
              <a:rPr lang="es-ES" dirty="0" smtClean="0"/>
              <a:t>electrones </a:t>
            </a:r>
            <a:r>
              <a:rPr lang="es-ES" dirty="0" err="1"/>
              <a:t>através</a:t>
            </a:r>
            <a:r>
              <a:rPr lang="es-ES" dirty="0"/>
              <a:t> de las moléculas o átomos del conductor </a:t>
            </a:r>
            <a:r>
              <a:rPr lang="es-ES" dirty="0" smtClean="0"/>
              <a:t>produce que </a:t>
            </a:r>
            <a:r>
              <a:rPr lang="es-ES" dirty="0"/>
              <a:t>estos átomos choquen con otros y se genere un efecto </a:t>
            </a:r>
            <a:r>
              <a:rPr lang="es-ES" dirty="0" smtClean="0"/>
              <a:t>térmico</a:t>
            </a:r>
            <a:r>
              <a:rPr lang="es-ES" dirty="0"/>
              <a:t>. Cuanto mayor sea el número de choques, menor </a:t>
            </a:r>
            <a:r>
              <a:rPr lang="es-ES" dirty="0" smtClean="0"/>
              <a:t>será la </a:t>
            </a:r>
            <a:r>
              <a:rPr lang="es-ES" dirty="0"/>
              <a:t>velocidad de desplazamiento. Para mantener la misma </a:t>
            </a:r>
            <a:r>
              <a:rPr lang="es-ES" dirty="0" smtClean="0"/>
              <a:t>velocidad </a:t>
            </a:r>
            <a:r>
              <a:rPr lang="es-ES" dirty="0"/>
              <a:t>deberá aumentar la diferencia de potencial.</a:t>
            </a:r>
          </a:p>
          <a:p>
            <a:pPr algn="just"/>
            <a:r>
              <a:rPr lang="es-ES" dirty="0"/>
              <a:t>Haciendo una analogía con un sistema hidráulico, la presión </a:t>
            </a:r>
            <a:r>
              <a:rPr lang="es-ES" dirty="0" smtClean="0"/>
              <a:t>que </a:t>
            </a:r>
            <a:r>
              <a:rPr lang="es-ES" dirty="0"/>
              <a:t>ejerce sobre el líquido en las cañerías equivaldría a lo </a:t>
            </a:r>
            <a:r>
              <a:rPr lang="es-ES" dirty="0" smtClean="0"/>
              <a:t>que </a:t>
            </a:r>
            <a:r>
              <a:rPr lang="es-ES" dirty="0"/>
              <a:t>es el voltaje en un circuito eléctrico. En el caso que </a:t>
            </a:r>
            <a:r>
              <a:rPr lang="es-ES" dirty="0" smtClean="0"/>
              <a:t>aumente </a:t>
            </a:r>
            <a:r>
              <a:rPr lang="es-ES" dirty="0"/>
              <a:t>la presión en la cañería, también aumentará la fuerza </a:t>
            </a:r>
            <a:r>
              <a:rPr lang="es-ES" dirty="0" smtClean="0"/>
              <a:t>de </a:t>
            </a:r>
            <a:r>
              <a:rPr lang="es-ES" dirty="0"/>
              <a:t>la corriente que fluye por ella. Al incrementar el voltaje, </a:t>
            </a:r>
            <a:r>
              <a:rPr lang="es-ES" dirty="0" smtClean="0"/>
              <a:t>la </a:t>
            </a:r>
            <a:r>
              <a:rPr lang="es-ES" dirty="0"/>
              <a:t>corriente aumenta si la resistencia es constante.</a:t>
            </a:r>
          </a:p>
          <a:p>
            <a:pPr algn="just"/>
            <a:r>
              <a:rPr lang="es-ES" dirty="0"/>
              <a:t>Antes hemos mencionado que variaría la resistencia </a:t>
            </a:r>
            <a:r>
              <a:rPr lang="es-ES" dirty="0" smtClean="0"/>
              <a:t>eléctrica </a:t>
            </a:r>
            <a:r>
              <a:rPr lang="es-ES" dirty="0"/>
              <a:t>de un material conductor si se modificaran </a:t>
            </a:r>
            <a:r>
              <a:rPr lang="es-ES" dirty="0" smtClean="0"/>
              <a:t>aspectos dimensionales </a:t>
            </a:r>
            <a:r>
              <a:rPr lang="es-ES" dirty="0"/>
              <a:t>de estos. </a:t>
            </a:r>
            <a:r>
              <a:rPr lang="es-ES" dirty="0" smtClean="0"/>
              <a:t>Siguiendo </a:t>
            </a:r>
            <a:r>
              <a:rPr lang="es-ES" dirty="0"/>
              <a:t>con la analogía </a:t>
            </a:r>
            <a:r>
              <a:rPr lang="es-ES" dirty="0" smtClean="0"/>
              <a:t>hidráulica</a:t>
            </a:r>
            <a:r>
              <a:rPr lang="es-ES" dirty="0"/>
              <a:t>, la mayor o menor apertura de una llave provocará </a:t>
            </a:r>
            <a:r>
              <a:rPr lang="es-ES" dirty="0" smtClean="0"/>
              <a:t>mayor o </a:t>
            </a:r>
            <a:r>
              <a:rPr lang="es-ES" dirty="0"/>
              <a:t>menor caudal de agua, por lo que se puede simbolizar a </a:t>
            </a:r>
            <a:r>
              <a:rPr lang="es-ES" dirty="0" smtClean="0"/>
              <a:t>la </a:t>
            </a:r>
            <a:r>
              <a:rPr lang="es-ES" dirty="0"/>
              <a:t>resistencia eléctrica con las llaves del circuito hidráulico </a:t>
            </a:r>
            <a:r>
              <a:rPr lang="es-ES" dirty="0" smtClean="0"/>
              <a:t>para </a:t>
            </a:r>
            <a:r>
              <a:rPr lang="es-ES" dirty="0"/>
              <a:t>un mayor entendimiento. En resumen, podemos </a:t>
            </a:r>
            <a:r>
              <a:rPr lang="es-ES" dirty="0" smtClean="0"/>
              <a:t>terminar </a:t>
            </a:r>
            <a:r>
              <a:rPr lang="es-ES" dirty="0"/>
              <a:t>de definir la resistencia eléctrica como la aptitud de un </a:t>
            </a:r>
            <a:r>
              <a:rPr lang="es-ES" dirty="0" smtClean="0"/>
              <a:t>material </a:t>
            </a:r>
            <a:r>
              <a:rPr lang="es-ES" dirty="0"/>
              <a:t>a oponerse al paso de una corriente por su interior. </a:t>
            </a:r>
          </a:p>
          <a:p>
            <a:pPr algn="just"/>
            <a:r>
              <a:rPr lang="es-ES" dirty="0"/>
              <a:t>La resistencia puede ser expresada con una ecuación </a:t>
            </a:r>
            <a:r>
              <a:rPr lang="es-ES" dirty="0" smtClean="0"/>
              <a:t>donde se </a:t>
            </a:r>
            <a:r>
              <a:rPr lang="es-ES" dirty="0"/>
              <a:t>relaciona la longitud del conductor (1), la resistividad del </a:t>
            </a:r>
            <a:r>
              <a:rPr lang="es-ES" dirty="0" smtClean="0"/>
              <a:t>conductor </a:t>
            </a:r>
            <a:r>
              <a:rPr lang="es-ES" dirty="0"/>
              <a:t>y el área del conductor (A). La resistencia de un </a:t>
            </a:r>
            <a:r>
              <a:rPr lang="es-ES" dirty="0" smtClean="0"/>
              <a:t>circuito </a:t>
            </a:r>
            <a:r>
              <a:rPr lang="es-ES" dirty="0"/>
              <a:t>eléctrico se expresa en su unidad ohm (Q). Para conductores de longitud L del material y área A (área transversal </a:t>
            </a:r>
            <a:r>
              <a:rPr lang="es-ES" dirty="0" smtClean="0"/>
              <a:t>por </a:t>
            </a:r>
            <a:r>
              <a:rPr lang="es-ES" dirty="0"/>
              <a:t>donde circulará la corriente), esta cantidad depende de la </a:t>
            </a:r>
            <a:r>
              <a:rPr lang="es-ES" dirty="0" smtClean="0"/>
              <a:t>resistividad </a:t>
            </a:r>
            <a:r>
              <a:rPr lang="el-GR" dirty="0" smtClean="0"/>
              <a:t>ρ</a:t>
            </a:r>
            <a:r>
              <a:rPr lang="es-ES" dirty="0" smtClean="0"/>
              <a:t> [</a:t>
            </a:r>
            <a:r>
              <a:rPr lang="el-GR" dirty="0" smtClean="0"/>
              <a:t>Ω</a:t>
            </a:r>
            <a:r>
              <a:rPr lang="es-ES" dirty="0" smtClean="0"/>
              <a:t>*m</a:t>
            </a:r>
            <a:r>
              <a:rPr lang="es-ES" dirty="0"/>
              <a:t>] y conductividad </a:t>
            </a:r>
            <a:r>
              <a:rPr lang="el-GR" dirty="0" smtClean="0"/>
              <a:t>σ</a:t>
            </a:r>
            <a:r>
              <a:rPr lang="es-ES" dirty="0" smtClean="0"/>
              <a:t> </a:t>
            </a:r>
            <a:r>
              <a:rPr lang="es-ES" dirty="0"/>
              <a:t>[S/m].</a:t>
            </a:r>
          </a:p>
          <a:p>
            <a:pPr algn="just"/>
            <a:r>
              <a:rPr lang="es-ES" dirty="0" smtClean="0"/>
              <a:t>La resistividad </a:t>
            </a:r>
            <a:r>
              <a:rPr lang="es-ES" dirty="0"/>
              <a:t>depende </a:t>
            </a:r>
            <a:r>
              <a:rPr lang="es-ES" dirty="0" smtClean="0"/>
              <a:t>del material </a:t>
            </a:r>
            <a:r>
              <a:rPr lang="es-ES" dirty="0"/>
              <a:t>con que está fabricado </a:t>
            </a:r>
            <a:r>
              <a:rPr lang="es-ES" dirty="0" smtClean="0"/>
              <a:t>el conductor de corriente:</a:t>
            </a:r>
          </a:p>
          <a:p>
            <a:pPr algn="just"/>
            <a:endParaRPr lang="es-ES" dirty="0"/>
          </a:p>
          <a:p>
            <a:pPr algn="just"/>
            <a:r>
              <a:rPr lang="es-ES" dirty="0"/>
              <a:t>A </a:t>
            </a:r>
            <a:r>
              <a:rPr lang="es-ES" dirty="0" smtClean="0"/>
              <a:t>la inversa de la resistencia</a:t>
            </a:r>
            <a:r>
              <a:rPr lang="es-ES" dirty="0"/>
              <a:t>, </a:t>
            </a:r>
            <a:r>
              <a:rPr lang="es-ES" dirty="0" smtClean="0"/>
              <a:t>se la denomina </a:t>
            </a:r>
            <a:r>
              <a:rPr lang="es-ES" dirty="0"/>
              <a:t>como </a:t>
            </a:r>
            <a:r>
              <a:rPr lang="es-ES" dirty="0" smtClean="0"/>
              <a:t>conductancia y se determina </a:t>
            </a:r>
            <a:r>
              <a:rPr lang="es-ES" dirty="0"/>
              <a:t>con </a:t>
            </a:r>
            <a:r>
              <a:rPr lang="es-ES" dirty="0" smtClean="0"/>
              <a:t>la siguiente </a:t>
            </a:r>
            <a:r>
              <a:rPr lang="es-ES" dirty="0"/>
              <a:t>ecuación</a:t>
            </a:r>
            <a:r>
              <a:rPr lang="es-ES" dirty="0" smtClean="0"/>
              <a:t>:</a:t>
            </a:r>
          </a:p>
          <a:p>
            <a:pPr algn="just"/>
            <a:endParaRPr lang="es-ES" dirty="0"/>
          </a:p>
          <a:p>
            <a:pPr algn="just"/>
            <a:r>
              <a:rPr lang="es-ES" dirty="0" smtClean="0"/>
              <a:t>La resistencia eléctrica tiene la particularidad de aumentar con la temperatura</a:t>
            </a:r>
            <a:r>
              <a:rPr lang="es-ES" dirty="0"/>
              <a:t>.</a:t>
            </a:r>
          </a:p>
        </p:txBody>
      </p:sp>
      <p:pic>
        <p:nvPicPr>
          <p:cNvPr id="5" name="Imagen 4"/>
          <p:cNvPicPr>
            <a:picLocks noChangeAspect="1"/>
          </p:cNvPicPr>
          <p:nvPr/>
        </p:nvPicPr>
        <p:blipFill>
          <a:blip r:embed="rId2"/>
          <a:stretch>
            <a:fillRect/>
          </a:stretch>
        </p:blipFill>
        <p:spPr>
          <a:xfrm>
            <a:off x="8724158" y="4694341"/>
            <a:ext cx="1061110" cy="566428"/>
          </a:xfrm>
          <a:prstGeom prst="rect">
            <a:avLst/>
          </a:prstGeom>
        </p:spPr>
      </p:pic>
      <p:pic>
        <p:nvPicPr>
          <p:cNvPr id="6" name="Imagen 5"/>
          <p:cNvPicPr>
            <a:picLocks noChangeAspect="1"/>
          </p:cNvPicPr>
          <p:nvPr/>
        </p:nvPicPr>
        <p:blipFill>
          <a:blip r:embed="rId3"/>
          <a:stretch>
            <a:fillRect/>
          </a:stretch>
        </p:blipFill>
        <p:spPr>
          <a:xfrm>
            <a:off x="8724158" y="5608740"/>
            <a:ext cx="1061110" cy="570642"/>
          </a:xfrm>
          <a:prstGeom prst="rect">
            <a:avLst/>
          </a:prstGeom>
        </p:spPr>
      </p:pic>
    </p:spTree>
    <p:extLst>
      <p:ext uri="{BB962C8B-B14F-4D97-AF65-F5344CB8AC3E}">
        <p14:creationId xmlns:p14="http://schemas.microsoft.com/office/powerpoint/2010/main" val="339909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7921" y="173181"/>
            <a:ext cx="11701153" cy="3508653"/>
          </a:xfrm>
          <a:prstGeom prst="rect">
            <a:avLst/>
          </a:prstGeom>
        </p:spPr>
        <p:txBody>
          <a:bodyPr wrap="square">
            <a:spAutoFit/>
          </a:bodyPr>
          <a:lstStyle/>
          <a:p>
            <a:pPr algn="just"/>
            <a:r>
              <a:rPr lang="es-ES" sz="2400" b="1" dirty="0"/>
              <a:t>Valor </a:t>
            </a:r>
            <a:r>
              <a:rPr lang="es-ES" sz="2400" b="1" dirty="0" smtClean="0"/>
              <a:t>de la resistencia eléctrica</a:t>
            </a:r>
            <a:endParaRPr lang="es-ES" sz="2400" b="1" dirty="0"/>
          </a:p>
          <a:p>
            <a:pPr algn="just"/>
            <a:r>
              <a:rPr lang="es-ES" dirty="0"/>
              <a:t>Para determinar el valor de la resistencia eléctrica de un </a:t>
            </a:r>
            <a:r>
              <a:rPr lang="es-ES" dirty="0" smtClean="0"/>
              <a:t>conductor</a:t>
            </a:r>
            <a:r>
              <a:rPr lang="es-ES" dirty="0"/>
              <a:t>, se debe contar con un mínimo de 12 horas </a:t>
            </a:r>
            <a:r>
              <a:rPr lang="es-ES" dirty="0" smtClean="0"/>
              <a:t>con temperatura </a:t>
            </a:r>
            <a:r>
              <a:rPr lang="es-ES" dirty="0"/>
              <a:t>controlada entre 10? y 30". Se utiliza un </a:t>
            </a:r>
            <a:r>
              <a:rPr lang="es-ES" dirty="0" smtClean="0"/>
              <a:t>puente de </a:t>
            </a:r>
            <a:r>
              <a:rPr lang="es-ES" dirty="0" err="1" smtClean="0"/>
              <a:t>Wheatstone</a:t>
            </a:r>
            <a:r>
              <a:rPr lang="es-ES" dirty="0" smtClean="0"/>
              <a:t> o puente </a:t>
            </a:r>
            <a:r>
              <a:rPr lang="es-ES" dirty="0"/>
              <a:t>de Thompson.</a:t>
            </a:r>
          </a:p>
          <a:p>
            <a:pPr algn="just"/>
            <a:r>
              <a:rPr lang="es-ES" dirty="0"/>
              <a:t>El valor de lectura que nos determine el puente en </a:t>
            </a:r>
            <a:r>
              <a:rPr lang="es-ES" dirty="0" err="1"/>
              <a:t>ohms</a:t>
            </a:r>
            <a:r>
              <a:rPr lang="es-ES" dirty="0"/>
              <a:t> </a:t>
            </a:r>
            <a:r>
              <a:rPr lang="es-ES" dirty="0" smtClean="0"/>
              <a:t>dividido </a:t>
            </a:r>
            <a:r>
              <a:rPr lang="es-ES" dirty="0"/>
              <a:t>por la longitud del conductor en km nos dará como </a:t>
            </a:r>
            <a:r>
              <a:rPr lang="es-ES" dirty="0" smtClean="0"/>
              <a:t>resultado </a:t>
            </a:r>
            <a:r>
              <a:rPr lang="es-ES" dirty="0"/>
              <a:t>la resistencia del conductor en Q/km.</a:t>
            </a:r>
          </a:p>
          <a:p>
            <a:pPr algn="just"/>
            <a:r>
              <a:rPr lang="es-ES" dirty="0"/>
              <a:t>Si la medición se ha tomado a una temperatura distinta de </a:t>
            </a:r>
            <a:r>
              <a:rPr lang="es-ES" dirty="0" smtClean="0"/>
              <a:t>20*C</a:t>
            </a:r>
            <a:r>
              <a:rPr lang="es-ES" dirty="0"/>
              <a:t>, se tendrá que corregir aplicando la fórmula </a:t>
            </a:r>
            <a:r>
              <a:rPr lang="es-ES" dirty="0" smtClean="0"/>
              <a:t>siguiente:</a:t>
            </a:r>
            <a:endParaRPr lang="es-ES" dirty="0"/>
          </a:p>
          <a:p>
            <a:pPr algn="ctr"/>
            <a:r>
              <a:rPr lang="es-ES" b="1" dirty="0"/>
              <a:t>RT </a:t>
            </a:r>
            <a:r>
              <a:rPr lang="es-ES" b="1" dirty="0" smtClean="0"/>
              <a:t>= R20 [1 + </a:t>
            </a:r>
            <a:r>
              <a:rPr lang="el-GR" b="1" dirty="0" smtClean="0"/>
              <a:t>α</a:t>
            </a:r>
            <a:r>
              <a:rPr lang="es-ES" b="1" dirty="0" smtClean="0"/>
              <a:t>20 </a:t>
            </a:r>
            <a:r>
              <a:rPr lang="es-ES" b="1" dirty="0"/>
              <a:t>(</a:t>
            </a:r>
            <a:r>
              <a:rPr lang="es-ES" b="1" dirty="0" smtClean="0"/>
              <a:t>T - 20</a:t>
            </a:r>
            <a:r>
              <a:rPr lang="es-ES" b="1" dirty="0"/>
              <a:t>)]</a:t>
            </a:r>
          </a:p>
          <a:p>
            <a:pPr algn="just"/>
            <a:r>
              <a:rPr lang="es-ES" dirty="0"/>
              <a:t>RT </a:t>
            </a:r>
            <a:r>
              <a:rPr lang="es-ES" dirty="0" smtClean="0"/>
              <a:t>= resistencia a la temperatura </a:t>
            </a:r>
            <a:r>
              <a:rPr lang="es-ES" dirty="0"/>
              <a:t>T</a:t>
            </a:r>
          </a:p>
          <a:p>
            <a:pPr algn="just"/>
            <a:r>
              <a:rPr lang="el-GR" b="1" dirty="0" smtClean="0"/>
              <a:t>α</a:t>
            </a:r>
            <a:r>
              <a:rPr lang="es-ES" b="1" dirty="0"/>
              <a:t>20 </a:t>
            </a:r>
            <a:r>
              <a:rPr lang="es-ES" dirty="0" smtClean="0"/>
              <a:t>= coeficiente </a:t>
            </a:r>
            <a:r>
              <a:rPr lang="es-ES" dirty="0"/>
              <a:t>de variación de temperatura </a:t>
            </a:r>
            <a:r>
              <a:rPr lang="es-ES" dirty="0" smtClean="0"/>
              <a:t>a 20 °C</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197921" y="3111335"/>
            <a:ext cx="4611585" cy="1330035"/>
          </a:xfrm>
          <a:prstGeom prst="rect">
            <a:avLst/>
          </a:prstGeom>
        </p:spPr>
      </p:pic>
      <p:sp>
        <p:nvSpPr>
          <p:cNvPr id="6" name="Rectángulo 5"/>
          <p:cNvSpPr/>
          <p:nvPr/>
        </p:nvSpPr>
        <p:spPr>
          <a:xfrm>
            <a:off x="197921" y="4622010"/>
            <a:ext cx="4611585" cy="923330"/>
          </a:xfrm>
          <a:prstGeom prst="rect">
            <a:avLst/>
          </a:prstGeom>
        </p:spPr>
        <p:txBody>
          <a:bodyPr wrap="square">
            <a:spAutoFit/>
          </a:bodyPr>
          <a:lstStyle/>
          <a:p>
            <a:pPr algn="just"/>
            <a:r>
              <a:rPr lang="es-ES" b="1" dirty="0"/>
              <a:t>La </a:t>
            </a:r>
            <a:r>
              <a:rPr lang="es-ES" b="1" dirty="0" smtClean="0"/>
              <a:t>figura </a:t>
            </a:r>
            <a:r>
              <a:rPr lang="es-ES" b="1" dirty="0"/>
              <a:t>muestra una sucesión de resistencias, con las caídas de </a:t>
            </a:r>
            <a:r>
              <a:rPr lang="es-ES" b="1" dirty="0" smtClean="0"/>
              <a:t>potencial </a:t>
            </a:r>
            <a:r>
              <a:rPr lang="es-ES" b="1" dirty="0"/>
              <a:t>parcial en cada una de ellas </a:t>
            </a:r>
            <a:r>
              <a:rPr lang="es-ES" b="1" dirty="0" smtClean="0"/>
              <a:t>y la caída </a:t>
            </a:r>
            <a:r>
              <a:rPr lang="es-ES" b="1" dirty="0"/>
              <a:t>de potencial total.</a:t>
            </a:r>
          </a:p>
        </p:txBody>
      </p:sp>
      <p:pic>
        <p:nvPicPr>
          <p:cNvPr id="7" name="Imagen 6"/>
          <p:cNvPicPr>
            <a:picLocks noChangeAspect="1"/>
          </p:cNvPicPr>
          <p:nvPr/>
        </p:nvPicPr>
        <p:blipFill>
          <a:blip r:embed="rId3"/>
          <a:stretch>
            <a:fillRect/>
          </a:stretch>
        </p:blipFill>
        <p:spPr>
          <a:xfrm>
            <a:off x="4928260" y="2849765"/>
            <a:ext cx="6970814" cy="2886073"/>
          </a:xfrm>
          <a:prstGeom prst="rect">
            <a:avLst/>
          </a:prstGeom>
        </p:spPr>
      </p:pic>
      <p:sp>
        <p:nvSpPr>
          <p:cNvPr id="8" name="Rectángulo 7"/>
          <p:cNvSpPr/>
          <p:nvPr/>
        </p:nvSpPr>
        <p:spPr>
          <a:xfrm>
            <a:off x="5102430" y="5735838"/>
            <a:ext cx="6796643" cy="646331"/>
          </a:xfrm>
          <a:prstGeom prst="rect">
            <a:avLst/>
          </a:prstGeom>
        </p:spPr>
        <p:txBody>
          <a:bodyPr wrap="square">
            <a:spAutoFit/>
          </a:bodyPr>
          <a:lstStyle/>
          <a:p>
            <a:pPr algn="just"/>
            <a:r>
              <a:rPr lang="es-ES" b="1" dirty="0" smtClean="0"/>
              <a:t>Resistencia </a:t>
            </a:r>
            <a:r>
              <a:rPr lang="es-ES" b="1" dirty="0"/>
              <a:t>específica aproximada </a:t>
            </a:r>
            <a:r>
              <a:rPr lang="es-ES" b="1" dirty="0" smtClean="0"/>
              <a:t>y coeficientes </a:t>
            </a:r>
            <a:r>
              <a:rPr lang="es-ES" b="1" dirty="0"/>
              <a:t>de temperatura de metales </a:t>
            </a:r>
            <a:r>
              <a:rPr lang="es-ES" b="1" dirty="0" smtClean="0"/>
              <a:t>y aleaciones</a:t>
            </a:r>
            <a:endParaRPr lang="es-ES" b="1" dirty="0"/>
          </a:p>
        </p:txBody>
      </p:sp>
    </p:spTree>
    <p:extLst>
      <p:ext uri="{BB962C8B-B14F-4D97-AF65-F5344CB8AC3E}">
        <p14:creationId xmlns:p14="http://schemas.microsoft.com/office/powerpoint/2010/main" val="3918205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9381" y="138384"/>
            <a:ext cx="11459689" cy="5816977"/>
          </a:xfrm>
          <a:prstGeom prst="rect">
            <a:avLst/>
          </a:prstGeom>
        </p:spPr>
        <p:txBody>
          <a:bodyPr wrap="square">
            <a:spAutoFit/>
          </a:bodyPr>
          <a:lstStyle/>
          <a:p>
            <a:pPr algn="just"/>
            <a:r>
              <a:rPr lang="es-ES" sz="2400" b="1" dirty="0"/>
              <a:t>Resistores </a:t>
            </a:r>
            <a:r>
              <a:rPr lang="es-ES" sz="2400" b="1" dirty="0" smtClean="0"/>
              <a:t>o resistencias eléctricas</a:t>
            </a:r>
            <a:endParaRPr lang="es-ES" sz="2400" b="1" dirty="0"/>
          </a:p>
          <a:p>
            <a:pPr algn="just"/>
            <a:r>
              <a:rPr lang="es-ES" dirty="0"/>
              <a:t>Un resistor es un componente eléctrico diseñado </a:t>
            </a:r>
            <a:r>
              <a:rPr lang="es-ES" dirty="0" smtClean="0"/>
              <a:t>explícitamente </a:t>
            </a:r>
            <a:r>
              <a:rPr lang="es-ES" dirty="0"/>
              <a:t>para tener una cierta magnitud de resistencia, expresada en </a:t>
            </a:r>
            <a:r>
              <a:rPr lang="es-ES" dirty="0" err="1" smtClean="0"/>
              <a:t>ohms</a:t>
            </a:r>
            <a:r>
              <a:rPr lang="es-ES" dirty="0"/>
              <a:t>. Además, debe operar en forma segura en su entorno, </a:t>
            </a:r>
            <a:r>
              <a:rPr lang="es-ES" dirty="0" smtClean="0"/>
              <a:t>incluido </a:t>
            </a:r>
            <a:r>
              <a:rPr lang="es-ES" dirty="0"/>
              <a:t>campo eléctrico, temperatura, humedad, radiación, y </a:t>
            </a:r>
            <a:r>
              <a:rPr lang="es-ES" dirty="0" smtClean="0"/>
              <a:t>otros </a:t>
            </a:r>
            <a:r>
              <a:rPr lang="es-ES" dirty="0"/>
              <a:t>efectos. Algunos resistores son diseñados para convertir </a:t>
            </a:r>
            <a:r>
              <a:rPr lang="es-ES" dirty="0" smtClean="0"/>
              <a:t>energía </a:t>
            </a:r>
            <a:r>
              <a:rPr lang="es-ES" dirty="0"/>
              <a:t>eléctrica en energía calórica. Otros son usados en </a:t>
            </a:r>
            <a:r>
              <a:rPr lang="es-ES" dirty="0" smtClean="0"/>
              <a:t>circuitos </a:t>
            </a:r>
            <a:r>
              <a:rPr lang="es-ES" dirty="0"/>
              <a:t>de control donde modifican la señal eléctrica y la energía </a:t>
            </a:r>
            <a:r>
              <a:rPr lang="es-ES" dirty="0" smtClean="0"/>
              <a:t>para </a:t>
            </a:r>
            <a:r>
              <a:rPr lang="es-ES" dirty="0"/>
              <a:t>alcanzar un efecto deseado. Como ejemplo podemos </a:t>
            </a:r>
            <a:r>
              <a:rPr lang="es-ES" dirty="0" smtClean="0"/>
              <a:t>mencionar </a:t>
            </a:r>
            <a:r>
              <a:rPr lang="es-ES" dirty="0"/>
              <a:t>los resistores utilizados en el arranque de motores y en </a:t>
            </a:r>
            <a:r>
              <a:rPr lang="es-ES" dirty="0" smtClean="0"/>
              <a:t>amplificadores </a:t>
            </a:r>
            <a:r>
              <a:rPr lang="es-ES" dirty="0"/>
              <a:t>electrónicos para controlar la ganancia total y </a:t>
            </a:r>
            <a:r>
              <a:rPr lang="es-ES" dirty="0" smtClean="0"/>
              <a:t>otras </a:t>
            </a:r>
            <a:r>
              <a:rPr lang="es-ES" dirty="0"/>
              <a:t>características del amplificador.</a:t>
            </a:r>
          </a:p>
          <a:p>
            <a:pPr algn="just"/>
            <a:r>
              <a:rPr lang="es-ES" sz="2400" b="1" dirty="0" smtClean="0"/>
              <a:t>Medidas </a:t>
            </a:r>
            <a:r>
              <a:rPr lang="es-ES" sz="2400" b="1" dirty="0"/>
              <a:t>eléctricas</a:t>
            </a:r>
          </a:p>
          <a:p>
            <a:pPr algn="just"/>
            <a:r>
              <a:rPr lang="es-ES" dirty="0"/>
              <a:t>La medición de una cantidad consiste en la comparación de </a:t>
            </a:r>
            <a:r>
              <a:rPr lang="es-ES" dirty="0" smtClean="0"/>
              <a:t>una </a:t>
            </a:r>
            <a:r>
              <a:rPr lang="es-ES" dirty="0"/>
              <a:t>cantidad unitaria conocida de la misma especie o de su </a:t>
            </a:r>
          </a:p>
          <a:p>
            <a:pPr algn="just"/>
            <a:r>
              <a:rPr lang="es-ES" dirty="0"/>
              <a:t>determinación como una función de diferentes tipos cuyas </a:t>
            </a:r>
            <a:r>
              <a:rPr lang="es-ES" dirty="0" smtClean="0"/>
              <a:t>unidades </a:t>
            </a:r>
            <a:r>
              <a:rPr lang="es-ES" dirty="0"/>
              <a:t>estén relacionadas por leyes conocidas.</a:t>
            </a:r>
          </a:p>
          <a:p>
            <a:pPr algn="just"/>
            <a:r>
              <a:rPr lang="es-ES" dirty="0"/>
              <a:t>Un ejemplo del primer tipo de medición es la evaluación de </a:t>
            </a:r>
            <a:r>
              <a:rPr lang="es-ES" dirty="0" smtClean="0"/>
              <a:t>una </a:t>
            </a:r>
            <a:r>
              <a:rPr lang="es-ES" dirty="0"/>
              <a:t>resistencia en </a:t>
            </a:r>
            <a:r>
              <a:rPr lang="es-ES" dirty="0" err="1"/>
              <a:t>ohms</a:t>
            </a:r>
            <a:r>
              <a:rPr lang="es-ES" dirty="0"/>
              <a:t> con un puente de </a:t>
            </a:r>
            <a:r>
              <a:rPr lang="es-ES" dirty="0" err="1"/>
              <a:t>Wheatstone</a:t>
            </a:r>
            <a:r>
              <a:rPr lang="es-ES" dirty="0"/>
              <a:t> en </a:t>
            </a:r>
            <a:r>
              <a:rPr lang="es-ES" dirty="0" smtClean="0"/>
              <a:t>términos </a:t>
            </a:r>
            <a:r>
              <a:rPr lang="es-ES" dirty="0"/>
              <a:t>de una resistencia calibrada y una relación.</a:t>
            </a:r>
          </a:p>
          <a:p>
            <a:pPr algn="just"/>
            <a:r>
              <a:rPr lang="es-ES" dirty="0"/>
              <a:t>Un ejemplo del segundo tipo de medición es la calibración </a:t>
            </a:r>
            <a:r>
              <a:rPr lang="es-ES" dirty="0" smtClean="0"/>
              <a:t>de la </a:t>
            </a:r>
            <a:r>
              <a:rPr lang="es-ES" dirty="0"/>
              <a:t>escala de un vatímetro como el producto de la corriente </a:t>
            </a:r>
            <a:r>
              <a:rPr lang="es-ES" dirty="0" smtClean="0"/>
              <a:t>(</a:t>
            </a:r>
            <a:r>
              <a:rPr lang="es-ES" dirty="0"/>
              <a:t>en amperes) en sus bobinas de campo y la diferencia de </a:t>
            </a:r>
            <a:r>
              <a:rPr lang="es-ES" dirty="0" smtClean="0"/>
              <a:t>potencial </a:t>
            </a:r>
            <a:r>
              <a:rPr lang="es-ES" dirty="0"/>
              <a:t>(en volts) en el circuito.</a:t>
            </a:r>
          </a:p>
          <a:p>
            <a:pPr algn="just"/>
            <a:r>
              <a:rPr lang="es-ES" dirty="0"/>
              <a:t>Un factor importante en la medición es la precisión; esta </a:t>
            </a:r>
            <a:r>
              <a:rPr lang="es-ES" dirty="0" smtClean="0"/>
              <a:t>es </a:t>
            </a:r>
            <a:r>
              <a:rPr lang="es-ES" dirty="0"/>
              <a:t>una medida de la dispersión de determinaciones </a:t>
            </a:r>
            <a:r>
              <a:rPr lang="es-ES" dirty="0" smtClean="0"/>
              <a:t>repetidas </a:t>
            </a:r>
            <a:r>
              <a:rPr lang="es-ES" dirty="0"/>
              <a:t>de una determinada cantidad, que depende de varios </a:t>
            </a:r>
            <a:r>
              <a:rPr lang="es-ES" dirty="0" smtClean="0"/>
              <a:t>factores</a:t>
            </a:r>
            <a:r>
              <a:rPr lang="es-ES" dirty="0"/>
              <a:t>. Entre ellos, la resolución del método utilizado, las </a:t>
            </a:r>
            <a:r>
              <a:rPr lang="es-ES" dirty="0" smtClean="0"/>
              <a:t>variaciones </a:t>
            </a:r>
            <a:r>
              <a:rPr lang="es-ES" dirty="0"/>
              <a:t>en las condiciones ambientales (temperatura y </a:t>
            </a:r>
            <a:r>
              <a:rPr lang="es-ES" dirty="0" smtClean="0"/>
              <a:t>humedad</a:t>
            </a:r>
            <a:r>
              <a:rPr lang="es-ES" dirty="0"/>
              <a:t>) que pueden influir en la medición, la inestabilidad </a:t>
            </a:r>
            <a:r>
              <a:rPr lang="es-ES" dirty="0" smtClean="0"/>
              <a:t>de </a:t>
            </a:r>
            <a:r>
              <a:rPr lang="es-ES" dirty="0"/>
              <a:t>alguno de los elementos en el circuito, etcétera. Las </a:t>
            </a:r>
            <a:r>
              <a:rPr lang="es-ES" dirty="0" smtClean="0"/>
              <a:t>mediciones </a:t>
            </a:r>
            <a:r>
              <a:rPr lang="es-ES" dirty="0"/>
              <a:t>requeridas para certificación deben realizarse en </a:t>
            </a:r>
            <a:r>
              <a:rPr lang="es-ES" dirty="0" smtClean="0"/>
              <a:t>laboratorios </a:t>
            </a:r>
            <a:r>
              <a:rPr lang="es-ES" dirty="0"/>
              <a:t>certificados.</a:t>
            </a:r>
          </a:p>
          <a:p>
            <a:pPr algn="just"/>
            <a:r>
              <a:rPr lang="es-ES" dirty="0" smtClean="0"/>
              <a:t>El uso de instrumentos </a:t>
            </a:r>
            <a:r>
              <a:rPr lang="es-ES" dirty="0" err="1" smtClean="0"/>
              <a:t>dIRitales</a:t>
            </a:r>
            <a:r>
              <a:rPr lang="es-ES" dirty="0" smtClean="0"/>
              <a:t> a veces genera problemas en la precisión de la medición</a:t>
            </a:r>
            <a:r>
              <a:rPr lang="es-ES" dirty="0"/>
              <a:t>.</a:t>
            </a:r>
          </a:p>
        </p:txBody>
      </p:sp>
    </p:spTree>
    <p:extLst>
      <p:ext uri="{BB962C8B-B14F-4D97-AF65-F5344CB8AC3E}">
        <p14:creationId xmlns:p14="http://schemas.microsoft.com/office/powerpoint/2010/main" val="2424185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07126" y="580715"/>
            <a:ext cx="3733800" cy="2276475"/>
          </a:xfrm>
          <a:prstGeom prst="rect">
            <a:avLst/>
          </a:prstGeom>
        </p:spPr>
      </p:pic>
      <p:sp>
        <p:nvSpPr>
          <p:cNvPr id="5" name="Rectángulo 4"/>
          <p:cNvSpPr/>
          <p:nvPr/>
        </p:nvSpPr>
        <p:spPr>
          <a:xfrm>
            <a:off x="607126" y="3011569"/>
            <a:ext cx="3733800" cy="1200329"/>
          </a:xfrm>
          <a:prstGeom prst="rect">
            <a:avLst/>
          </a:prstGeom>
        </p:spPr>
        <p:txBody>
          <a:bodyPr wrap="square">
            <a:spAutoFit/>
          </a:bodyPr>
          <a:lstStyle/>
          <a:p>
            <a:pPr algn="just"/>
            <a:r>
              <a:rPr lang="es-ES" b="1" dirty="0" smtClean="0"/>
              <a:t>Triángulo </a:t>
            </a:r>
            <a:r>
              <a:rPr lang="es-ES" b="1" dirty="0"/>
              <a:t>de </a:t>
            </a:r>
            <a:r>
              <a:rPr lang="es-ES" b="1" dirty="0" smtClean="0"/>
              <a:t>potencias </a:t>
            </a:r>
            <a:r>
              <a:rPr lang="es-ES" b="1" dirty="0"/>
              <a:t>que </a:t>
            </a:r>
            <a:r>
              <a:rPr lang="es-ES" b="1" dirty="0" smtClean="0"/>
              <a:t>nos </a:t>
            </a:r>
            <a:r>
              <a:rPr lang="es-ES" b="1" dirty="0"/>
              <a:t>ayuda a </a:t>
            </a:r>
            <a:r>
              <a:rPr lang="es-ES" b="1" dirty="0" smtClean="0"/>
              <a:t>memorizar </a:t>
            </a:r>
            <a:r>
              <a:rPr lang="es-ES" b="1" dirty="0"/>
              <a:t>las </a:t>
            </a:r>
            <a:r>
              <a:rPr lang="es-ES" b="1" dirty="0" smtClean="0"/>
              <a:t>combinaciones de </a:t>
            </a:r>
            <a:r>
              <a:rPr lang="es-ES" b="1" dirty="0"/>
              <a:t>ecuaciones </a:t>
            </a:r>
            <a:r>
              <a:rPr lang="es-ES" b="1" dirty="0" smtClean="0"/>
              <a:t>de </a:t>
            </a:r>
            <a:r>
              <a:rPr lang="es-ES" b="1" dirty="0"/>
              <a:t>los distintos </a:t>
            </a:r>
            <a:r>
              <a:rPr lang="es-ES" b="1" dirty="0" smtClean="0"/>
              <a:t>parámetros</a:t>
            </a:r>
            <a:r>
              <a:rPr lang="es-ES" b="1" dirty="0"/>
              <a:t>.</a:t>
            </a:r>
          </a:p>
        </p:txBody>
      </p:sp>
      <p:sp>
        <p:nvSpPr>
          <p:cNvPr id="6" name="Rectángulo 5"/>
          <p:cNvSpPr/>
          <p:nvPr/>
        </p:nvSpPr>
        <p:spPr>
          <a:xfrm>
            <a:off x="5007429" y="699287"/>
            <a:ext cx="6096000" cy="1754326"/>
          </a:xfrm>
          <a:prstGeom prst="rect">
            <a:avLst/>
          </a:prstGeom>
        </p:spPr>
        <p:txBody>
          <a:bodyPr>
            <a:spAutoFit/>
          </a:bodyPr>
          <a:lstStyle/>
          <a:p>
            <a:pPr algn="ctr"/>
            <a:r>
              <a:rPr lang="es-ES" b="1" dirty="0">
                <a:solidFill>
                  <a:srgbClr val="FF0000"/>
                </a:solidFill>
              </a:rPr>
              <a:t>Georg </a:t>
            </a:r>
            <a:r>
              <a:rPr lang="es-ES" b="1" dirty="0" err="1">
                <a:solidFill>
                  <a:srgbClr val="FF0000"/>
                </a:solidFill>
              </a:rPr>
              <a:t>Simon</a:t>
            </a:r>
            <a:r>
              <a:rPr lang="es-ES" b="1" dirty="0">
                <a:solidFill>
                  <a:srgbClr val="FF0000"/>
                </a:solidFill>
              </a:rPr>
              <a:t> Ohm determinó que </a:t>
            </a:r>
          </a:p>
          <a:p>
            <a:pPr algn="ctr"/>
            <a:r>
              <a:rPr lang="es-ES" b="1" dirty="0">
                <a:solidFill>
                  <a:srgbClr val="FF0000"/>
                </a:solidFill>
              </a:rPr>
              <a:t>todo </a:t>
            </a:r>
            <a:r>
              <a:rPr lang="es-ES" b="1" dirty="0" smtClean="0">
                <a:solidFill>
                  <a:srgbClr val="FF0000"/>
                </a:solidFill>
              </a:rPr>
              <a:t>lo que se mueve o circula </a:t>
            </a:r>
            <a:endParaRPr lang="es-ES" b="1" dirty="0">
              <a:solidFill>
                <a:srgbClr val="FF0000"/>
              </a:solidFill>
            </a:endParaRPr>
          </a:p>
          <a:p>
            <a:pPr algn="ctr"/>
            <a:r>
              <a:rPr lang="es-ES" b="1" dirty="0">
                <a:solidFill>
                  <a:srgbClr val="FF0000"/>
                </a:solidFill>
              </a:rPr>
              <a:t>encuentra una </a:t>
            </a:r>
            <a:r>
              <a:rPr lang="es-ES" b="1" dirty="0" smtClean="0">
                <a:solidFill>
                  <a:srgbClr val="FF0000"/>
                </a:solidFill>
              </a:rPr>
              <a:t>cierta resistencia</a:t>
            </a:r>
            <a:r>
              <a:rPr lang="es-ES" b="1" dirty="0">
                <a:solidFill>
                  <a:srgbClr val="FF0000"/>
                </a:solidFill>
              </a:rPr>
              <a:t>. </a:t>
            </a:r>
          </a:p>
          <a:p>
            <a:pPr algn="ctr"/>
            <a:r>
              <a:rPr lang="es-ES" b="1" dirty="0" smtClean="0">
                <a:solidFill>
                  <a:srgbClr val="FF0000"/>
                </a:solidFill>
              </a:rPr>
              <a:t>En honor a su labor</a:t>
            </a:r>
            <a:r>
              <a:rPr lang="es-ES" b="1" dirty="0">
                <a:solidFill>
                  <a:srgbClr val="FF0000"/>
                </a:solidFill>
              </a:rPr>
              <a:t>, </a:t>
            </a:r>
            <a:r>
              <a:rPr lang="es-ES" b="1" dirty="0" smtClean="0">
                <a:solidFill>
                  <a:srgbClr val="FF0000"/>
                </a:solidFill>
              </a:rPr>
              <a:t>la unidad </a:t>
            </a:r>
            <a:r>
              <a:rPr lang="es-ES" b="1" dirty="0">
                <a:solidFill>
                  <a:srgbClr val="FF0000"/>
                </a:solidFill>
              </a:rPr>
              <a:t>de </a:t>
            </a:r>
          </a:p>
          <a:p>
            <a:pPr algn="ctr"/>
            <a:r>
              <a:rPr lang="es-ES" b="1" dirty="0">
                <a:solidFill>
                  <a:srgbClr val="FF0000"/>
                </a:solidFill>
              </a:rPr>
              <a:t>resistencia eléctrica </a:t>
            </a:r>
            <a:r>
              <a:rPr lang="es-ES" b="1" dirty="0" smtClean="0">
                <a:solidFill>
                  <a:srgbClr val="FF0000"/>
                </a:solidFill>
              </a:rPr>
              <a:t>del sistema </a:t>
            </a:r>
            <a:endParaRPr lang="es-ES" b="1" dirty="0">
              <a:solidFill>
                <a:srgbClr val="FF0000"/>
              </a:solidFill>
            </a:endParaRPr>
          </a:p>
          <a:p>
            <a:pPr algn="ctr"/>
            <a:r>
              <a:rPr lang="es-ES" b="1" dirty="0" err="1" smtClean="0">
                <a:solidFill>
                  <a:srgbClr val="FF0000"/>
                </a:solidFill>
              </a:rPr>
              <a:t>intenacional</a:t>
            </a:r>
            <a:r>
              <a:rPr lang="es-ES" b="1" dirty="0" smtClean="0">
                <a:solidFill>
                  <a:srgbClr val="FF0000"/>
                </a:solidFill>
              </a:rPr>
              <a:t> lleva su nombre (Ohm</a:t>
            </a:r>
            <a:r>
              <a:rPr lang="es-ES" b="1" dirty="0">
                <a:solidFill>
                  <a:srgbClr val="FF0000"/>
                </a:solidFill>
              </a:rPr>
              <a:t>)</a:t>
            </a:r>
          </a:p>
        </p:txBody>
      </p:sp>
      <p:sp>
        <p:nvSpPr>
          <p:cNvPr id="7" name="Rectángulo 6"/>
          <p:cNvSpPr/>
          <p:nvPr/>
        </p:nvSpPr>
        <p:spPr>
          <a:xfrm>
            <a:off x="5007429" y="2635240"/>
            <a:ext cx="6096000" cy="4062651"/>
          </a:xfrm>
          <a:prstGeom prst="rect">
            <a:avLst/>
          </a:prstGeom>
        </p:spPr>
        <p:txBody>
          <a:bodyPr>
            <a:spAutoFit/>
          </a:bodyPr>
          <a:lstStyle/>
          <a:p>
            <a:pPr algn="just"/>
            <a:r>
              <a:rPr lang="es-ES" sz="2400" b="1" dirty="0"/>
              <a:t>Resistencia </a:t>
            </a:r>
          </a:p>
          <a:p>
            <a:pPr algn="just"/>
            <a:r>
              <a:rPr lang="es-ES" dirty="0" smtClean="0"/>
              <a:t>de un material La resistencia eléctrica de un material determina el valor </a:t>
            </a:r>
            <a:r>
              <a:rPr lang="es-ES" dirty="0"/>
              <a:t>de corriente, y </a:t>
            </a:r>
            <a:r>
              <a:rPr lang="es-ES" dirty="0" smtClean="0"/>
              <a:t>describe las características del material y los </a:t>
            </a:r>
            <a:r>
              <a:rPr lang="es-ES" dirty="0"/>
              <a:t>factores externos </a:t>
            </a:r>
            <a:r>
              <a:rPr lang="es-ES" dirty="0" smtClean="0"/>
              <a:t>a los que </a:t>
            </a:r>
            <a:r>
              <a:rPr lang="es-ES" dirty="0"/>
              <a:t>este </a:t>
            </a:r>
            <a:r>
              <a:rPr lang="es-ES" dirty="0" smtClean="0"/>
              <a:t>puede </a:t>
            </a:r>
            <a:r>
              <a:rPr lang="es-ES" dirty="0"/>
              <a:t>estar sometido: temperatura, </a:t>
            </a:r>
            <a:r>
              <a:rPr lang="es-ES" dirty="0" smtClean="0"/>
              <a:t>campo </a:t>
            </a:r>
            <a:r>
              <a:rPr lang="es-ES" dirty="0"/>
              <a:t>magnético, </a:t>
            </a:r>
            <a:r>
              <a:rPr lang="es-ES" dirty="0" smtClean="0"/>
              <a:t>y otros </a:t>
            </a:r>
            <a:r>
              <a:rPr lang="es-ES" dirty="0"/>
              <a:t>factores </a:t>
            </a:r>
            <a:r>
              <a:rPr lang="es-ES" dirty="0" smtClean="0"/>
              <a:t>relacionados con la capacidad </a:t>
            </a:r>
            <a:r>
              <a:rPr lang="es-ES" dirty="0"/>
              <a:t>de </a:t>
            </a:r>
            <a:r>
              <a:rPr lang="es-ES" dirty="0" smtClean="0"/>
              <a:t>conducción de la corriente </a:t>
            </a:r>
            <a:r>
              <a:rPr lang="es-ES" dirty="0"/>
              <a:t>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Símbolo de </a:t>
            </a:r>
            <a:r>
              <a:rPr lang="es-ES" b="1" dirty="0" smtClean="0"/>
              <a:t>la resistencia </a:t>
            </a:r>
            <a:r>
              <a:rPr lang="es-ES" b="1" dirty="0"/>
              <a:t>eléctrica </a:t>
            </a:r>
            <a:r>
              <a:rPr lang="es-ES" b="1" dirty="0" smtClean="0"/>
              <a:t>en circuitos </a:t>
            </a:r>
            <a:r>
              <a:rPr lang="es-ES" b="1" dirty="0"/>
              <a:t>eléctricos.</a:t>
            </a:r>
          </a:p>
        </p:txBody>
      </p:sp>
      <p:pic>
        <p:nvPicPr>
          <p:cNvPr id="8" name="Imagen 7"/>
          <p:cNvPicPr>
            <a:picLocks noChangeAspect="1"/>
          </p:cNvPicPr>
          <p:nvPr/>
        </p:nvPicPr>
        <p:blipFill>
          <a:blip r:embed="rId3"/>
          <a:stretch>
            <a:fillRect/>
          </a:stretch>
        </p:blipFill>
        <p:spPr>
          <a:xfrm>
            <a:off x="6707641" y="4914529"/>
            <a:ext cx="2695575" cy="971550"/>
          </a:xfrm>
          <a:prstGeom prst="rect">
            <a:avLst/>
          </a:prstGeom>
        </p:spPr>
      </p:pic>
    </p:spTree>
    <p:extLst>
      <p:ext uri="{BB962C8B-B14F-4D97-AF65-F5344CB8AC3E}">
        <p14:creationId xmlns:p14="http://schemas.microsoft.com/office/powerpoint/2010/main" val="2556983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28" y="131478"/>
            <a:ext cx="11519065" cy="6832640"/>
          </a:xfrm>
          <a:prstGeom prst="rect">
            <a:avLst/>
          </a:prstGeom>
        </p:spPr>
        <p:txBody>
          <a:bodyPr wrap="square">
            <a:spAutoFit/>
          </a:bodyPr>
          <a:lstStyle/>
          <a:p>
            <a:pPr algn="just"/>
            <a:r>
              <a:rPr lang="es-ES" sz="2400" b="1" dirty="0"/>
              <a:t>Materiales conductores</a:t>
            </a:r>
          </a:p>
          <a:p>
            <a:pPr algn="just"/>
            <a:r>
              <a:rPr lang="es-ES" dirty="0"/>
              <a:t>Los materiales conductores eléctricos proporcionan un </a:t>
            </a:r>
            <a:r>
              <a:rPr lang="es-ES" dirty="0" smtClean="0"/>
              <a:t>medio </a:t>
            </a:r>
            <a:r>
              <a:rPr lang="es-ES" dirty="0"/>
              <a:t>para la circulación de corriente cuando se les aplica </a:t>
            </a:r>
            <a:r>
              <a:rPr lang="es-ES" dirty="0" smtClean="0"/>
              <a:t>una diferencia </a:t>
            </a:r>
            <a:r>
              <a:rPr lang="es-ES" dirty="0"/>
              <a:t>de potencial.</a:t>
            </a:r>
          </a:p>
          <a:p>
            <a:pPr algn="just"/>
            <a:r>
              <a:rPr lang="es-ES" dirty="0"/>
              <a:t>En </a:t>
            </a:r>
            <a:r>
              <a:rPr lang="es-ES" dirty="0" smtClean="0"/>
              <a:t>generaI1 </a:t>
            </a:r>
            <a:r>
              <a:rPr lang="es-ES" dirty="0"/>
              <a:t>los metales son conductores de la electricidad. </a:t>
            </a:r>
          </a:p>
          <a:p>
            <a:pPr algn="just"/>
            <a:r>
              <a:rPr lang="es-ES" dirty="0"/>
              <a:t>La conductividad en los metales, como el cobre y el </a:t>
            </a:r>
            <a:r>
              <a:rPr lang="es-ES" dirty="0" smtClean="0"/>
              <a:t>aluminio, se produce </a:t>
            </a:r>
            <a:r>
              <a:rPr lang="es-ES" dirty="0"/>
              <a:t>debido </a:t>
            </a:r>
            <a:r>
              <a:rPr lang="es-ES" dirty="0" smtClean="0"/>
              <a:t>a los electrones </a:t>
            </a:r>
            <a:r>
              <a:rPr lang="es-ES" dirty="0"/>
              <a:t>que </a:t>
            </a:r>
            <a:r>
              <a:rPr lang="es-ES" dirty="0" smtClean="0"/>
              <a:t>se ven </a:t>
            </a:r>
            <a:r>
              <a:rPr lang="es-ES" dirty="0"/>
              <a:t>atraídos </a:t>
            </a:r>
            <a:r>
              <a:rPr lang="es-ES" dirty="0" smtClean="0"/>
              <a:t>al terminal </a:t>
            </a:r>
            <a:r>
              <a:rPr lang="es-ES" dirty="0"/>
              <a:t>positivo cuando </a:t>
            </a:r>
            <a:r>
              <a:rPr lang="es-ES" dirty="0" smtClean="0"/>
              <a:t>se aplica un voltaje</a:t>
            </a:r>
            <a:r>
              <a:rPr lang="es-ES" dirty="0"/>
              <a:t>.</a:t>
            </a:r>
          </a:p>
          <a:p>
            <a:pPr algn="just"/>
            <a:r>
              <a:rPr lang="es-ES" dirty="0"/>
              <a:t>La libertad con la que pueden moverse determina la </a:t>
            </a:r>
            <a:r>
              <a:rPr lang="es-ES" dirty="0" smtClean="0"/>
              <a:t>conductividad </a:t>
            </a:r>
            <a:r>
              <a:rPr lang="es-ES" dirty="0"/>
              <a:t>y la resistividad. Las restricciones en el </a:t>
            </a:r>
            <a:r>
              <a:rPr lang="es-ES" dirty="0" smtClean="0"/>
              <a:t>movimiento </a:t>
            </a:r>
            <a:r>
              <a:rPr lang="es-ES" dirty="0"/>
              <a:t>de los electrones están dadas por las impurezas, </a:t>
            </a:r>
            <a:r>
              <a:rPr lang="es-ES" dirty="0" smtClean="0"/>
              <a:t>estrés </a:t>
            </a:r>
            <a:r>
              <a:rPr lang="es-ES" dirty="0"/>
              <a:t>mecánico, etcétera, por lo tanto, para lograr alta </a:t>
            </a:r>
            <a:r>
              <a:rPr lang="es-ES" dirty="0" smtClean="0"/>
              <a:t>conductividad</a:t>
            </a:r>
            <a:r>
              <a:rPr lang="es-ES" dirty="0"/>
              <a:t>, el metal debe ser puro.</a:t>
            </a:r>
          </a:p>
          <a:p>
            <a:pPr algn="just"/>
            <a:r>
              <a:rPr lang="es-ES" dirty="0" smtClean="0"/>
              <a:t>Los materiales de mayor aplicación en procesos industriales y domésticos </a:t>
            </a:r>
            <a:r>
              <a:rPr lang="es-ES" dirty="0"/>
              <a:t>son:</a:t>
            </a:r>
          </a:p>
          <a:p>
            <a:pPr marL="285750" indent="-285750" algn="just">
              <a:buFont typeface="Arial" panose="020B0604020202020204" pitchFamily="34" charset="0"/>
              <a:buChar char="•"/>
            </a:pPr>
            <a:r>
              <a:rPr lang="es-ES" b="1" dirty="0" smtClean="0"/>
              <a:t>Aluminio </a:t>
            </a:r>
            <a:r>
              <a:rPr lang="es-ES" b="1" dirty="0"/>
              <a:t>y cobre: </a:t>
            </a:r>
            <a:r>
              <a:rPr lang="es-ES" dirty="0"/>
              <a:t>son también muy utilizadas las </a:t>
            </a:r>
            <a:r>
              <a:rPr lang="es-ES" dirty="0" smtClean="0"/>
              <a:t>aleaciones </a:t>
            </a:r>
            <a:r>
              <a:rPr lang="es-ES" dirty="0"/>
              <a:t>de estos metales, con pequeñas adiciones de otros </a:t>
            </a:r>
            <a:r>
              <a:rPr lang="es-ES" dirty="0" smtClean="0"/>
              <a:t>elementos </a:t>
            </a:r>
            <a:r>
              <a:rPr lang="es-ES" dirty="0"/>
              <a:t>que mejoran las propiedades para </a:t>
            </a:r>
            <a:r>
              <a:rPr lang="es-ES" dirty="0" smtClean="0"/>
              <a:t>aplicaciones </a:t>
            </a:r>
            <a:r>
              <a:rPr lang="es-ES" dirty="0"/>
              <a:t>particulares.</a:t>
            </a:r>
          </a:p>
          <a:p>
            <a:pPr marL="285750" indent="-285750" algn="just">
              <a:buFont typeface="Arial" panose="020B0604020202020204" pitchFamily="34" charset="0"/>
              <a:buChar char="•"/>
            </a:pPr>
            <a:r>
              <a:rPr lang="es-ES" b="1" dirty="0" smtClean="0"/>
              <a:t>Aleaciones </a:t>
            </a:r>
            <a:r>
              <a:rPr lang="es-ES" b="1" dirty="0"/>
              <a:t>cobre-cadmio</a:t>
            </a:r>
            <a:r>
              <a:rPr lang="es-ES" dirty="0"/>
              <a:t>: las aleaciones con cadmio </a:t>
            </a:r>
            <a:r>
              <a:rPr lang="es-ES" dirty="0" smtClean="0"/>
              <a:t>dan </a:t>
            </a:r>
            <a:r>
              <a:rPr lang="es-ES" dirty="0"/>
              <a:t>una gran vida </a:t>
            </a:r>
            <a:r>
              <a:rPr lang="es-ES" dirty="0" smtClean="0"/>
              <a:t>útiI1 </a:t>
            </a:r>
            <a:r>
              <a:rPr lang="es-ES" dirty="0"/>
              <a:t>además de ser resistentes al </a:t>
            </a:r>
            <a:r>
              <a:rPr lang="es-ES" dirty="0" smtClean="0"/>
              <a:t>deterioro</a:t>
            </a:r>
            <a:r>
              <a:rPr lang="es-ES" dirty="0"/>
              <a:t>. Tienen particular uso en cables de conexión </a:t>
            </a:r>
            <a:r>
              <a:rPr lang="es-ES" dirty="0" smtClean="0"/>
              <a:t>eléctrica </a:t>
            </a:r>
            <a:r>
              <a:rPr lang="es-ES" dirty="0"/>
              <a:t>de ferrocarriles, tranvías, grúas y equipos de </a:t>
            </a:r>
            <a:r>
              <a:rPr lang="es-ES" dirty="0" smtClean="0"/>
              <a:t>similares </a:t>
            </a:r>
            <a:r>
              <a:rPr lang="es-ES" dirty="0"/>
              <a:t>aplicaciones. Conservan su dureza y resistencia </a:t>
            </a:r>
            <a:r>
              <a:rPr lang="es-ES" dirty="0" smtClean="0"/>
              <a:t>mecánica</a:t>
            </a:r>
            <a:r>
              <a:rPr lang="es-ES" dirty="0"/>
              <a:t>, se utilizan en máquinas de soldadura de punto </a:t>
            </a:r>
            <a:r>
              <a:rPr lang="es-ES" dirty="0" smtClean="0"/>
              <a:t>y </a:t>
            </a:r>
            <a:r>
              <a:rPr lang="es-ES" dirty="0"/>
              <a:t>costura de soldadura de acero, y en aplicaciones </a:t>
            </a:r>
            <a:r>
              <a:rPr lang="es-ES" dirty="0" smtClean="0"/>
              <a:t>particulares </a:t>
            </a:r>
            <a:r>
              <a:rPr lang="es-ES" dirty="0"/>
              <a:t>de barras conmutadoras en motores eléctricos. </a:t>
            </a:r>
          </a:p>
          <a:p>
            <a:pPr algn="just"/>
            <a:r>
              <a:rPr lang="es-ES" dirty="0"/>
              <a:t>Estas aleaciones tienen un alto límite elástico, se utilizan </a:t>
            </a:r>
            <a:r>
              <a:rPr lang="es-ES" dirty="0" smtClean="0"/>
              <a:t>en </a:t>
            </a:r>
            <a:r>
              <a:rPr lang="es-ES" dirty="0"/>
              <a:t>pequeños resortes que tengan que conducir corriente, </a:t>
            </a:r>
            <a:r>
              <a:rPr lang="es-ES" dirty="0" smtClean="0"/>
              <a:t>aplicaciones </a:t>
            </a:r>
            <a:r>
              <a:rPr lang="es-ES" dirty="0"/>
              <a:t>donde haya algún sistema de </a:t>
            </a:r>
            <a:r>
              <a:rPr lang="es-ES" dirty="0" smtClean="0"/>
              <a:t>conmutación y en los secundarios de los </a:t>
            </a:r>
            <a:r>
              <a:rPr lang="es-ES" dirty="0"/>
              <a:t>transformadores </a:t>
            </a:r>
            <a:r>
              <a:rPr lang="es-ES" dirty="0" smtClean="0"/>
              <a:t>para máquinas de soldar</a:t>
            </a:r>
            <a:r>
              <a:rPr lang="es-ES" dirty="0"/>
              <a:t>.</a:t>
            </a:r>
          </a:p>
          <a:p>
            <a:pPr marL="285750" indent="-285750" algn="just">
              <a:buFont typeface="Arial" panose="020B0604020202020204" pitchFamily="34" charset="0"/>
              <a:buChar char="•"/>
            </a:pPr>
            <a:r>
              <a:rPr lang="es-ES" b="1" dirty="0" smtClean="0"/>
              <a:t>Aleaciones </a:t>
            </a:r>
            <a:r>
              <a:rPr lang="es-ES" b="1" dirty="0"/>
              <a:t>con cobre-cromo: </a:t>
            </a:r>
            <a:r>
              <a:rPr lang="es-ES" dirty="0"/>
              <a:t>esta aleación es </a:t>
            </a:r>
            <a:r>
              <a:rPr lang="es-ES" dirty="0" smtClean="0"/>
              <a:t>particularmente </a:t>
            </a:r>
            <a:r>
              <a:rPr lang="es-ES" dirty="0"/>
              <a:t>adecuada para la fabricación de electrodos </a:t>
            </a:r>
            <a:r>
              <a:rPr lang="es-ES" dirty="0" smtClean="0"/>
              <a:t>utilizados </a:t>
            </a:r>
            <a:r>
              <a:rPr lang="es-ES" dirty="0"/>
              <a:t>en la soldadura eléctrica. El material con un </a:t>
            </a:r>
            <a:r>
              <a:rPr lang="es-ES" dirty="0" smtClean="0"/>
              <a:t>tratamiento </a:t>
            </a:r>
            <a:r>
              <a:rPr lang="es-ES" dirty="0"/>
              <a:t>especial se puede utilizar a temperaturas de </a:t>
            </a:r>
            <a:r>
              <a:rPr lang="es-ES" dirty="0" smtClean="0"/>
              <a:t>hasta </a:t>
            </a:r>
            <a:r>
              <a:rPr lang="es-ES" dirty="0"/>
              <a:t>350" sin riesgo de deterioro de sus propiedades y se </a:t>
            </a:r>
            <a:r>
              <a:rPr lang="es-ES" dirty="0" smtClean="0"/>
              <a:t>usa </a:t>
            </a:r>
            <a:r>
              <a:rPr lang="es-ES" dirty="0"/>
              <a:t>en máquinas rotativas donde las temperaturas de </a:t>
            </a:r>
            <a:r>
              <a:rPr lang="es-ES" dirty="0" smtClean="0"/>
              <a:t>trabajo </a:t>
            </a:r>
            <a:r>
              <a:rPr lang="es-ES" dirty="0"/>
              <a:t>requeridas son más altas de lo normal. Esta aleación </a:t>
            </a:r>
            <a:r>
              <a:rPr lang="es-ES" dirty="0" smtClean="0"/>
              <a:t>con </a:t>
            </a:r>
            <a:r>
              <a:rPr lang="es-ES" dirty="0"/>
              <a:t>un tratamiento térmico puede ser mecanizada; en el </a:t>
            </a:r>
            <a:r>
              <a:rPr lang="es-ES" dirty="0" smtClean="0"/>
              <a:t>estado </a:t>
            </a:r>
            <a:r>
              <a:rPr lang="es-ES" dirty="0"/>
              <a:t>endurecido no es difícil de cortar, pero su </a:t>
            </a:r>
            <a:r>
              <a:rPr lang="es-ES" dirty="0" smtClean="0"/>
              <a:t>mecanizado </a:t>
            </a:r>
            <a:r>
              <a:rPr lang="es-ES" dirty="0"/>
              <a:t>no es tan dúctil como con aleación de latón o telurio</a:t>
            </a:r>
            <a:r>
              <a:rPr lang="es-ES" dirty="0" smtClean="0"/>
              <a:t>.</a:t>
            </a:r>
            <a:endParaRPr lang="es-ES" dirty="0"/>
          </a:p>
        </p:txBody>
      </p:sp>
    </p:spTree>
    <p:extLst>
      <p:ext uri="{BB962C8B-B14F-4D97-AF65-F5344CB8AC3E}">
        <p14:creationId xmlns:p14="http://schemas.microsoft.com/office/powerpoint/2010/main" val="3296567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28" y="131478"/>
            <a:ext cx="11519065" cy="3693319"/>
          </a:xfrm>
          <a:prstGeom prst="rect">
            <a:avLst/>
          </a:prstGeom>
        </p:spPr>
        <p:txBody>
          <a:bodyPr wrap="square">
            <a:spAutoFit/>
          </a:bodyPr>
          <a:lstStyle/>
          <a:p>
            <a:pPr marL="285750" indent="-285750" algn="just">
              <a:buFont typeface="Arial" panose="020B0604020202020204" pitchFamily="34" charset="0"/>
              <a:buChar char="•"/>
            </a:pPr>
            <a:r>
              <a:rPr lang="es-ES" b="1" dirty="0" smtClean="0"/>
              <a:t>Aleaciones </a:t>
            </a:r>
            <a:r>
              <a:rPr lang="es-ES" b="1" dirty="0"/>
              <a:t>con cobre-plata: </a:t>
            </a:r>
            <a:r>
              <a:rPr lang="es-ES" dirty="0"/>
              <a:t>esta aleación tiene la misma </a:t>
            </a:r>
            <a:r>
              <a:rPr lang="es-ES" dirty="0" smtClean="0"/>
              <a:t>conductividad </a:t>
            </a:r>
            <a:r>
              <a:rPr lang="es-ES" dirty="0"/>
              <a:t>que la del cobre, pero su temperatura de </a:t>
            </a:r>
            <a:r>
              <a:rPr lang="es-ES" dirty="0" smtClean="0"/>
              <a:t>reblandecimiento</a:t>
            </a:r>
            <a:r>
              <a:rPr lang="es-ES" dirty="0"/>
              <a:t>, después de ser tratada en frío para que se </a:t>
            </a:r>
            <a:r>
              <a:rPr lang="es-ES" dirty="0" smtClean="0"/>
              <a:t>endurezca</a:t>
            </a:r>
            <a:r>
              <a:rPr lang="es-ES" dirty="0"/>
              <a:t>, es mucho más alto, es decir, su resistencia a la </a:t>
            </a:r>
            <a:r>
              <a:rPr lang="es-ES" dirty="0" smtClean="0"/>
              <a:t>fluencia </a:t>
            </a:r>
            <a:r>
              <a:rPr lang="es-ES" dirty="0"/>
              <a:t>se mejora a temperaturas moderadamente </a:t>
            </a:r>
            <a:r>
              <a:rPr lang="es-ES" dirty="0" smtClean="0"/>
              <a:t>elevadas</a:t>
            </a:r>
            <a:r>
              <a:rPr lang="es-ES" dirty="0"/>
              <a:t>. Sus principales usos son en máquinas eléctricas que </a:t>
            </a:r>
            <a:r>
              <a:rPr lang="es-ES" dirty="0" smtClean="0"/>
              <a:t>operan </a:t>
            </a:r>
            <a:r>
              <a:rPr lang="es-ES" dirty="0"/>
              <a:t>a altas temperaturas o están expuestas a altas </a:t>
            </a:r>
            <a:r>
              <a:rPr lang="es-ES" dirty="0" smtClean="0"/>
              <a:t>temperaturas </a:t>
            </a:r>
            <a:r>
              <a:rPr lang="es-ES" dirty="0"/>
              <a:t>de fabricación. Por ejemplo, en el secado al horno </a:t>
            </a:r>
            <a:r>
              <a:rPr lang="es-ES" dirty="0" smtClean="0"/>
              <a:t>de </a:t>
            </a:r>
            <a:r>
              <a:rPr lang="es-ES" dirty="0"/>
              <a:t>materiales aislantes. Este tipo de aleaciones se </a:t>
            </a:r>
            <a:r>
              <a:rPr lang="es-ES" dirty="0" smtClean="0"/>
              <a:t>encuentra </a:t>
            </a:r>
            <a:r>
              <a:rPr lang="es-ES" dirty="0"/>
              <a:t>disponible en varillas y perfiles laminados, </a:t>
            </a:r>
            <a:r>
              <a:rPr lang="es-ES" dirty="0" smtClean="0"/>
              <a:t>especialmente </a:t>
            </a:r>
            <a:r>
              <a:rPr lang="es-ES" dirty="0"/>
              <a:t>los diseñados para colectores de máquinas eléctricas, </a:t>
            </a:r>
            <a:r>
              <a:rPr lang="es-ES" dirty="0" smtClean="0"/>
              <a:t>barras </a:t>
            </a:r>
            <a:r>
              <a:rPr lang="es-ES" dirty="0"/>
              <a:t>de </a:t>
            </a:r>
            <a:r>
              <a:rPr lang="es-ES" dirty="0" smtClean="0"/>
              <a:t>rotor y </a:t>
            </a:r>
            <a:r>
              <a:rPr lang="es-ES" dirty="0"/>
              <a:t>aplicaciones de similares características</a:t>
            </a:r>
            <a:r>
              <a:rPr lang="es-ES" dirty="0" smtClean="0"/>
              <a:t>.</a:t>
            </a:r>
          </a:p>
          <a:p>
            <a:pPr marL="285750" indent="-285750" algn="just">
              <a:buFont typeface="Arial" panose="020B0604020202020204" pitchFamily="34" charset="0"/>
              <a:buChar char="•"/>
            </a:pPr>
            <a:r>
              <a:rPr lang="es-ES" b="1" dirty="0" smtClean="0"/>
              <a:t>Aleación </a:t>
            </a:r>
            <a:r>
              <a:rPr lang="es-ES" b="1" dirty="0"/>
              <a:t>cobre-telurio: </a:t>
            </a:r>
            <a:r>
              <a:rPr lang="es-ES" dirty="0"/>
              <a:t>este tipo de aleación ofrece </a:t>
            </a:r>
            <a:r>
              <a:rPr lang="es-ES" dirty="0" smtClean="0"/>
              <a:t>alta </a:t>
            </a:r>
            <a:r>
              <a:rPr lang="es-ES" dirty="0"/>
              <a:t>conductividad eléctrica, buenas propiedades </a:t>
            </a:r>
            <a:r>
              <a:rPr lang="es-ES" dirty="0" smtClean="0"/>
              <a:t>para </a:t>
            </a:r>
            <a:r>
              <a:rPr lang="es-ES" dirty="0"/>
              <a:t>el mecanizado y buena resistencia a la </a:t>
            </a:r>
            <a:r>
              <a:rPr lang="es-ES" dirty="0" smtClean="0"/>
              <a:t>corrosión</a:t>
            </a:r>
            <a:r>
              <a:rPr lang="es-ES" dirty="0"/>
              <a:t>. Aplicaciones típicas son los cuerpos de </a:t>
            </a:r>
            <a:r>
              <a:rPr lang="es-ES" dirty="0" smtClean="0"/>
              <a:t>magnetrón</a:t>
            </a:r>
            <a:r>
              <a:rPr lang="es-ES" dirty="0"/>
              <a:t>, que a menudo son maquinados desde un cuerpo </a:t>
            </a:r>
            <a:r>
              <a:rPr lang="es-ES" dirty="0" smtClean="0"/>
              <a:t>sólido</a:t>
            </a:r>
            <a:r>
              <a:rPr lang="es-ES" dirty="0"/>
              <a:t>. Esta aleación puede ser soldada sin dificultad.</a:t>
            </a:r>
          </a:p>
          <a:p>
            <a:pPr marL="285750" indent="-285750" algn="just">
              <a:buFont typeface="Arial" panose="020B0604020202020204" pitchFamily="34" charset="0"/>
              <a:buChar char="•"/>
            </a:pPr>
            <a:r>
              <a:rPr lang="es-ES" b="1" dirty="0" smtClean="0"/>
              <a:t>Aleación </a:t>
            </a:r>
            <a:r>
              <a:rPr lang="es-ES" b="1" dirty="0"/>
              <a:t>cobre-azufre</a:t>
            </a:r>
            <a:r>
              <a:rPr lang="es-ES" dirty="0"/>
              <a:t>: es de fácil mecanizado y no </a:t>
            </a:r>
            <a:r>
              <a:rPr lang="es-ES" dirty="0" smtClean="0"/>
              <a:t>tiene </a:t>
            </a:r>
            <a:r>
              <a:rPr lang="es-ES" dirty="0"/>
              <a:t>tendencia a formar bandas gruesas en la </a:t>
            </a:r>
            <a:r>
              <a:rPr lang="es-ES" dirty="0" smtClean="0"/>
              <a:t>estructura</a:t>
            </a:r>
            <a:r>
              <a:rPr lang="es-ES" dirty="0"/>
              <a:t>, como el telurio, y se pueden realizar piezas </a:t>
            </a:r>
            <a:r>
              <a:rPr lang="es-ES" dirty="0" smtClean="0"/>
              <a:t>con </a:t>
            </a:r>
            <a:r>
              <a:rPr lang="es-ES" dirty="0"/>
              <a:t>buen acabado. Tiene buena resistencia al </a:t>
            </a:r>
            <a:r>
              <a:rPr lang="es-ES" dirty="0" smtClean="0"/>
              <a:t>ablandamiento </a:t>
            </a:r>
            <a:r>
              <a:rPr lang="es-ES" dirty="0"/>
              <a:t>y a la corrosión y posee alta conductividad. </a:t>
            </a:r>
            <a:r>
              <a:rPr lang="es-ES" dirty="0" smtClean="0"/>
              <a:t>Sus </a:t>
            </a:r>
            <a:r>
              <a:rPr lang="es-ES" dirty="0"/>
              <a:t>aplicaciones son aquellas que requieran alta </a:t>
            </a:r>
            <a:r>
              <a:rPr lang="es-ES" dirty="0" smtClean="0"/>
              <a:t>conductividad </a:t>
            </a:r>
            <a:r>
              <a:rPr lang="es-ES" dirty="0"/>
              <a:t>eléctrica, como contactos y conectores.</a:t>
            </a:r>
          </a:p>
        </p:txBody>
      </p:sp>
      <p:sp>
        <p:nvSpPr>
          <p:cNvPr id="2" name="Rectángulo 1"/>
          <p:cNvSpPr/>
          <p:nvPr/>
        </p:nvSpPr>
        <p:spPr>
          <a:xfrm>
            <a:off x="2889660" y="4028244"/>
            <a:ext cx="6096000" cy="1200329"/>
          </a:xfrm>
          <a:prstGeom prst="rect">
            <a:avLst/>
          </a:prstGeom>
        </p:spPr>
        <p:txBody>
          <a:bodyPr>
            <a:spAutoFit/>
          </a:bodyPr>
          <a:lstStyle/>
          <a:p>
            <a:pPr algn="ctr"/>
            <a:r>
              <a:rPr lang="es-ES" b="1" dirty="0" smtClean="0">
                <a:solidFill>
                  <a:srgbClr val="FF0000"/>
                </a:solidFill>
              </a:rPr>
              <a:t>Un material muy utilizado para aislar</a:t>
            </a:r>
            <a:endParaRPr lang="es-ES" b="1" dirty="0">
              <a:solidFill>
                <a:srgbClr val="FF0000"/>
              </a:solidFill>
            </a:endParaRPr>
          </a:p>
          <a:p>
            <a:pPr algn="ctr"/>
            <a:r>
              <a:rPr lang="es-ES" b="1" dirty="0" smtClean="0">
                <a:solidFill>
                  <a:srgbClr val="FF0000"/>
                </a:solidFill>
              </a:rPr>
              <a:t>un conductor eléctrico es el polietileno </a:t>
            </a:r>
            <a:endParaRPr lang="es-ES" b="1" dirty="0">
              <a:solidFill>
                <a:srgbClr val="FF0000"/>
              </a:solidFill>
            </a:endParaRPr>
          </a:p>
          <a:p>
            <a:pPr algn="ctr"/>
            <a:r>
              <a:rPr lang="es-ES" b="1" dirty="0">
                <a:solidFill>
                  <a:srgbClr val="FF0000"/>
                </a:solidFill>
              </a:rPr>
              <a:t>reticulado (XLPE), </a:t>
            </a:r>
            <a:r>
              <a:rPr lang="es-ES" b="1" dirty="0" smtClean="0">
                <a:solidFill>
                  <a:srgbClr val="FF0000"/>
                </a:solidFill>
              </a:rPr>
              <a:t>ya que es termoestable </a:t>
            </a:r>
            <a:endParaRPr lang="es-ES" b="1" dirty="0">
              <a:solidFill>
                <a:srgbClr val="FF0000"/>
              </a:solidFill>
            </a:endParaRPr>
          </a:p>
          <a:p>
            <a:pPr algn="ctr"/>
            <a:r>
              <a:rPr lang="es-ES" b="1" dirty="0" smtClean="0">
                <a:solidFill>
                  <a:srgbClr val="FF0000"/>
                </a:solidFill>
              </a:rPr>
              <a:t>y resistente a las altas temperaturas</a:t>
            </a:r>
            <a:r>
              <a:rPr lang="es-ES" b="1" dirty="0">
                <a:solidFill>
                  <a:srgbClr val="FF0000"/>
                </a:solidFill>
              </a:rPr>
              <a:t>.</a:t>
            </a:r>
          </a:p>
        </p:txBody>
      </p:sp>
    </p:spTree>
    <p:extLst>
      <p:ext uri="{BB962C8B-B14F-4D97-AF65-F5344CB8AC3E}">
        <p14:creationId xmlns:p14="http://schemas.microsoft.com/office/powerpoint/2010/main" val="1872427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4171" y="145427"/>
            <a:ext cx="11629902" cy="4062651"/>
          </a:xfrm>
          <a:prstGeom prst="rect">
            <a:avLst/>
          </a:prstGeom>
        </p:spPr>
        <p:txBody>
          <a:bodyPr wrap="square">
            <a:spAutoFit/>
          </a:bodyPr>
          <a:lstStyle/>
          <a:p>
            <a:pPr algn="just"/>
            <a:r>
              <a:rPr lang="es-ES" sz="2400" b="1" dirty="0" smtClean="0"/>
              <a:t>Aleaciones de resistencias</a:t>
            </a:r>
            <a:endParaRPr lang="es-ES" sz="2400" b="1" dirty="0"/>
          </a:p>
          <a:p>
            <a:pPr algn="just"/>
            <a:r>
              <a:rPr lang="es-ES" dirty="0"/>
              <a:t>Hay muchas aleaciones con alta resistividad, pero las dos </a:t>
            </a:r>
            <a:r>
              <a:rPr lang="es-ES" dirty="0" smtClean="0"/>
              <a:t>aplicaciones </a:t>
            </a:r>
            <a:r>
              <a:rPr lang="es-ES" dirty="0"/>
              <a:t>principales son resistencias y elementos </a:t>
            </a:r>
            <a:r>
              <a:rPr lang="es-ES" dirty="0" smtClean="0"/>
              <a:t>de calentamiento</a:t>
            </a:r>
            <a:r>
              <a:rPr lang="es-ES" dirty="0"/>
              <a:t>.</a:t>
            </a:r>
          </a:p>
          <a:p>
            <a:pPr algn="just"/>
            <a:r>
              <a:rPr lang="es-ES" dirty="0"/>
              <a:t>Se requieren aleaciones para resistencias estándares para </a:t>
            </a:r>
            <a:r>
              <a:rPr lang="es-ES" dirty="0" smtClean="0"/>
              <a:t>tener </a:t>
            </a:r>
            <a:r>
              <a:rPr lang="es-ES" dirty="0"/>
              <a:t>un coeficiente de baja temperatura. La aleación </a:t>
            </a:r>
            <a:r>
              <a:rPr lang="es-ES" dirty="0" smtClean="0"/>
              <a:t>utilizada </a:t>
            </a:r>
            <a:r>
              <a:rPr lang="es-ES" dirty="0"/>
              <a:t>tradicionalmente es Manganina, pero ha sido </a:t>
            </a:r>
            <a:r>
              <a:rPr lang="es-ES" dirty="0" smtClean="0"/>
              <a:t>sustituido </a:t>
            </a:r>
            <a:r>
              <a:rPr lang="es-ES" dirty="0"/>
              <a:t>por aleaciones de Ni-Cr-Al con los nombres comerciales </a:t>
            </a:r>
            <a:r>
              <a:rPr lang="es-ES" dirty="0" smtClean="0"/>
              <a:t>Karma </a:t>
            </a:r>
            <a:r>
              <a:rPr lang="es-ES" dirty="0"/>
              <a:t>y Eva ohm. La resistividad de estas aleaciones es de </a:t>
            </a:r>
            <a:r>
              <a:rPr lang="es-ES" dirty="0" smtClean="0"/>
              <a:t>aproximadamente </a:t>
            </a:r>
            <a:r>
              <a:rPr lang="es-ES" dirty="0"/>
              <a:t>1,3 </a:t>
            </a:r>
            <a:r>
              <a:rPr lang="el-GR" dirty="0" smtClean="0"/>
              <a:t>μΩ</a:t>
            </a:r>
            <a:r>
              <a:rPr lang="es-ES" dirty="0" smtClean="0"/>
              <a:t>m</a:t>
            </a:r>
            <a:r>
              <a:rPr lang="es-ES" dirty="0"/>
              <a:t>, y el coeficiente de </a:t>
            </a:r>
            <a:r>
              <a:rPr lang="es-ES" dirty="0" smtClean="0"/>
              <a:t>temperatura es </a:t>
            </a:r>
            <a:r>
              <a:rPr lang="es-ES" dirty="0"/>
              <a:t>de + 0,5 x 10-5 / </a:t>
            </a:r>
            <a:r>
              <a:rPr lang="es-ES" dirty="0" smtClean="0"/>
              <a:t>°C</a:t>
            </a:r>
            <a:r>
              <a:rPr lang="es-ES" dirty="0"/>
              <a:t>. Para aplicaciones de precisión </a:t>
            </a:r>
            <a:r>
              <a:rPr lang="es-ES" dirty="0" smtClean="0"/>
              <a:t>inferiores de cobre-níquel se utilizan aleaciones</a:t>
            </a:r>
            <a:r>
              <a:rPr lang="es-ES" dirty="0"/>
              <a:t>, pero tienen </a:t>
            </a:r>
            <a:r>
              <a:rPr lang="es-ES" dirty="0" smtClean="0"/>
              <a:t>una </a:t>
            </a:r>
            <a:r>
              <a:rPr lang="es-ES" dirty="0"/>
              <a:t>resistividad inferior</a:t>
            </a:r>
            <a:r>
              <a:rPr lang="es-ES" dirty="0" smtClean="0"/>
              <a:t>.</a:t>
            </a:r>
          </a:p>
          <a:p>
            <a:pPr algn="just"/>
            <a:r>
              <a:rPr lang="es-ES" dirty="0"/>
              <a:t>El cobre posee las </a:t>
            </a:r>
            <a:r>
              <a:rPr lang="es-ES" dirty="0" smtClean="0"/>
              <a:t>siguientes </a:t>
            </a:r>
            <a:r>
              <a:rPr lang="es-ES" dirty="0"/>
              <a:t>características: una muy alta </a:t>
            </a:r>
            <a:r>
              <a:rPr lang="es-ES" dirty="0" smtClean="0"/>
              <a:t>conductividad </a:t>
            </a:r>
            <a:r>
              <a:rPr lang="es-ES" dirty="0"/>
              <a:t>eléctrica y térmica, buenas propiedades </a:t>
            </a:r>
            <a:r>
              <a:rPr lang="es-ES" dirty="0" smtClean="0"/>
              <a:t>mecánicas </a:t>
            </a:r>
            <a:r>
              <a:rPr lang="es-ES" dirty="0"/>
              <a:t>y es fácil de soldar. Es ampliamente usado para </a:t>
            </a:r>
            <a:r>
              <a:rPr lang="es-ES" dirty="0" smtClean="0"/>
              <a:t>la construcción de conductores </a:t>
            </a:r>
            <a:r>
              <a:rPr lang="es-ES" dirty="0"/>
              <a:t>eléctricos.</a:t>
            </a:r>
          </a:p>
          <a:p>
            <a:pPr algn="just"/>
            <a:r>
              <a:rPr lang="es-ES" dirty="0" smtClean="0"/>
              <a:t>La resistencia </a:t>
            </a:r>
            <a:r>
              <a:rPr lang="es-ES" dirty="0"/>
              <a:t>eléctrica </a:t>
            </a:r>
            <a:r>
              <a:rPr lang="es-ES" dirty="0" smtClean="0"/>
              <a:t>del cobre</a:t>
            </a:r>
            <a:r>
              <a:rPr lang="es-ES" dirty="0"/>
              <a:t>, como </a:t>
            </a:r>
            <a:r>
              <a:rPr lang="es-ES" dirty="0" smtClean="0"/>
              <a:t>la de otros </a:t>
            </a:r>
            <a:r>
              <a:rPr lang="es-ES" dirty="0"/>
              <a:t>metales </a:t>
            </a:r>
            <a:r>
              <a:rPr lang="es-ES" dirty="0" smtClean="0"/>
              <a:t>puros</a:t>
            </a:r>
            <a:r>
              <a:rPr lang="es-ES" dirty="0"/>
              <a:t>, </a:t>
            </a:r>
            <a:r>
              <a:rPr lang="es-ES" dirty="0" smtClean="0"/>
              <a:t>varía con la temperatura</a:t>
            </a:r>
            <a:r>
              <a:rPr lang="es-ES" dirty="0"/>
              <a:t>.</a:t>
            </a:r>
          </a:p>
          <a:p>
            <a:pPr algn="just"/>
            <a:r>
              <a:rPr lang="es-ES" dirty="0"/>
              <a:t>El aluminio tiene propiedades inferiores al cobre, su </a:t>
            </a:r>
            <a:r>
              <a:rPr lang="es-ES" dirty="0" smtClean="0"/>
              <a:t>resistencia </a:t>
            </a:r>
            <a:r>
              <a:rPr lang="es-ES" dirty="0"/>
              <a:t>a la tracción es baja y se lo utiliza aleado o </a:t>
            </a:r>
            <a:r>
              <a:rPr lang="es-ES" dirty="0" smtClean="0"/>
              <a:t>en conjunto </a:t>
            </a:r>
            <a:r>
              <a:rPr lang="es-ES" dirty="0"/>
              <a:t>con alambres de acero que mejoran sus </a:t>
            </a:r>
            <a:r>
              <a:rPr lang="es-ES" dirty="0" smtClean="0"/>
              <a:t>propiedades </a:t>
            </a:r>
            <a:r>
              <a:rPr lang="es-ES" dirty="0"/>
              <a:t>mecánicas para su uso en líneas aéreas. Algunas </a:t>
            </a:r>
            <a:r>
              <a:rPr lang="es-ES" dirty="0" smtClean="0"/>
              <a:t>aleaciones </a:t>
            </a:r>
            <a:r>
              <a:rPr lang="es-ES" dirty="0"/>
              <a:t>de aluminio son muy buenos conductores con </a:t>
            </a:r>
            <a:r>
              <a:rPr lang="es-ES" dirty="0" smtClean="0"/>
              <a:t>aceptable </a:t>
            </a:r>
            <a:r>
              <a:rPr lang="es-ES" dirty="0"/>
              <a:t>conductividad.</a:t>
            </a:r>
          </a:p>
        </p:txBody>
      </p:sp>
      <p:pic>
        <p:nvPicPr>
          <p:cNvPr id="3" name="Imagen 2"/>
          <p:cNvPicPr>
            <a:picLocks noChangeAspect="1"/>
          </p:cNvPicPr>
          <p:nvPr/>
        </p:nvPicPr>
        <p:blipFill>
          <a:blip r:embed="rId2"/>
          <a:stretch>
            <a:fillRect/>
          </a:stretch>
        </p:blipFill>
        <p:spPr>
          <a:xfrm>
            <a:off x="3006189" y="4208078"/>
            <a:ext cx="5372100" cy="2457450"/>
          </a:xfrm>
          <a:prstGeom prst="rect">
            <a:avLst/>
          </a:prstGeom>
        </p:spPr>
      </p:pic>
      <p:sp>
        <p:nvSpPr>
          <p:cNvPr id="4" name="Rectángulo 3"/>
          <p:cNvSpPr/>
          <p:nvPr/>
        </p:nvSpPr>
        <p:spPr>
          <a:xfrm>
            <a:off x="8698922" y="4698139"/>
            <a:ext cx="1490106" cy="1477328"/>
          </a:xfrm>
          <a:prstGeom prst="rect">
            <a:avLst/>
          </a:prstGeom>
        </p:spPr>
        <p:txBody>
          <a:bodyPr wrap="square">
            <a:spAutoFit/>
          </a:bodyPr>
          <a:lstStyle/>
          <a:p>
            <a:pPr algn="just"/>
            <a:r>
              <a:rPr lang="es-ES" b="1" dirty="0"/>
              <a:t>Comparación entre </a:t>
            </a:r>
            <a:r>
              <a:rPr lang="es-ES" b="1" dirty="0" smtClean="0"/>
              <a:t>las propiedades del aluminio y del cobre</a:t>
            </a:r>
            <a:r>
              <a:rPr lang="es-ES" b="1" dirty="0"/>
              <a:t>.</a:t>
            </a:r>
          </a:p>
        </p:txBody>
      </p:sp>
    </p:spTree>
    <p:extLst>
      <p:ext uri="{BB962C8B-B14F-4D97-AF65-F5344CB8AC3E}">
        <p14:creationId xmlns:p14="http://schemas.microsoft.com/office/powerpoint/2010/main" val="3908414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4171" y="331704"/>
            <a:ext cx="11653652" cy="2123658"/>
          </a:xfrm>
          <a:prstGeom prst="rect">
            <a:avLst/>
          </a:prstGeom>
        </p:spPr>
        <p:txBody>
          <a:bodyPr wrap="square">
            <a:spAutoFit/>
          </a:bodyPr>
          <a:lstStyle/>
          <a:p>
            <a:pPr algn="just"/>
            <a:r>
              <a:rPr lang="es-ES" sz="2400" b="1" dirty="0"/>
              <a:t>Aluminio</a:t>
            </a:r>
          </a:p>
          <a:p>
            <a:pPr algn="just"/>
            <a:r>
              <a:rPr lang="es-ES" dirty="0" smtClean="0"/>
              <a:t>El aluminio es el tercer </a:t>
            </a:r>
            <a:r>
              <a:rPr lang="es-ES" dirty="0"/>
              <a:t>elemento más </a:t>
            </a:r>
            <a:r>
              <a:rPr lang="es-ES" dirty="0" smtClean="0"/>
              <a:t>abundante en la corteza </a:t>
            </a:r>
            <a:r>
              <a:rPr lang="es-ES" dirty="0"/>
              <a:t>terrestre </a:t>
            </a:r>
            <a:r>
              <a:rPr lang="es-ES" dirty="0" smtClean="0"/>
              <a:t>y constituye el 73 </a:t>
            </a:r>
            <a:r>
              <a:rPr lang="es-ES" dirty="0"/>
              <a:t>% de </a:t>
            </a:r>
            <a:r>
              <a:rPr lang="es-ES" dirty="0" smtClean="0"/>
              <a:t>su masa</a:t>
            </a:r>
            <a:r>
              <a:rPr lang="es-ES" dirty="0"/>
              <a:t>. </a:t>
            </a:r>
            <a:r>
              <a:rPr lang="es-ES" dirty="0" smtClean="0"/>
              <a:t>En su </a:t>
            </a:r>
            <a:r>
              <a:rPr lang="es-ES" dirty="0"/>
              <a:t>forma </a:t>
            </a:r>
            <a:r>
              <a:rPr lang="es-ES" dirty="0" smtClean="0"/>
              <a:t>naturaI1 </a:t>
            </a:r>
            <a:r>
              <a:rPr lang="es-ES" dirty="0"/>
              <a:t>solo existe </a:t>
            </a:r>
            <a:r>
              <a:rPr lang="es-ES" dirty="0" smtClean="0"/>
              <a:t>en una combinación </a:t>
            </a:r>
            <a:r>
              <a:rPr lang="es-ES" dirty="0"/>
              <a:t>estable con otros materiales </a:t>
            </a:r>
            <a:r>
              <a:rPr lang="es-ES" dirty="0" smtClean="0"/>
              <a:t>(</a:t>
            </a:r>
            <a:r>
              <a:rPr lang="es-ES" dirty="0"/>
              <a:t>particularmente en sales </a:t>
            </a:r>
            <a:r>
              <a:rPr lang="es-ES" dirty="0" smtClean="0"/>
              <a:t>y óxidos</a:t>
            </a:r>
            <a:r>
              <a:rPr lang="es-ES" dirty="0"/>
              <a:t>).</a:t>
            </a:r>
          </a:p>
          <a:p>
            <a:pPr algn="just"/>
            <a:r>
              <a:rPr lang="es-ES" dirty="0"/>
              <a:t>Fue descubierto </a:t>
            </a:r>
            <a:r>
              <a:rPr lang="es-ES" dirty="0" smtClean="0"/>
              <a:t>en 1808 y a partir </a:t>
            </a:r>
            <a:r>
              <a:rPr lang="es-ES" dirty="0"/>
              <a:t>de </a:t>
            </a:r>
            <a:r>
              <a:rPr lang="es-ES" dirty="0" smtClean="0"/>
              <a:t>entonces</a:t>
            </a:r>
            <a:r>
              <a:rPr lang="es-ES" dirty="0"/>
              <a:t>, demandó muchos años de </a:t>
            </a:r>
            <a:r>
              <a:rPr lang="es-ES" dirty="0" err="1" smtClean="0"/>
              <a:t>investIRación</a:t>
            </a:r>
            <a:r>
              <a:rPr lang="es-ES" dirty="0" smtClean="0"/>
              <a:t> y ensayos el poder </a:t>
            </a:r>
            <a:r>
              <a:rPr lang="es-ES" dirty="0"/>
              <a:t>aislar el </a:t>
            </a:r>
            <a:r>
              <a:rPr lang="es-ES" dirty="0" smtClean="0"/>
              <a:t>aluminio </a:t>
            </a:r>
            <a:r>
              <a:rPr lang="es-ES" dirty="0"/>
              <a:t>puro </a:t>
            </a:r>
            <a:r>
              <a:rPr lang="es-ES" dirty="0" smtClean="0"/>
              <a:t>del mineral en su estado originaI1 y así hacer </a:t>
            </a:r>
            <a:r>
              <a:rPr lang="es-ES" dirty="0"/>
              <a:t>viable </a:t>
            </a:r>
            <a:r>
              <a:rPr lang="es-ES" dirty="0" smtClean="0"/>
              <a:t>su producción</a:t>
            </a:r>
            <a:r>
              <a:rPr lang="es-ES" dirty="0"/>
              <a:t>, </a:t>
            </a:r>
            <a:r>
              <a:rPr lang="es-ES" dirty="0" smtClean="0"/>
              <a:t>comercialización y procesamiento</a:t>
            </a:r>
            <a:r>
              <a:rPr lang="es-ES" dirty="0"/>
              <a:t>.</a:t>
            </a:r>
          </a:p>
          <a:p>
            <a:pPr algn="just"/>
            <a:r>
              <a:rPr lang="es-ES" dirty="0" smtClean="0"/>
              <a:t>Barras </a:t>
            </a:r>
            <a:r>
              <a:rPr lang="es-ES" dirty="0"/>
              <a:t>de aluminio </a:t>
            </a:r>
            <a:r>
              <a:rPr lang="es-ES" dirty="0" smtClean="0"/>
              <a:t>en subestación </a:t>
            </a:r>
            <a:r>
              <a:rPr lang="es-ES" dirty="0"/>
              <a:t>eléctrica </a:t>
            </a:r>
            <a:r>
              <a:rPr lang="es-ES" dirty="0" smtClean="0"/>
              <a:t>exterior</a:t>
            </a:r>
            <a:r>
              <a:rPr lang="es-ES" dirty="0"/>
              <a:t>. Las barras son diseñadas para soportar </a:t>
            </a:r>
            <a:r>
              <a:rPr lang="es-ES" dirty="0" smtClean="0"/>
              <a:t>la corriente </a:t>
            </a:r>
            <a:r>
              <a:rPr lang="es-ES" dirty="0"/>
              <a:t>nominal </a:t>
            </a:r>
            <a:r>
              <a:rPr lang="es-ES" dirty="0" smtClean="0"/>
              <a:t>y los </a:t>
            </a:r>
            <a:r>
              <a:rPr lang="es-ES" dirty="0"/>
              <a:t>esfuerzos </a:t>
            </a:r>
            <a:r>
              <a:rPr lang="es-ES" dirty="0" smtClean="0"/>
              <a:t>electrodinámicos </a:t>
            </a:r>
            <a:r>
              <a:rPr lang="es-ES" dirty="0"/>
              <a:t>de cortocircuitos.</a:t>
            </a:r>
          </a:p>
        </p:txBody>
      </p:sp>
      <p:pic>
        <p:nvPicPr>
          <p:cNvPr id="3" name="Imagen 2"/>
          <p:cNvPicPr>
            <a:picLocks noChangeAspect="1"/>
          </p:cNvPicPr>
          <p:nvPr/>
        </p:nvPicPr>
        <p:blipFill>
          <a:blip r:embed="rId2"/>
          <a:stretch>
            <a:fillRect/>
          </a:stretch>
        </p:blipFill>
        <p:spPr>
          <a:xfrm>
            <a:off x="3044722" y="2601450"/>
            <a:ext cx="2771775" cy="1943100"/>
          </a:xfrm>
          <a:prstGeom prst="rect">
            <a:avLst/>
          </a:prstGeom>
        </p:spPr>
      </p:pic>
      <p:sp>
        <p:nvSpPr>
          <p:cNvPr id="4" name="Rectángulo 3"/>
          <p:cNvSpPr/>
          <p:nvPr/>
        </p:nvSpPr>
        <p:spPr>
          <a:xfrm>
            <a:off x="91043" y="4278178"/>
            <a:ext cx="6523513" cy="2123658"/>
          </a:xfrm>
          <a:prstGeom prst="rect">
            <a:avLst/>
          </a:prstGeom>
        </p:spPr>
        <p:txBody>
          <a:bodyPr wrap="square">
            <a:spAutoFit/>
          </a:bodyPr>
          <a:lstStyle/>
          <a:p>
            <a:pPr algn="just"/>
            <a:r>
              <a:rPr lang="es-ES" sz="2400" b="1" dirty="0"/>
              <a:t>Cobre</a:t>
            </a:r>
          </a:p>
          <a:p>
            <a:pPr algn="just"/>
            <a:r>
              <a:rPr lang="es-ES" dirty="0" smtClean="0"/>
              <a:t>Existen importantes </a:t>
            </a:r>
            <a:r>
              <a:rPr lang="es-ES" dirty="0"/>
              <a:t>productores de cobre </a:t>
            </a:r>
            <a:r>
              <a:rPr lang="es-ES" dirty="0" smtClean="0"/>
              <a:t>en el mundo</a:t>
            </a:r>
            <a:r>
              <a:rPr lang="es-ES" dirty="0"/>
              <a:t>, </a:t>
            </a:r>
            <a:r>
              <a:rPr lang="es-ES" dirty="0" smtClean="0"/>
              <a:t>como </a:t>
            </a:r>
            <a:r>
              <a:rPr lang="es-ES" dirty="0"/>
              <a:t>Estados Unidos, México </a:t>
            </a:r>
            <a:r>
              <a:rPr lang="es-ES" dirty="0" smtClean="0"/>
              <a:t>o Australia</a:t>
            </a:r>
            <a:r>
              <a:rPr lang="es-ES" dirty="0"/>
              <a:t>, aunque </a:t>
            </a:r>
            <a:r>
              <a:rPr lang="es-ES" dirty="0" smtClean="0"/>
              <a:t>es Chile el mayor país productor </a:t>
            </a:r>
            <a:r>
              <a:rPr lang="es-ES" dirty="0"/>
              <a:t>con aproximadamente </a:t>
            </a:r>
            <a:r>
              <a:rPr lang="es-ES" dirty="0" smtClean="0"/>
              <a:t>un </a:t>
            </a:r>
            <a:r>
              <a:rPr lang="es-ES" dirty="0"/>
              <a:t>34% </a:t>
            </a:r>
            <a:r>
              <a:rPr lang="es-ES" dirty="0" smtClean="0"/>
              <a:t>del total de producción </a:t>
            </a:r>
            <a:r>
              <a:rPr lang="es-ES" dirty="0"/>
              <a:t>de cobre. Otros </a:t>
            </a:r>
            <a:r>
              <a:rPr lang="es-ES" dirty="0" smtClean="0"/>
              <a:t>de los mayores </a:t>
            </a:r>
            <a:r>
              <a:rPr lang="es-ES" dirty="0"/>
              <a:t>productores mundiales </a:t>
            </a:r>
            <a:r>
              <a:rPr lang="es-ES" dirty="0" smtClean="0"/>
              <a:t>son Suiza o Reino Unido</a:t>
            </a:r>
            <a:r>
              <a:rPr lang="es-ES" dirty="0"/>
              <a:t>, aunque </a:t>
            </a:r>
            <a:r>
              <a:rPr lang="es-ES" dirty="0" smtClean="0"/>
              <a:t>las empresas </a:t>
            </a:r>
            <a:r>
              <a:rPr lang="es-ES" dirty="0"/>
              <a:t>de estos países controlan </a:t>
            </a:r>
            <a:r>
              <a:rPr lang="es-ES" dirty="0" smtClean="0"/>
              <a:t>los intereses </a:t>
            </a:r>
            <a:r>
              <a:rPr lang="es-ES" dirty="0"/>
              <a:t>mineros fuera </a:t>
            </a:r>
            <a:r>
              <a:rPr lang="es-ES" dirty="0" smtClean="0"/>
              <a:t>del país </a:t>
            </a:r>
            <a:r>
              <a:rPr lang="es-ES" dirty="0"/>
              <a:t>de </a:t>
            </a:r>
            <a:r>
              <a:rPr lang="es-ES" dirty="0" smtClean="0"/>
              <a:t>origen.</a:t>
            </a:r>
            <a:endParaRPr lang="es-ES" dirty="0"/>
          </a:p>
        </p:txBody>
      </p:sp>
      <p:sp>
        <p:nvSpPr>
          <p:cNvPr id="5" name="Rectángulo 4"/>
          <p:cNvSpPr/>
          <p:nvPr/>
        </p:nvSpPr>
        <p:spPr>
          <a:xfrm>
            <a:off x="7311241" y="3621220"/>
            <a:ext cx="4516582" cy="923330"/>
          </a:xfrm>
          <a:prstGeom prst="rect">
            <a:avLst/>
          </a:prstGeom>
        </p:spPr>
        <p:txBody>
          <a:bodyPr wrap="square">
            <a:spAutoFit/>
          </a:bodyPr>
          <a:lstStyle/>
          <a:p>
            <a:pPr algn="just"/>
            <a:r>
              <a:rPr lang="es-ES" b="1" dirty="0"/>
              <a:t>Conductores de cobre con aislación de polietileno </a:t>
            </a:r>
            <a:r>
              <a:rPr lang="es-ES" b="1" dirty="0" smtClean="0"/>
              <a:t>reticulado, utilizados </a:t>
            </a:r>
            <a:r>
              <a:rPr lang="es-ES" b="1" dirty="0"/>
              <a:t>en instalaciones eléctricas industriales.</a:t>
            </a:r>
          </a:p>
        </p:txBody>
      </p:sp>
      <p:pic>
        <p:nvPicPr>
          <p:cNvPr id="6" name="Picture 2" descr="XLPE Cable | ZMS Cables con Aislamiento Liso de Polietileno Reticulado"/>
          <p:cNvPicPr>
            <a:picLocks noChangeAspect="1" noChangeArrowheads="1"/>
          </p:cNvPicPr>
          <p:nvPr/>
        </p:nvPicPr>
        <p:blipFill rotWithShape="1">
          <a:blip r:embed="rId3">
            <a:extLst>
              <a:ext uri="{28A0092B-C50C-407E-A947-70E740481C1C}">
                <a14:useLocalDpi xmlns:a14="http://schemas.microsoft.com/office/drawing/2010/main" val="0"/>
              </a:ext>
            </a:extLst>
          </a:blip>
          <a:srcRect t="26696"/>
          <a:stretch/>
        </p:blipFill>
        <p:spPr bwMode="auto">
          <a:xfrm>
            <a:off x="7528955" y="4544550"/>
            <a:ext cx="4298868" cy="185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8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8135" y="197346"/>
            <a:ext cx="11471564" cy="6001643"/>
          </a:xfrm>
          <a:prstGeom prst="rect">
            <a:avLst/>
          </a:prstGeom>
        </p:spPr>
        <p:txBody>
          <a:bodyPr wrap="square">
            <a:spAutoFit/>
          </a:bodyPr>
          <a:lstStyle/>
          <a:p>
            <a:pPr algn="just"/>
            <a:r>
              <a:rPr lang="es-ES" sz="2400" b="1" dirty="0"/>
              <a:t>Materiales aislantes</a:t>
            </a:r>
          </a:p>
          <a:p>
            <a:pPr algn="just"/>
            <a:r>
              <a:rPr lang="es-ES" dirty="0"/>
              <a:t>Barras de aluminio </a:t>
            </a:r>
            <a:r>
              <a:rPr lang="es-ES" dirty="0" smtClean="0"/>
              <a:t>en subestación </a:t>
            </a:r>
            <a:r>
              <a:rPr lang="es-ES" dirty="0"/>
              <a:t>eléctrica </a:t>
            </a:r>
            <a:r>
              <a:rPr lang="es-ES" dirty="0" smtClean="0"/>
              <a:t>exterior</a:t>
            </a:r>
            <a:r>
              <a:rPr lang="es-ES" dirty="0"/>
              <a:t>. Las barras son diseñadas para </a:t>
            </a:r>
            <a:r>
              <a:rPr lang="es-ES" dirty="0" smtClean="0"/>
              <a:t>soportar la corriente </a:t>
            </a:r>
            <a:r>
              <a:rPr lang="es-ES" dirty="0"/>
              <a:t>nominal </a:t>
            </a:r>
            <a:r>
              <a:rPr lang="es-ES" dirty="0" smtClean="0"/>
              <a:t>y los </a:t>
            </a:r>
            <a:r>
              <a:rPr lang="es-ES" dirty="0"/>
              <a:t>esfuerzos </a:t>
            </a:r>
            <a:r>
              <a:rPr lang="es-ES" dirty="0" smtClean="0"/>
              <a:t>electrodinámicos </a:t>
            </a:r>
            <a:r>
              <a:rPr lang="es-ES" dirty="0"/>
              <a:t>de cortocircuitos.</a:t>
            </a:r>
          </a:p>
          <a:p>
            <a:pPr algn="just"/>
            <a:r>
              <a:rPr lang="es-ES" dirty="0"/>
              <a:t>Los materiales aislantes son, por nombrar algunos, la </a:t>
            </a:r>
            <a:r>
              <a:rPr lang="es-ES" dirty="0" smtClean="0"/>
              <a:t>cerámica</a:t>
            </a:r>
            <a:r>
              <a:rPr lang="es-ES" dirty="0"/>
              <a:t>, el vidrio, la baquelita, la cinta aisladora de PVC, la </a:t>
            </a:r>
            <a:r>
              <a:rPr lang="es-ES" dirty="0" smtClean="0"/>
              <a:t>fibra </a:t>
            </a:r>
            <a:r>
              <a:rPr lang="es-ES" dirty="0"/>
              <a:t>de vidrio, la goma. Todos ellos tienen en común que </a:t>
            </a:r>
            <a:r>
              <a:rPr lang="es-ES" dirty="0" smtClean="0"/>
              <a:t>su </a:t>
            </a:r>
            <a:r>
              <a:rPr lang="es-ES" dirty="0"/>
              <a:t>resistividad es muy alta o, si queremos compararlos </a:t>
            </a:r>
            <a:r>
              <a:rPr lang="es-ES" dirty="0" smtClean="0"/>
              <a:t>con los materiales </a:t>
            </a:r>
            <a:r>
              <a:rPr lang="es-ES" dirty="0"/>
              <a:t>conductores, </a:t>
            </a:r>
            <a:r>
              <a:rPr lang="es-ES" dirty="0" smtClean="0"/>
              <a:t>su conductividad es muy </a:t>
            </a:r>
            <a:r>
              <a:rPr lang="es-ES" dirty="0"/>
              <a:t>baja. </a:t>
            </a:r>
          </a:p>
          <a:p>
            <a:pPr algn="just"/>
            <a:r>
              <a:rPr lang="es-ES" dirty="0" smtClean="0"/>
              <a:t>La resistividad es la inversa de la conductividad. Entendemos </a:t>
            </a:r>
            <a:r>
              <a:rPr lang="es-ES" dirty="0"/>
              <a:t>por resistividad </a:t>
            </a:r>
            <a:r>
              <a:rPr lang="es-ES" dirty="0" smtClean="0"/>
              <a:t>la resistencia </a:t>
            </a:r>
            <a:r>
              <a:rPr lang="es-ES" dirty="0"/>
              <a:t>eléctrica </a:t>
            </a:r>
            <a:r>
              <a:rPr lang="es-ES" dirty="0" smtClean="0"/>
              <a:t>del material </a:t>
            </a:r>
            <a:r>
              <a:rPr lang="es-ES" dirty="0"/>
              <a:t>por </a:t>
            </a:r>
            <a:r>
              <a:rPr lang="es-ES" dirty="0" smtClean="0"/>
              <a:t>la sección y dividida por la distancia entre electrodos, de acuerdo a la siguiente </a:t>
            </a:r>
            <a:r>
              <a:rPr lang="es-ES" dirty="0"/>
              <a:t>fórmula. </a:t>
            </a:r>
            <a:r>
              <a:rPr lang="es-ES" dirty="0" smtClean="0"/>
              <a:t>Las unidades </a:t>
            </a:r>
            <a:r>
              <a:rPr lang="es-ES" dirty="0"/>
              <a:t>son (Am</a:t>
            </a:r>
            <a:r>
              <a:rPr lang="es-ES" dirty="0" smtClean="0"/>
              <a:t>):</a:t>
            </a:r>
          </a:p>
          <a:p>
            <a:pPr algn="just"/>
            <a:endParaRPr lang="es-ES" dirty="0"/>
          </a:p>
          <a:p>
            <a:pPr algn="just"/>
            <a:endParaRPr lang="es-ES" dirty="0"/>
          </a:p>
          <a:p>
            <a:pPr algn="just"/>
            <a:r>
              <a:rPr lang="es-ES" dirty="0"/>
              <a:t>En los conductores, el valor de la resistividad es muy baja, </a:t>
            </a:r>
            <a:r>
              <a:rPr lang="es-ES" dirty="0" smtClean="0"/>
              <a:t>mientras </a:t>
            </a:r>
            <a:r>
              <a:rPr lang="es-ES" dirty="0"/>
              <a:t>que en los aislantes es muy alta. El aislante </a:t>
            </a:r>
            <a:r>
              <a:rPr lang="es-ES" dirty="0" smtClean="0"/>
              <a:t>perfecto </a:t>
            </a:r>
            <a:r>
              <a:rPr lang="es-ES" dirty="0"/>
              <a:t>o ideal sería aquel cuya resistividad fuese infinita, o lo </a:t>
            </a:r>
            <a:r>
              <a:rPr lang="es-ES" dirty="0" smtClean="0"/>
              <a:t>que </a:t>
            </a:r>
            <a:r>
              <a:rPr lang="es-ES" dirty="0"/>
              <a:t>es lo mismo, su conductividad fuese cero. En la realidad, </a:t>
            </a:r>
            <a:r>
              <a:rPr lang="es-ES" dirty="0" smtClean="0"/>
              <a:t>este </a:t>
            </a:r>
            <a:r>
              <a:rPr lang="es-ES" dirty="0"/>
              <a:t>material ideal no existe; cualquier material real tendrá valores de resistividad menores a este valor ideal. Al analizar </a:t>
            </a:r>
            <a:r>
              <a:rPr lang="es-ES" dirty="0" smtClean="0"/>
              <a:t>el </a:t>
            </a:r>
            <a:r>
              <a:rPr lang="es-ES" dirty="0"/>
              <a:t>comportamiento físico atómico de los materiales, vemos </a:t>
            </a:r>
            <a:r>
              <a:rPr lang="es-ES" dirty="0" smtClean="0"/>
              <a:t>que </a:t>
            </a:r>
            <a:r>
              <a:rPr lang="es-ES" dirty="0"/>
              <a:t>los materiales conductores tienen gran facilidad para </a:t>
            </a:r>
            <a:r>
              <a:rPr lang="es-ES" dirty="0" smtClean="0"/>
              <a:t>ceder </a:t>
            </a:r>
            <a:r>
              <a:rPr lang="es-ES" dirty="0"/>
              <a:t>electrones y cargas, permitiendo el </a:t>
            </a:r>
            <a:r>
              <a:rPr lang="es-ES" dirty="0" smtClean="0"/>
              <a:t>desplazamiento de estos </a:t>
            </a:r>
            <a:r>
              <a:rPr lang="es-ES" dirty="0"/>
              <a:t>por </a:t>
            </a:r>
            <a:r>
              <a:rPr lang="es-ES" dirty="0" smtClean="0"/>
              <a:t>su cuerpo</a:t>
            </a:r>
            <a:r>
              <a:rPr lang="es-ES" dirty="0"/>
              <a:t>.</a:t>
            </a:r>
          </a:p>
          <a:p>
            <a:pPr algn="just"/>
            <a:r>
              <a:rPr lang="es-ES" dirty="0"/>
              <a:t>En el caso de los materiales aislantes, nos encontramos con </a:t>
            </a:r>
            <a:r>
              <a:rPr lang="es-ES" dirty="0" smtClean="0"/>
              <a:t>que </a:t>
            </a:r>
            <a:r>
              <a:rPr lang="es-ES" dirty="0"/>
              <a:t>no ceden electrones fácilmente, se oponen con fuerza al </a:t>
            </a:r>
          </a:p>
          <a:p>
            <a:pPr algn="just"/>
            <a:r>
              <a:rPr lang="es-ES" dirty="0"/>
              <a:t>desplazamiento de cargas eléctricas a través de su </a:t>
            </a:r>
            <a:r>
              <a:rPr lang="es-ES" dirty="0" smtClean="0"/>
              <a:t>estructura</a:t>
            </a:r>
            <a:r>
              <a:rPr lang="es-ES" dirty="0"/>
              <a:t>. Por esta propiedad física se los emplea como aislantes.</a:t>
            </a:r>
          </a:p>
          <a:p>
            <a:pPr algn="just"/>
            <a:r>
              <a:rPr lang="es-ES" dirty="0"/>
              <a:t>Este comportamiento lo podemos medir mediante la </a:t>
            </a:r>
            <a:r>
              <a:rPr lang="es-ES" dirty="0" smtClean="0"/>
              <a:t>resistencia de aislación, que se obtiene en MO</a:t>
            </a:r>
            <a:r>
              <a:rPr lang="es-ES" dirty="0"/>
              <a:t>, </a:t>
            </a:r>
            <a:r>
              <a:rPr lang="es-ES" dirty="0" smtClean="0"/>
              <a:t>y cuanto mayor sea nos indica </a:t>
            </a:r>
            <a:r>
              <a:rPr lang="es-ES" dirty="0"/>
              <a:t>qué tan bueno es </a:t>
            </a:r>
            <a:r>
              <a:rPr lang="es-ES" dirty="0" smtClean="0"/>
              <a:t>el material </a:t>
            </a:r>
            <a:r>
              <a:rPr lang="es-ES" dirty="0"/>
              <a:t>empleado como aislador. </a:t>
            </a:r>
          </a:p>
          <a:p>
            <a:pPr algn="just"/>
            <a:r>
              <a:rPr lang="es-ES" dirty="0" smtClean="0"/>
              <a:t>La resistividad es la medida que se utiliza para conocer </a:t>
            </a:r>
            <a:r>
              <a:rPr lang="es-ES" dirty="0"/>
              <a:t>la </a:t>
            </a:r>
            <a:r>
              <a:rPr lang="es-ES" dirty="0" smtClean="0"/>
              <a:t>facilidad o dificultad que </a:t>
            </a:r>
            <a:r>
              <a:rPr lang="es-ES" dirty="0"/>
              <a:t>presenta </a:t>
            </a:r>
            <a:r>
              <a:rPr lang="es-ES" dirty="0" smtClean="0"/>
              <a:t>un material para permitir el pasaje de cargas </a:t>
            </a:r>
            <a:r>
              <a:rPr lang="es-ES" dirty="0"/>
              <a:t>eléctricas por </a:t>
            </a:r>
            <a:r>
              <a:rPr lang="es-ES" dirty="0" smtClean="0"/>
              <a:t>su cuerpo.</a:t>
            </a:r>
          </a:p>
        </p:txBody>
      </p:sp>
      <p:pic>
        <p:nvPicPr>
          <p:cNvPr id="3" name="Imagen 2"/>
          <p:cNvPicPr>
            <a:picLocks noChangeAspect="1"/>
          </p:cNvPicPr>
          <p:nvPr/>
        </p:nvPicPr>
        <p:blipFill>
          <a:blip r:embed="rId2"/>
          <a:stretch>
            <a:fillRect/>
          </a:stretch>
        </p:blipFill>
        <p:spPr>
          <a:xfrm>
            <a:off x="5498275" y="2706460"/>
            <a:ext cx="1211283" cy="523628"/>
          </a:xfrm>
          <a:prstGeom prst="rect">
            <a:avLst/>
          </a:prstGeom>
        </p:spPr>
      </p:pic>
    </p:spTree>
    <p:extLst>
      <p:ext uri="{BB962C8B-B14F-4D97-AF65-F5344CB8AC3E}">
        <p14:creationId xmlns:p14="http://schemas.microsoft.com/office/powerpoint/2010/main" val="2340814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8135" y="197346"/>
            <a:ext cx="11471564" cy="4247317"/>
          </a:xfrm>
          <a:prstGeom prst="rect">
            <a:avLst/>
          </a:prstGeom>
        </p:spPr>
        <p:txBody>
          <a:bodyPr wrap="square">
            <a:spAutoFit/>
          </a:bodyPr>
          <a:lstStyle/>
          <a:p>
            <a:pPr algn="just"/>
            <a:r>
              <a:rPr lang="es-ES" dirty="0" smtClean="0"/>
              <a:t>El </a:t>
            </a:r>
            <a:r>
              <a:rPr lang="es-ES" dirty="0"/>
              <a:t>material que se empleará se </a:t>
            </a:r>
            <a:r>
              <a:rPr lang="es-ES" dirty="0" err="1" smtClean="0"/>
              <a:t>elIRe</a:t>
            </a:r>
            <a:r>
              <a:rPr lang="es-ES" dirty="0" smtClean="0"/>
              <a:t> </a:t>
            </a:r>
            <a:r>
              <a:rPr lang="es-ES" dirty="0"/>
              <a:t>de acuerdo a la diferencia </a:t>
            </a:r>
            <a:r>
              <a:rPr lang="es-ES" dirty="0" smtClean="0"/>
              <a:t>de </a:t>
            </a:r>
            <a:r>
              <a:rPr lang="es-ES" dirty="0"/>
              <a:t>potencial que debe soportar el aislante, entre la tensión del </a:t>
            </a:r>
            <a:r>
              <a:rPr lang="es-ES" dirty="0" smtClean="0"/>
              <a:t>conductor </a:t>
            </a:r>
            <a:r>
              <a:rPr lang="es-ES" dirty="0"/>
              <a:t>que soporta y la tierra. La resistencia de aislación </a:t>
            </a:r>
            <a:r>
              <a:rPr lang="es-ES" dirty="0" smtClean="0"/>
              <a:t>deberá </a:t>
            </a:r>
            <a:r>
              <a:rPr lang="es-ES" dirty="0"/>
              <a:t>ser tal que impida el paso de corriente eléctrica </a:t>
            </a:r>
            <a:r>
              <a:rPr lang="es-ES" dirty="0" smtClean="0"/>
              <a:t>entre el conductor y la tierra. Esta propiedad también se denomina </a:t>
            </a:r>
            <a:r>
              <a:rPr lang="es-ES" dirty="0" err="1" smtClean="0"/>
              <a:t>rIRidez</a:t>
            </a:r>
            <a:r>
              <a:rPr lang="es-ES" dirty="0" smtClean="0"/>
              <a:t> eléctrica, y nos indica cuál es la tensión máxima a la que puede ser sometido un aislador sin dañarse</a:t>
            </a:r>
            <a:r>
              <a:rPr lang="es-ES" dirty="0"/>
              <a:t>, </a:t>
            </a:r>
            <a:r>
              <a:rPr lang="es-ES" dirty="0" smtClean="0"/>
              <a:t>o sea</a:t>
            </a:r>
            <a:r>
              <a:rPr lang="es-ES" dirty="0"/>
              <a:t>, </a:t>
            </a:r>
            <a:r>
              <a:rPr lang="es-ES" dirty="0" smtClean="0"/>
              <a:t>sin permitir </a:t>
            </a:r>
            <a:r>
              <a:rPr lang="es-ES" dirty="0"/>
              <a:t>que circule por </a:t>
            </a:r>
            <a:r>
              <a:rPr lang="es-ES" dirty="0" smtClean="0"/>
              <a:t>su cuerpo </a:t>
            </a:r>
            <a:r>
              <a:rPr lang="es-ES" dirty="0"/>
              <a:t>una corriente eléctrica. </a:t>
            </a:r>
          </a:p>
          <a:p>
            <a:pPr algn="just"/>
            <a:r>
              <a:rPr lang="es-ES" dirty="0"/>
              <a:t>Los aislantes, </a:t>
            </a:r>
            <a:r>
              <a:rPr lang="es-ES" dirty="0" smtClean="0"/>
              <a:t>de acuerdo al uso y empleo al que </a:t>
            </a:r>
            <a:r>
              <a:rPr lang="es-ES" dirty="0"/>
              <a:t>estén </a:t>
            </a:r>
            <a:r>
              <a:rPr lang="es-ES" dirty="0" smtClean="0"/>
              <a:t>destinados</a:t>
            </a:r>
            <a:r>
              <a:rPr lang="es-ES" dirty="0"/>
              <a:t>, serán desarrollados con diferentes materiales. </a:t>
            </a:r>
          </a:p>
          <a:p>
            <a:pPr algn="just"/>
            <a:r>
              <a:rPr lang="es-ES" dirty="0"/>
              <a:t>Una placa sobre </a:t>
            </a:r>
            <a:r>
              <a:rPr lang="es-ES" dirty="0" smtClean="0"/>
              <a:t>la que se desarrolla un circuito electrónico de baja potencia, por ejemplo la placa madre de una PC, o la placa de circuito impreso de un equipo de audio o de un televisor, podrán ser de fibra de vidrio o de otros </a:t>
            </a:r>
            <a:r>
              <a:rPr lang="es-ES" dirty="0"/>
              <a:t>materiales </a:t>
            </a:r>
            <a:r>
              <a:rPr lang="es-ES" dirty="0" smtClean="0"/>
              <a:t>similares</a:t>
            </a:r>
            <a:r>
              <a:rPr lang="es-ES" dirty="0"/>
              <a:t>, pues </a:t>
            </a:r>
            <a:r>
              <a:rPr lang="es-ES" dirty="0" smtClean="0"/>
              <a:t>los campos </a:t>
            </a:r>
            <a:r>
              <a:rPr lang="es-ES" dirty="0"/>
              <a:t>eléctricos </a:t>
            </a:r>
            <a:r>
              <a:rPr lang="es-ES" dirty="0" smtClean="0"/>
              <a:t>a los que se verán sometidas </a:t>
            </a:r>
            <a:r>
              <a:rPr lang="es-ES" dirty="0"/>
              <a:t>son bajos, </a:t>
            </a:r>
            <a:r>
              <a:rPr lang="es-ES" dirty="0" smtClean="0"/>
              <a:t>y las corrientes </a:t>
            </a:r>
            <a:r>
              <a:rPr lang="es-ES" dirty="0"/>
              <a:t>son pequeñas.</a:t>
            </a:r>
            <a:endParaRPr lang="es-ES" dirty="0" smtClean="0"/>
          </a:p>
          <a:p>
            <a:pPr algn="ctr"/>
            <a:r>
              <a:rPr lang="es-ES" b="1" dirty="0" smtClean="0">
                <a:solidFill>
                  <a:srgbClr val="FF0000"/>
                </a:solidFill>
              </a:rPr>
              <a:t>Un aislante es un material cuya </a:t>
            </a:r>
          </a:p>
          <a:p>
            <a:pPr algn="ctr"/>
            <a:r>
              <a:rPr lang="es-ES" b="1" dirty="0" smtClean="0">
                <a:solidFill>
                  <a:srgbClr val="FF0000"/>
                </a:solidFill>
              </a:rPr>
              <a:t>resistividad es muy </a:t>
            </a:r>
            <a:r>
              <a:rPr lang="es-ES" b="1" dirty="0">
                <a:solidFill>
                  <a:srgbClr val="FF0000"/>
                </a:solidFill>
              </a:rPr>
              <a:t>alta. </a:t>
            </a:r>
          </a:p>
          <a:p>
            <a:pPr algn="ctr"/>
            <a:r>
              <a:rPr lang="es-ES" b="1" dirty="0">
                <a:solidFill>
                  <a:srgbClr val="FF0000"/>
                </a:solidFill>
              </a:rPr>
              <a:t>Cuanto más </a:t>
            </a:r>
            <a:r>
              <a:rPr lang="es-ES" b="1" dirty="0" smtClean="0">
                <a:solidFill>
                  <a:srgbClr val="FF0000"/>
                </a:solidFill>
              </a:rPr>
              <a:t>alta sea</a:t>
            </a:r>
            <a:r>
              <a:rPr lang="es-ES" b="1" dirty="0">
                <a:solidFill>
                  <a:srgbClr val="FF0000"/>
                </a:solidFill>
              </a:rPr>
              <a:t>, resultará </a:t>
            </a:r>
          </a:p>
          <a:p>
            <a:pPr algn="ctr"/>
            <a:r>
              <a:rPr lang="es-ES" b="1" dirty="0">
                <a:solidFill>
                  <a:srgbClr val="FF0000"/>
                </a:solidFill>
              </a:rPr>
              <a:t>mejor aislante</a:t>
            </a:r>
            <a:r>
              <a:rPr lang="es-ES" b="1" dirty="0" smtClean="0">
                <a:solidFill>
                  <a:srgbClr val="FF0000"/>
                </a:solidFill>
              </a:rPr>
              <a:t>.</a:t>
            </a:r>
          </a:p>
          <a:p>
            <a:pPr algn="just"/>
            <a:endParaRPr lang="es-ES" b="1" dirty="0"/>
          </a:p>
          <a:p>
            <a:pPr algn="just"/>
            <a:endParaRPr lang="es-ES" b="1" dirty="0"/>
          </a:p>
        </p:txBody>
      </p:sp>
    </p:spTree>
    <p:extLst>
      <p:ext uri="{BB962C8B-B14F-4D97-AF65-F5344CB8AC3E}">
        <p14:creationId xmlns:p14="http://schemas.microsoft.com/office/powerpoint/2010/main" val="2310116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17093"/>
            <a:ext cx="11602192" cy="6278642"/>
          </a:xfrm>
          <a:prstGeom prst="rect">
            <a:avLst/>
          </a:prstGeom>
        </p:spPr>
        <p:txBody>
          <a:bodyPr wrap="square">
            <a:spAutoFit/>
          </a:bodyPr>
          <a:lstStyle/>
          <a:p>
            <a:pPr algn="just"/>
            <a:r>
              <a:rPr lang="es-ES" sz="2400" b="1" dirty="0"/>
              <a:t>Materiales semiconductores</a:t>
            </a:r>
          </a:p>
          <a:p>
            <a:pPr algn="just"/>
            <a:r>
              <a:rPr lang="es-ES" dirty="0"/>
              <a:t>Los materiales semiconductores son denominados así </a:t>
            </a:r>
            <a:r>
              <a:rPr lang="es-ES" dirty="0" smtClean="0"/>
              <a:t>pues</a:t>
            </a:r>
            <a:r>
              <a:rPr lang="es-ES" dirty="0"/>
              <a:t>, de acuerdo a determinadas condiciones, </a:t>
            </a:r>
            <a:r>
              <a:rPr lang="es-ES" dirty="0" smtClean="0"/>
              <a:t>pueden comportarse </a:t>
            </a:r>
            <a:r>
              <a:rPr lang="es-ES" dirty="0"/>
              <a:t>como conductores o aisladores. En su </a:t>
            </a:r>
            <a:r>
              <a:rPr lang="es-ES" dirty="0" smtClean="0"/>
              <a:t>origen, su </a:t>
            </a:r>
            <a:r>
              <a:rPr lang="es-ES" dirty="0"/>
              <a:t>principal uso se dio en la industria electrónica, donde </a:t>
            </a:r>
            <a:r>
              <a:rPr lang="es-ES" dirty="0" smtClean="0"/>
              <a:t>se desarrollaron </a:t>
            </a:r>
            <a:r>
              <a:rPr lang="es-ES" dirty="0"/>
              <a:t>elementos para reemplazar a las válvulas de </a:t>
            </a:r>
            <a:r>
              <a:rPr lang="es-ES" dirty="0" smtClean="0"/>
              <a:t>vacío</a:t>
            </a:r>
            <a:r>
              <a:rPr lang="es-ES" dirty="0"/>
              <a:t>. Los diodos y transistores eran desarrollados a partir </a:t>
            </a:r>
            <a:r>
              <a:rPr lang="es-ES" dirty="0" smtClean="0"/>
              <a:t>del </a:t>
            </a:r>
            <a:r>
              <a:rPr lang="es-ES" dirty="0"/>
              <a:t>germanio, que luego se lo reemplazó por el silicio con el </a:t>
            </a:r>
            <a:r>
              <a:rPr lang="es-ES" dirty="0" smtClean="0"/>
              <a:t>que </a:t>
            </a:r>
            <a:r>
              <a:rPr lang="es-ES" dirty="0"/>
              <a:t>se desarrollan transistores, integrados, etcétera.</a:t>
            </a:r>
          </a:p>
          <a:p>
            <a:pPr algn="just"/>
            <a:r>
              <a:rPr lang="es-ES" dirty="0" smtClean="0"/>
              <a:t>Hoy en día se realizan mezclas de materiales que se comportan </a:t>
            </a:r>
            <a:r>
              <a:rPr lang="es-ES" dirty="0"/>
              <a:t>como </a:t>
            </a:r>
            <a:r>
              <a:rPr lang="es-ES" dirty="0" smtClean="0"/>
              <a:t>los semiconductores </a:t>
            </a:r>
            <a:r>
              <a:rPr lang="es-ES" dirty="0" err="1" smtClean="0"/>
              <a:t>origIRinales</a:t>
            </a:r>
            <a:r>
              <a:rPr lang="es-ES" dirty="0"/>
              <a:t>, por ejemplo el </a:t>
            </a:r>
          </a:p>
          <a:p>
            <a:pPr algn="just"/>
            <a:r>
              <a:rPr lang="es-ES" dirty="0"/>
              <a:t>arseniuro </a:t>
            </a:r>
            <a:r>
              <a:rPr lang="es-ES" dirty="0" smtClean="0"/>
              <a:t>de galio (</a:t>
            </a:r>
            <a:r>
              <a:rPr lang="es-ES" dirty="0" err="1"/>
              <a:t>AsGa</a:t>
            </a:r>
            <a:r>
              <a:rPr lang="es-ES" dirty="0"/>
              <a:t>), </a:t>
            </a:r>
            <a:r>
              <a:rPr lang="es-ES" dirty="0" smtClean="0"/>
              <a:t>que se emplea en la fabricación de los leds de alta potencia </a:t>
            </a:r>
            <a:r>
              <a:rPr lang="es-ES" dirty="0"/>
              <a:t>empleados para iluminación. </a:t>
            </a:r>
          </a:p>
          <a:p>
            <a:pPr algn="just"/>
            <a:r>
              <a:rPr lang="es-ES" dirty="0" smtClean="0"/>
              <a:t>Para obtener la máxima utilidad de un material semiconductor, se lo debe emplear </a:t>
            </a:r>
            <a:r>
              <a:rPr lang="es-ES" dirty="0"/>
              <a:t>como </a:t>
            </a:r>
            <a:r>
              <a:rPr lang="es-ES" dirty="0" smtClean="0"/>
              <a:t>dos planchas, una de un material con carga positiva y el otro con carga negativa</a:t>
            </a:r>
            <a:r>
              <a:rPr lang="es-ES" dirty="0"/>
              <a:t>, </a:t>
            </a:r>
            <a:r>
              <a:rPr lang="es-ES" dirty="0" smtClean="0"/>
              <a:t>íntimamente </a:t>
            </a:r>
            <a:r>
              <a:rPr lang="es-ES" dirty="0"/>
              <a:t>unidas formando una </a:t>
            </a:r>
            <a:r>
              <a:rPr lang="es-ES" dirty="0" smtClean="0"/>
              <a:t>juntura de unión</a:t>
            </a:r>
            <a:r>
              <a:rPr lang="es-ES" dirty="0"/>
              <a:t>.</a:t>
            </a:r>
          </a:p>
          <a:p>
            <a:pPr algn="just"/>
            <a:r>
              <a:rPr lang="es-ES" dirty="0"/>
              <a:t>Al formarse la unión o juntura, tenemos de un lado </a:t>
            </a:r>
            <a:r>
              <a:rPr lang="es-ES" dirty="0" smtClean="0"/>
              <a:t>electrones </a:t>
            </a:r>
            <a:r>
              <a:rPr lang="es-ES" dirty="0"/>
              <a:t>libres (material de tipo N) y del otro lado huecos libres </a:t>
            </a:r>
            <a:r>
              <a:rPr lang="es-ES" dirty="0" smtClean="0"/>
              <a:t>(</a:t>
            </a:r>
            <a:r>
              <a:rPr lang="es-ES" dirty="0"/>
              <a:t>material de tipo P); con el paso del tiempo, los electrones </a:t>
            </a:r>
            <a:r>
              <a:rPr lang="es-ES" dirty="0" smtClean="0"/>
              <a:t>libres </a:t>
            </a:r>
            <a:r>
              <a:rPr lang="es-ES" dirty="0"/>
              <a:t>comienzan a </a:t>
            </a:r>
            <a:r>
              <a:rPr lang="es-ES" dirty="0" smtClean="0"/>
              <a:t>migrar </a:t>
            </a:r>
            <a:r>
              <a:rPr lang="es-ES" dirty="0"/>
              <a:t>hacia el otro lado de la juntura </a:t>
            </a:r>
            <a:r>
              <a:rPr lang="es-ES" dirty="0" smtClean="0"/>
              <a:t>ocupando </a:t>
            </a:r>
            <a:r>
              <a:rPr lang="es-ES" dirty="0"/>
              <a:t>los huecos aledaños a ella. Este paso de electrones </a:t>
            </a:r>
            <a:r>
              <a:rPr lang="es-ES" dirty="0" smtClean="0"/>
              <a:t>origina </a:t>
            </a:r>
            <a:r>
              <a:rPr lang="es-ES" dirty="0"/>
              <a:t>un campo eléctrico E que comienza a oponerse </a:t>
            </a:r>
            <a:r>
              <a:rPr lang="es-ES" dirty="0" smtClean="0"/>
              <a:t>al </a:t>
            </a:r>
            <a:r>
              <a:rPr lang="es-ES" dirty="0"/>
              <a:t>pasaje de electrones. Transcurrido un tiempo largo, la </a:t>
            </a:r>
            <a:r>
              <a:rPr lang="es-ES" dirty="0" smtClean="0"/>
              <a:t>juntura </a:t>
            </a:r>
            <a:r>
              <a:rPr lang="es-ES" dirty="0"/>
              <a:t>queda formada y en equilibrio; el campo </a:t>
            </a:r>
            <a:r>
              <a:rPr lang="es-ES" dirty="0" smtClean="0"/>
              <a:t>eléctrico presente </a:t>
            </a:r>
            <a:r>
              <a:rPr lang="es-ES" dirty="0"/>
              <a:t>impide el pasaje de electrones y, por lo tanto, </a:t>
            </a:r>
            <a:r>
              <a:rPr lang="es-ES" dirty="0" smtClean="0"/>
              <a:t>la circulación de corriente</a:t>
            </a:r>
            <a:r>
              <a:rPr lang="es-ES" dirty="0"/>
              <a:t>.</a:t>
            </a:r>
          </a:p>
          <a:p>
            <a:pPr algn="just"/>
            <a:r>
              <a:rPr lang="es-ES" dirty="0" smtClean="0"/>
              <a:t>Este campo eléctrico E crea una </a:t>
            </a:r>
            <a:r>
              <a:rPr lang="es-ES" dirty="0"/>
              <a:t>tensión V</a:t>
            </a:r>
            <a:r>
              <a:rPr lang="es-ES" dirty="0" smtClean="0"/>
              <a:t>, que se denomina barrera de potencial</a:t>
            </a:r>
            <a:r>
              <a:rPr lang="es-ES" dirty="0"/>
              <a:t>.</a:t>
            </a:r>
          </a:p>
          <a:p>
            <a:pPr algn="just"/>
            <a:r>
              <a:rPr lang="es-ES" dirty="0"/>
              <a:t>Al polarizar la juntura, de acuerdo a cómo se conecte la </a:t>
            </a:r>
            <a:r>
              <a:rPr lang="es-ES" dirty="0" smtClean="0"/>
              <a:t>batería</a:t>
            </a:r>
            <a:r>
              <a:rPr lang="es-ES" dirty="0"/>
              <a:t>, se reducirá la zona de vaciamiento; si la batería se </a:t>
            </a:r>
            <a:r>
              <a:rPr lang="es-ES" dirty="0" smtClean="0"/>
              <a:t>conecta </a:t>
            </a:r>
            <a:r>
              <a:rPr lang="es-ES" dirty="0"/>
              <a:t>en contra del campo (polarización directa), se </a:t>
            </a:r>
            <a:r>
              <a:rPr lang="es-ES" dirty="0" smtClean="0"/>
              <a:t>reduce </a:t>
            </a:r>
            <a:r>
              <a:rPr lang="es-ES" dirty="0"/>
              <a:t>la tensión efectiva de la barrera de </a:t>
            </a:r>
            <a:r>
              <a:rPr lang="es-ES" dirty="0" smtClean="0"/>
              <a:t>potenciaI1 </a:t>
            </a:r>
            <a:r>
              <a:rPr lang="es-ES" dirty="0"/>
              <a:t>con lo cual </a:t>
            </a:r>
            <a:r>
              <a:rPr lang="es-ES" dirty="0" smtClean="0"/>
              <a:t>aumenta </a:t>
            </a:r>
            <a:r>
              <a:rPr lang="es-ES" dirty="0"/>
              <a:t>la circulación de electrones (aumenta la corriente). </a:t>
            </a:r>
          </a:p>
          <a:p>
            <a:pPr algn="just"/>
            <a:r>
              <a:rPr lang="es-ES" dirty="0"/>
              <a:t>Si se conecta la batería en favor del campo eléctrico (</a:t>
            </a:r>
            <a:r>
              <a:rPr lang="es-ES" dirty="0" smtClean="0"/>
              <a:t>polarización </a:t>
            </a:r>
            <a:r>
              <a:rPr lang="es-ES" dirty="0"/>
              <a:t>inversa), aumenta la barrera de potencial y no circularán </a:t>
            </a:r>
          </a:p>
          <a:p>
            <a:pPr algn="just"/>
            <a:r>
              <a:rPr lang="es-ES" dirty="0"/>
              <a:t>electrones por la juntura, con lo cual la corriente se reduce</a:t>
            </a:r>
            <a:r>
              <a:rPr lang="es-ES" dirty="0" smtClean="0"/>
              <a:t>.</a:t>
            </a:r>
          </a:p>
          <a:p>
            <a:pPr algn="just"/>
            <a:r>
              <a:rPr lang="es-ES" dirty="0"/>
              <a:t>La juntura P-N es la estructura básica de cualquier </a:t>
            </a:r>
            <a:r>
              <a:rPr lang="es-ES" dirty="0" smtClean="0"/>
              <a:t>componente </a:t>
            </a:r>
            <a:r>
              <a:rPr lang="es-ES" dirty="0"/>
              <a:t>(diodo, transistor, circuitos integrados, etc.) </a:t>
            </a:r>
            <a:r>
              <a:rPr lang="es-ES" dirty="0" smtClean="0"/>
              <a:t>desarrollados </a:t>
            </a:r>
            <a:r>
              <a:rPr lang="es-ES" dirty="0"/>
              <a:t>a partir de elementos semiconductores</a:t>
            </a:r>
            <a:r>
              <a:rPr lang="es-ES" dirty="0" smtClean="0"/>
              <a:t>.</a:t>
            </a:r>
          </a:p>
        </p:txBody>
      </p:sp>
    </p:spTree>
    <p:extLst>
      <p:ext uri="{BB962C8B-B14F-4D97-AF65-F5344CB8AC3E}">
        <p14:creationId xmlns:p14="http://schemas.microsoft.com/office/powerpoint/2010/main" val="1923875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17093"/>
            <a:ext cx="11602192" cy="1477328"/>
          </a:xfrm>
          <a:prstGeom prst="rect">
            <a:avLst/>
          </a:prstGeom>
        </p:spPr>
        <p:txBody>
          <a:bodyPr wrap="square">
            <a:spAutoFit/>
          </a:bodyPr>
          <a:lstStyle/>
          <a:p>
            <a:pPr algn="just"/>
            <a:r>
              <a:rPr lang="es-ES" dirty="0" smtClean="0"/>
              <a:t>Vemos </a:t>
            </a:r>
            <a:r>
              <a:rPr lang="es-ES" dirty="0"/>
              <a:t>que</a:t>
            </a:r>
            <a:r>
              <a:rPr lang="es-ES" dirty="0" smtClean="0"/>
              <a:t>, entre las varias aplicaciones </a:t>
            </a:r>
            <a:r>
              <a:rPr lang="es-ES" dirty="0"/>
              <a:t>que </a:t>
            </a:r>
            <a:r>
              <a:rPr lang="es-ES" dirty="0" smtClean="0"/>
              <a:t>tienen los semiconductores</a:t>
            </a:r>
            <a:r>
              <a:rPr lang="es-ES" dirty="0"/>
              <a:t>, </a:t>
            </a:r>
            <a:r>
              <a:rPr lang="es-ES" dirty="0" smtClean="0"/>
              <a:t>el de llave electrónica es una de ellas, con la ventaja sobre los interruptores </a:t>
            </a:r>
            <a:r>
              <a:rPr lang="es-ES" dirty="0"/>
              <a:t>mecánicos </a:t>
            </a:r>
            <a:r>
              <a:rPr lang="es-ES" dirty="0" smtClean="0"/>
              <a:t>de no </a:t>
            </a:r>
            <a:r>
              <a:rPr lang="es-ES" dirty="0"/>
              <a:t>tener la </a:t>
            </a:r>
            <a:r>
              <a:rPr lang="es-ES" dirty="0" smtClean="0"/>
              <a:t>presencia de una chispa cuando se conecta o desconecta como </a:t>
            </a:r>
            <a:r>
              <a:rPr lang="es-ES" dirty="0"/>
              <a:t>ocurre </a:t>
            </a:r>
            <a:r>
              <a:rPr lang="es-ES" dirty="0" smtClean="0"/>
              <a:t>con un interruptor o un </a:t>
            </a:r>
            <a:r>
              <a:rPr lang="es-ES" dirty="0" err="1" smtClean="0"/>
              <a:t>contactor</a:t>
            </a:r>
            <a:r>
              <a:rPr lang="es-ES" dirty="0" smtClean="0"/>
              <a:t> </a:t>
            </a:r>
            <a:r>
              <a:rPr lang="es-ES" dirty="0"/>
              <a:t>normal. </a:t>
            </a:r>
          </a:p>
          <a:p>
            <a:pPr algn="just"/>
            <a:r>
              <a:rPr lang="es-ES" dirty="0" smtClean="0"/>
              <a:t>Existen otras aplicaciones industriales en iluminación</a:t>
            </a:r>
            <a:r>
              <a:rPr lang="es-ES" dirty="0"/>
              <a:t>, </a:t>
            </a:r>
            <a:r>
              <a:rPr lang="es-ES" dirty="0" smtClean="0"/>
              <a:t>como en artefactos de bajo consumo y gran potencia lumínica. También se los utiliza para el desarrollo de elementos de control de procesos </a:t>
            </a:r>
            <a:r>
              <a:rPr lang="es-ES" dirty="0"/>
              <a:t>industriales (PLC).</a:t>
            </a:r>
          </a:p>
        </p:txBody>
      </p:sp>
      <p:pic>
        <p:nvPicPr>
          <p:cNvPr id="3" name="Imagen 2"/>
          <p:cNvPicPr>
            <a:picLocks noChangeAspect="1"/>
          </p:cNvPicPr>
          <p:nvPr/>
        </p:nvPicPr>
        <p:blipFill>
          <a:blip r:embed="rId2"/>
          <a:stretch>
            <a:fillRect/>
          </a:stretch>
        </p:blipFill>
        <p:spPr>
          <a:xfrm>
            <a:off x="391886" y="1694421"/>
            <a:ext cx="3517446" cy="5014436"/>
          </a:xfrm>
          <a:prstGeom prst="rect">
            <a:avLst/>
          </a:prstGeom>
        </p:spPr>
      </p:pic>
      <p:sp>
        <p:nvSpPr>
          <p:cNvPr id="4" name="Rectángulo 3"/>
          <p:cNvSpPr/>
          <p:nvPr/>
        </p:nvSpPr>
        <p:spPr>
          <a:xfrm>
            <a:off x="3909332" y="1893315"/>
            <a:ext cx="1714005" cy="2308324"/>
          </a:xfrm>
          <a:prstGeom prst="rect">
            <a:avLst/>
          </a:prstGeom>
        </p:spPr>
        <p:txBody>
          <a:bodyPr wrap="square">
            <a:spAutoFit/>
          </a:bodyPr>
          <a:lstStyle/>
          <a:p>
            <a:r>
              <a:rPr lang="es-ES" b="1" dirty="0" smtClean="0"/>
              <a:t>Polarización </a:t>
            </a:r>
            <a:r>
              <a:rPr lang="es-ES" b="1" dirty="0"/>
              <a:t>de </a:t>
            </a:r>
          </a:p>
          <a:p>
            <a:r>
              <a:rPr lang="es-ES" b="1" dirty="0"/>
              <a:t>una juntura P-N </a:t>
            </a:r>
          </a:p>
          <a:p>
            <a:r>
              <a:rPr lang="es-ES" b="1" dirty="0"/>
              <a:t>en directa e</a:t>
            </a:r>
          </a:p>
          <a:p>
            <a:r>
              <a:rPr lang="es-ES" b="1" dirty="0"/>
              <a:t>efecto sobre</a:t>
            </a:r>
          </a:p>
          <a:p>
            <a:r>
              <a:rPr lang="es-ES" b="1" dirty="0" smtClean="0"/>
              <a:t>la zona </a:t>
            </a:r>
            <a:r>
              <a:rPr lang="es-ES" b="1" dirty="0"/>
              <a:t>de</a:t>
            </a:r>
          </a:p>
          <a:p>
            <a:r>
              <a:rPr lang="es-ES" b="1" dirty="0"/>
              <a:t>vaciamiento</a:t>
            </a:r>
          </a:p>
          <a:p>
            <a:r>
              <a:rPr lang="es-ES" b="1" dirty="0"/>
              <a:t>y la circulación</a:t>
            </a:r>
          </a:p>
          <a:p>
            <a:r>
              <a:rPr lang="es-ES" b="1" dirty="0"/>
              <a:t>de corriente.</a:t>
            </a:r>
          </a:p>
        </p:txBody>
      </p:sp>
      <p:pic>
        <p:nvPicPr>
          <p:cNvPr id="2050" name="Picture 2" descr="Programmable logic controller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336" y="1893315"/>
            <a:ext cx="2855645" cy="219179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8593777" y="1694421"/>
            <a:ext cx="1720655" cy="2585323"/>
          </a:xfrm>
          <a:prstGeom prst="rect">
            <a:avLst/>
          </a:prstGeom>
        </p:spPr>
        <p:txBody>
          <a:bodyPr wrap="square">
            <a:spAutoFit/>
          </a:bodyPr>
          <a:lstStyle/>
          <a:p>
            <a:r>
              <a:rPr lang="es-ES" b="1" dirty="0"/>
              <a:t>Los PLC son </a:t>
            </a:r>
          </a:p>
          <a:p>
            <a:r>
              <a:rPr lang="es-ES" b="1" dirty="0"/>
              <a:t>dispositivos </a:t>
            </a:r>
          </a:p>
          <a:p>
            <a:r>
              <a:rPr lang="es-ES" b="1" dirty="0"/>
              <a:t>de control</a:t>
            </a:r>
          </a:p>
          <a:p>
            <a:r>
              <a:rPr lang="es-ES" b="1" dirty="0"/>
              <a:t>programables </a:t>
            </a:r>
          </a:p>
          <a:p>
            <a:r>
              <a:rPr lang="es-ES" b="1" dirty="0"/>
              <a:t>destinados al </a:t>
            </a:r>
          </a:p>
          <a:p>
            <a:r>
              <a:rPr lang="es-ES" b="1" dirty="0"/>
              <a:t>control de redes </a:t>
            </a:r>
          </a:p>
          <a:p>
            <a:r>
              <a:rPr lang="es-ES" b="1" dirty="0"/>
              <a:t>domésticas, de </a:t>
            </a:r>
          </a:p>
          <a:p>
            <a:r>
              <a:rPr lang="es-ES" b="1" dirty="0"/>
              <a:t>procesos </a:t>
            </a:r>
            <a:r>
              <a:rPr lang="es-ES" b="1" dirty="0" err="1"/>
              <a:t>indus</a:t>
            </a:r>
            <a:r>
              <a:rPr lang="es-ES" b="1" dirty="0"/>
              <a:t>- </a:t>
            </a:r>
          </a:p>
          <a:p>
            <a:r>
              <a:rPr lang="es-ES" b="1" dirty="0"/>
              <a:t>triales, etc.</a:t>
            </a:r>
          </a:p>
        </p:txBody>
      </p:sp>
      <p:pic>
        <p:nvPicPr>
          <p:cNvPr id="6" name="Imagen 5"/>
          <p:cNvPicPr>
            <a:picLocks noChangeAspect="1"/>
          </p:cNvPicPr>
          <p:nvPr/>
        </p:nvPicPr>
        <p:blipFill>
          <a:blip r:embed="rId4"/>
          <a:stretch>
            <a:fillRect/>
          </a:stretch>
        </p:blipFill>
        <p:spPr>
          <a:xfrm>
            <a:off x="4232377" y="4400533"/>
            <a:ext cx="3038475" cy="1457325"/>
          </a:xfrm>
          <a:prstGeom prst="rect">
            <a:avLst/>
          </a:prstGeom>
        </p:spPr>
      </p:pic>
      <p:sp>
        <p:nvSpPr>
          <p:cNvPr id="7" name="Rectángulo 6"/>
          <p:cNvSpPr/>
          <p:nvPr/>
        </p:nvSpPr>
        <p:spPr>
          <a:xfrm>
            <a:off x="4101317" y="5850113"/>
            <a:ext cx="2525114" cy="923330"/>
          </a:xfrm>
          <a:prstGeom prst="rect">
            <a:avLst/>
          </a:prstGeom>
        </p:spPr>
        <p:txBody>
          <a:bodyPr wrap="square">
            <a:spAutoFit/>
          </a:bodyPr>
          <a:lstStyle/>
          <a:p>
            <a:r>
              <a:rPr lang="es-ES" b="1" dirty="0"/>
              <a:t>Aplicación de diodos, rectificador de corriente </a:t>
            </a:r>
          </a:p>
          <a:p>
            <a:r>
              <a:rPr lang="es-ES" b="1" dirty="0"/>
              <a:t>alterna </a:t>
            </a:r>
            <a:r>
              <a:rPr lang="es-ES" b="1" dirty="0" smtClean="0"/>
              <a:t>a continua</a:t>
            </a:r>
            <a:r>
              <a:rPr lang="es-ES" b="1" dirty="0"/>
              <a:t>.</a:t>
            </a:r>
          </a:p>
        </p:txBody>
      </p:sp>
      <p:sp>
        <p:nvSpPr>
          <p:cNvPr id="8" name="Rectángulo 7"/>
          <p:cNvSpPr/>
          <p:nvPr/>
        </p:nvSpPr>
        <p:spPr>
          <a:xfrm>
            <a:off x="7401912" y="4400533"/>
            <a:ext cx="4461537" cy="2123658"/>
          </a:xfrm>
          <a:prstGeom prst="rect">
            <a:avLst/>
          </a:prstGeom>
        </p:spPr>
        <p:txBody>
          <a:bodyPr wrap="square">
            <a:spAutoFit/>
          </a:bodyPr>
          <a:lstStyle/>
          <a:p>
            <a:pPr algn="just"/>
            <a:r>
              <a:rPr lang="es-ES" sz="2400" b="1" dirty="0"/>
              <a:t>Aplicación </a:t>
            </a:r>
            <a:r>
              <a:rPr lang="es-ES" sz="2400" b="1" dirty="0" smtClean="0"/>
              <a:t>de diodos</a:t>
            </a:r>
            <a:endParaRPr lang="es-ES" sz="2400" b="1" dirty="0"/>
          </a:p>
          <a:p>
            <a:pPr algn="just"/>
            <a:r>
              <a:rPr lang="es-ES" dirty="0"/>
              <a:t>Una de las aplicaciones más </a:t>
            </a:r>
            <a:r>
              <a:rPr lang="es-ES" dirty="0" smtClean="0"/>
              <a:t>empleadas en la industria y presente en general en cualquier </a:t>
            </a:r>
            <a:r>
              <a:rPr lang="es-ES" dirty="0"/>
              <a:t>equipo electrónico </a:t>
            </a:r>
            <a:r>
              <a:rPr lang="es-ES" dirty="0" smtClean="0"/>
              <a:t>es la configuración del rectificador</a:t>
            </a:r>
            <a:r>
              <a:rPr lang="es-ES" dirty="0"/>
              <a:t>.</a:t>
            </a:r>
          </a:p>
          <a:p>
            <a:pPr algn="just"/>
            <a:r>
              <a:rPr lang="es-ES" dirty="0" smtClean="0"/>
              <a:t>En esta ella, se obtiene </a:t>
            </a:r>
            <a:r>
              <a:rPr lang="es-ES" dirty="0"/>
              <a:t>una tensión </a:t>
            </a:r>
            <a:r>
              <a:rPr lang="es-ES" dirty="0" smtClean="0"/>
              <a:t>continua a partir de una </a:t>
            </a:r>
            <a:r>
              <a:rPr lang="es-ES" dirty="0"/>
              <a:t>tensión alterna.</a:t>
            </a:r>
          </a:p>
        </p:txBody>
      </p:sp>
    </p:spTree>
    <p:extLst>
      <p:ext uri="{BB962C8B-B14F-4D97-AF65-F5344CB8AC3E}">
        <p14:creationId xmlns:p14="http://schemas.microsoft.com/office/powerpoint/2010/main" val="2035758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3139" y="3117848"/>
            <a:ext cx="11495314" cy="830997"/>
          </a:xfrm>
          <a:prstGeom prst="rect">
            <a:avLst/>
          </a:prstGeom>
        </p:spPr>
        <p:txBody>
          <a:bodyPr wrap="square">
            <a:spAutoFit/>
          </a:bodyPr>
          <a:lstStyle/>
          <a:p>
            <a:pPr algn="ctr"/>
            <a:r>
              <a:rPr lang="es-ES" sz="4800" b="1" dirty="0"/>
              <a:t>LEY DE OHM </a:t>
            </a:r>
            <a:r>
              <a:rPr lang="es-ES" sz="4800" b="1" dirty="0" smtClean="0"/>
              <a:t>Y EFECTOS DE LA CORRIENTE </a:t>
            </a:r>
            <a:endParaRPr lang="es-ES" sz="4800" b="1" dirty="0"/>
          </a:p>
        </p:txBody>
      </p:sp>
    </p:spTree>
    <p:extLst>
      <p:ext uri="{BB962C8B-B14F-4D97-AF65-F5344CB8AC3E}">
        <p14:creationId xmlns:p14="http://schemas.microsoft.com/office/powerpoint/2010/main" val="4207218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2" y="307262"/>
            <a:ext cx="11665528" cy="6186309"/>
          </a:xfrm>
          <a:prstGeom prst="rect">
            <a:avLst/>
          </a:prstGeom>
        </p:spPr>
        <p:txBody>
          <a:bodyPr wrap="square">
            <a:spAutoFit/>
          </a:bodyPr>
          <a:lstStyle/>
          <a:p>
            <a:pPr algn="just"/>
            <a:r>
              <a:rPr lang="es-ES" b="1" dirty="0"/>
              <a:t>Conoceremos una de las leyes más importantes de la electricidad y</a:t>
            </a:r>
            <a:r>
              <a:rPr lang="es-ES" b="1" dirty="0" smtClean="0"/>
              <a:t>, además</a:t>
            </a:r>
            <a:r>
              <a:rPr lang="es-ES" b="1" dirty="0"/>
              <a:t>, repasaremos </a:t>
            </a:r>
            <a:r>
              <a:rPr lang="es-ES" b="1" dirty="0" smtClean="0"/>
              <a:t>los efectos de la corriente.</a:t>
            </a:r>
          </a:p>
          <a:p>
            <a:pPr algn="just"/>
            <a:r>
              <a:rPr lang="es-ES" b="1" dirty="0" smtClean="0"/>
              <a:t>La </a:t>
            </a:r>
            <a:r>
              <a:rPr lang="es-ES" b="1" dirty="0"/>
              <a:t>ley de Ohm es una ley fundamental de la electricidad</a:t>
            </a:r>
            <a:r>
              <a:rPr lang="es-ES" b="1" dirty="0" smtClean="0"/>
              <a:t>, establece </a:t>
            </a:r>
            <a:r>
              <a:rPr lang="es-ES" b="1" dirty="0"/>
              <a:t>la relación entre tres elementos: tensiones, </a:t>
            </a:r>
            <a:r>
              <a:rPr lang="es-ES" b="1" dirty="0" smtClean="0"/>
              <a:t>corrientes </a:t>
            </a:r>
            <a:r>
              <a:rPr lang="es-ES" b="1" dirty="0"/>
              <a:t>y resistencias. Si se conocen dos de ellos, </a:t>
            </a:r>
            <a:r>
              <a:rPr lang="es-ES" b="1" dirty="0" smtClean="0"/>
              <a:t>podemos </a:t>
            </a:r>
            <a:r>
              <a:rPr lang="es-ES" b="1" dirty="0"/>
              <a:t>calcular fácilmente el tercero</a:t>
            </a:r>
            <a:r>
              <a:rPr lang="es-ES" b="1" dirty="0" smtClean="0"/>
              <a:t>.</a:t>
            </a:r>
          </a:p>
          <a:p>
            <a:pPr marL="742950" lvl="1" indent="-285750" algn="just">
              <a:buFont typeface="Wingdings" panose="05000000000000000000" pitchFamily="2" charset="2"/>
              <a:buChar char="q"/>
            </a:pPr>
            <a:r>
              <a:rPr lang="es-ES" b="1" dirty="0" smtClean="0"/>
              <a:t>Por </a:t>
            </a:r>
            <a:r>
              <a:rPr lang="es-ES" b="1" dirty="0"/>
              <a:t>ejemplo, si tenemos una resistencia de 1 ohm </a:t>
            </a:r>
            <a:r>
              <a:rPr lang="es-ES" b="1" dirty="0" smtClean="0"/>
              <a:t>(</a:t>
            </a:r>
            <a:r>
              <a:rPr lang="el-GR" b="1" dirty="0" smtClean="0"/>
              <a:t>Ω</a:t>
            </a:r>
            <a:r>
              <a:rPr lang="es-ES" b="1" dirty="0" smtClean="0"/>
              <a:t>) </a:t>
            </a:r>
            <a:r>
              <a:rPr lang="es-ES" b="1" dirty="0"/>
              <a:t>y la </a:t>
            </a:r>
            <a:r>
              <a:rPr lang="es-ES" b="1" dirty="0" smtClean="0"/>
              <a:t>corriente </a:t>
            </a:r>
            <a:r>
              <a:rPr lang="es-ES" b="1" dirty="0"/>
              <a:t>es de 1 ampere (A), la caída de tensión sobre la </a:t>
            </a:r>
            <a:r>
              <a:rPr lang="es-ES" b="1" dirty="0" smtClean="0"/>
              <a:t>resistencia </a:t>
            </a:r>
            <a:r>
              <a:rPr lang="es-ES" b="1" dirty="0"/>
              <a:t>será de 1 volt (V).</a:t>
            </a:r>
          </a:p>
          <a:p>
            <a:pPr marL="742950" lvl="1" indent="-285750" algn="just">
              <a:buFont typeface="Wingdings" panose="05000000000000000000" pitchFamily="2" charset="2"/>
              <a:buChar char="q"/>
            </a:pPr>
            <a:r>
              <a:rPr lang="es-ES" b="1" dirty="0" smtClean="0"/>
              <a:t>Si </a:t>
            </a:r>
            <a:r>
              <a:rPr lang="es-ES" b="1" dirty="0"/>
              <a:t>conocemos la tensión y la corriente, calculamos la </a:t>
            </a:r>
            <a:r>
              <a:rPr lang="es-ES" b="1" dirty="0" smtClean="0"/>
              <a:t>resistencia como el cociente entre la tensión y la corriente.</a:t>
            </a:r>
          </a:p>
          <a:p>
            <a:pPr marL="742950" lvl="1" indent="-285750" algn="just">
              <a:buFont typeface="Wingdings" panose="05000000000000000000" pitchFamily="2" charset="2"/>
              <a:buChar char="q"/>
            </a:pPr>
            <a:endParaRPr lang="es-ES" b="1" dirty="0"/>
          </a:p>
          <a:p>
            <a:pPr marL="742950" lvl="1" indent="-285750" algn="just">
              <a:buFont typeface="Wingdings" panose="05000000000000000000" pitchFamily="2" charset="2"/>
              <a:buChar char="q"/>
            </a:pPr>
            <a:r>
              <a:rPr lang="es-ES" b="1" dirty="0" smtClean="0"/>
              <a:t>Si </a:t>
            </a:r>
            <a:r>
              <a:rPr lang="es-ES" b="1" dirty="0"/>
              <a:t>conocemos la tensión y la resistencia, calculamos la </a:t>
            </a:r>
            <a:r>
              <a:rPr lang="es-ES" b="1" dirty="0" smtClean="0"/>
              <a:t>corriente como el cociente </a:t>
            </a:r>
            <a:r>
              <a:rPr lang="es-ES" b="1" dirty="0"/>
              <a:t>entre </a:t>
            </a:r>
            <a:r>
              <a:rPr lang="es-ES" b="1" dirty="0" smtClean="0"/>
              <a:t>la tensión y la resistencia.</a:t>
            </a:r>
          </a:p>
          <a:p>
            <a:pPr marL="742950" lvl="1" indent="-285750" algn="just">
              <a:buFont typeface="Wingdings" panose="05000000000000000000" pitchFamily="2" charset="2"/>
              <a:buChar char="q"/>
            </a:pPr>
            <a:endParaRPr lang="es-ES" b="1" dirty="0"/>
          </a:p>
          <a:p>
            <a:pPr algn="just"/>
            <a:r>
              <a:rPr lang="es-ES" b="1" dirty="0"/>
              <a:t>La ley de Ohm puede ser aplicada en todos los campos. Por </a:t>
            </a:r>
            <a:r>
              <a:rPr lang="es-ES" b="1" dirty="0" smtClean="0"/>
              <a:t>ejemplo</a:t>
            </a:r>
            <a:r>
              <a:rPr lang="es-ES" b="1" dirty="0"/>
              <a:t>, si tenemos que calcular una línea de alimentación de un largo determinado y conocemos la tensión de </a:t>
            </a:r>
            <a:r>
              <a:rPr lang="es-ES" b="1" dirty="0" smtClean="0"/>
              <a:t>alimentación </a:t>
            </a:r>
            <a:r>
              <a:rPr lang="es-ES" b="1" dirty="0"/>
              <a:t>en la entrada de la línea (</a:t>
            </a:r>
            <a:r>
              <a:rPr lang="es-ES" b="1" dirty="0" err="1" smtClean="0"/>
              <a:t>Vo</a:t>
            </a:r>
            <a:r>
              <a:rPr lang="es-ES" b="1" dirty="0" smtClean="0"/>
              <a:t>) </a:t>
            </a:r>
            <a:r>
              <a:rPr lang="es-ES" b="1" dirty="0"/>
              <a:t>y, asimismo, </a:t>
            </a:r>
            <a:r>
              <a:rPr lang="es-ES" b="1" dirty="0" smtClean="0"/>
              <a:t>conocemos la </a:t>
            </a:r>
            <a:r>
              <a:rPr lang="es-ES" b="1" dirty="0"/>
              <a:t>mínima tensión que se debe aplicar al dispositivo (</a:t>
            </a:r>
            <a:r>
              <a:rPr lang="es-ES" b="1" dirty="0" err="1" smtClean="0"/>
              <a:t>Vm</a:t>
            </a:r>
            <a:r>
              <a:rPr lang="es-ES" b="1" dirty="0" smtClean="0"/>
              <a:t>) </a:t>
            </a:r>
            <a:r>
              <a:rPr lang="es-ES" b="1" dirty="0"/>
              <a:t>y </a:t>
            </a:r>
            <a:r>
              <a:rPr lang="es-ES" b="1" dirty="0" smtClean="0"/>
              <a:t>la corriente </a:t>
            </a:r>
            <a:r>
              <a:rPr lang="es-ES" b="1" dirty="0"/>
              <a:t>de alimentación necesaria para este (</a:t>
            </a:r>
            <a:r>
              <a:rPr lang="es-ES" b="1" dirty="0" smtClean="0"/>
              <a:t>la), </a:t>
            </a:r>
            <a:r>
              <a:rPr lang="es-ES" b="1" dirty="0"/>
              <a:t>de forma </a:t>
            </a:r>
            <a:r>
              <a:rPr lang="es-ES" b="1" dirty="0" smtClean="0"/>
              <a:t>que </a:t>
            </a:r>
            <a:r>
              <a:rPr lang="es-ES" b="1" dirty="0"/>
              <a:t>una vez conectado su funcionamiento sea el correcto, </a:t>
            </a:r>
            <a:r>
              <a:rPr lang="es-ES" b="1" dirty="0" smtClean="0"/>
              <a:t>podemos </a:t>
            </a:r>
            <a:r>
              <a:rPr lang="es-ES" b="1" dirty="0"/>
              <a:t>calcular la máxima caída de tensión admisible en </a:t>
            </a:r>
            <a:r>
              <a:rPr lang="es-ES" b="1" dirty="0" smtClean="0"/>
              <a:t>la </a:t>
            </a:r>
            <a:r>
              <a:rPr lang="es-ES" b="1" dirty="0"/>
              <a:t>línea de alimentación como:</a:t>
            </a:r>
          </a:p>
          <a:p>
            <a:pPr lvl="6" algn="just"/>
            <a:r>
              <a:rPr lang="el-GR" b="1" dirty="0" smtClean="0"/>
              <a:t>Δ</a:t>
            </a:r>
            <a:r>
              <a:rPr lang="es-ES" b="1" dirty="0" smtClean="0"/>
              <a:t>V = </a:t>
            </a:r>
            <a:r>
              <a:rPr lang="es-ES" b="1" dirty="0" err="1" smtClean="0"/>
              <a:t>Vo-Vm</a:t>
            </a:r>
            <a:endParaRPr lang="es-ES" b="1" dirty="0"/>
          </a:p>
          <a:p>
            <a:pPr algn="just"/>
            <a:r>
              <a:rPr lang="es-ES" b="1" dirty="0"/>
              <a:t>Conociendo las características de los conductores, </a:t>
            </a:r>
            <a:r>
              <a:rPr lang="es-ES" b="1" dirty="0" smtClean="0"/>
              <a:t>resistencia </a:t>
            </a:r>
            <a:r>
              <a:rPr lang="es-ES" b="1" dirty="0"/>
              <a:t>en función de la sección, podemos calcular la </a:t>
            </a:r>
            <a:r>
              <a:rPr lang="es-ES" b="1" dirty="0" smtClean="0"/>
              <a:t>resistencia </a:t>
            </a:r>
            <a:r>
              <a:rPr lang="es-ES" b="1" dirty="0"/>
              <a:t>total del alimentador como:</a:t>
            </a:r>
          </a:p>
          <a:p>
            <a:pPr lvl="6" algn="just"/>
            <a:r>
              <a:rPr lang="es-ES" b="1" dirty="0" smtClean="0"/>
              <a:t>R = </a:t>
            </a:r>
            <a:r>
              <a:rPr lang="el-GR" b="1" dirty="0" smtClean="0"/>
              <a:t>Δ</a:t>
            </a:r>
            <a:r>
              <a:rPr lang="es-ES" b="1" dirty="0" smtClean="0"/>
              <a:t>V </a:t>
            </a:r>
            <a:r>
              <a:rPr lang="es-ES" b="1" dirty="0"/>
              <a:t>/la </a:t>
            </a:r>
            <a:r>
              <a:rPr lang="es-ES" b="1" dirty="0" smtClean="0"/>
              <a:t>= (</a:t>
            </a:r>
            <a:r>
              <a:rPr lang="es-ES" b="1" dirty="0" err="1"/>
              <a:t>Vo</a:t>
            </a:r>
            <a:r>
              <a:rPr lang="es-ES" b="1" dirty="0"/>
              <a:t> </a:t>
            </a:r>
            <a:r>
              <a:rPr lang="es-ES" b="1" dirty="0" smtClean="0"/>
              <a:t>- </a:t>
            </a:r>
            <a:r>
              <a:rPr lang="es-ES" b="1" dirty="0" err="1" smtClean="0"/>
              <a:t>Vm</a:t>
            </a:r>
            <a:r>
              <a:rPr lang="es-ES" b="1" dirty="0"/>
              <a:t>)</a:t>
            </a:r>
          </a:p>
          <a:p>
            <a:pPr algn="just"/>
            <a:r>
              <a:rPr lang="es-ES" b="1" dirty="0"/>
              <a:t>Una vez conocida la resistencia total de la línea de </a:t>
            </a:r>
            <a:r>
              <a:rPr lang="es-ES" b="1" dirty="0" smtClean="0"/>
              <a:t>alimentación</a:t>
            </a:r>
            <a:r>
              <a:rPr lang="es-ES" b="1" dirty="0"/>
              <a:t>, se divide esa resistencia por la longitud de la línea, y </a:t>
            </a:r>
            <a:r>
              <a:rPr lang="es-ES" b="1" dirty="0" smtClean="0"/>
              <a:t>tenemos </a:t>
            </a:r>
            <a:r>
              <a:rPr lang="es-ES" b="1" dirty="0"/>
              <a:t>la resistencia por metro de alimentador, la cual se mide </a:t>
            </a:r>
            <a:r>
              <a:rPr lang="es-ES" b="1" dirty="0" smtClean="0"/>
              <a:t>en (</a:t>
            </a:r>
            <a:r>
              <a:rPr lang="el-GR" b="1" dirty="0" smtClean="0"/>
              <a:t>Ω</a:t>
            </a:r>
            <a:r>
              <a:rPr lang="es-ES" b="1" dirty="0" smtClean="0"/>
              <a:t>/m</a:t>
            </a:r>
            <a:r>
              <a:rPr lang="es-ES" b="1" dirty="0"/>
              <a:t>). Si entramos en las tablas de los fabricantes de </a:t>
            </a:r>
            <a:r>
              <a:rPr lang="es-ES" b="1" dirty="0" smtClean="0"/>
              <a:t>cables </a:t>
            </a:r>
            <a:r>
              <a:rPr lang="es-ES" b="1" dirty="0"/>
              <a:t>con ese valor, obtendremos la sección mínima que </a:t>
            </a:r>
            <a:r>
              <a:rPr lang="es-ES" b="1" dirty="0" smtClean="0"/>
              <a:t>asegure </a:t>
            </a:r>
            <a:r>
              <a:rPr lang="es-ES" b="1" dirty="0"/>
              <a:t>en el alimentador una caída de tensión menor o </a:t>
            </a:r>
            <a:r>
              <a:rPr lang="es-ES" b="1" dirty="0" smtClean="0"/>
              <a:t>igual </a:t>
            </a:r>
            <a:r>
              <a:rPr lang="es-ES" b="1" dirty="0"/>
              <a:t>a la </a:t>
            </a:r>
            <a:r>
              <a:rPr lang="es-ES" b="1" dirty="0" smtClean="0"/>
              <a:t>máxima </a:t>
            </a:r>
            <a:r>
              <a:rPr lang="es-ES" b="1" dirty="0"/>
              <a:t>admitida, así alimentaremos el equipo sin problemas.</a:t>
            </a:r>
          </a:p>
        </p:txBody>
      </p:sp>
      <p:pic>
        <p:nvPicPr>
          <p:cNvPr id="3" name="Imagen 2"/>
          <p:cNvPicPr>
            <a:picLocks noChangeAspect="1"/>
          </p:cNvPicPr>
          <p:nvPr/>
        </p:nvPicPr>
        <p:blipFill>
          <a:blip r:embed="rId2"/>
          <a:stretch>
            <a:fillRect/>
          </a:stretch>
        </p:blipFill>
        <p:spPr>
          <a:xfrm>
            <a:off x="8040212" y="950026"/>
            <a:ext cx="783153" cy="308758"/>
          </a:xfrm>
          <a:prstGeom prst="rect">
            <a:avLst/>
          </a:prstGeom>
        </p:spPr>
      </p:pic>
      <p:pic>
        <p:nvPicPr>
          <p:cNvPr id="4" name="Imagen 3"/>
          <p:cNvPicPr>
            <a:picLocks noChangeAspect="1"/>
          </p:cNvPicPr>
          <p:nvPr/>
        </p:nvPicPr>
        <p:blipFill>
          <a:blip r:embed="rId3"/>
          <a:stretch>
            <a:fillRect/>
          </a:stretch>
        </p:blipFill>
        <p:spPr>
          <a:xfrm>
            <a:off x="4059011" y="1466911"/>
            <a:ext cx="1200150" cy="219075"/>
          </a:xfrm>
          <a:prstGeom prst="rect">
            <a:avLst/>
          </a:prstGeom>
        </p:spPr>
      </p:pic>
      <p:pic>
        <p:nvPicPr>
          <p:cNvPr id="5" name="Imagen 4"/>
          <p:cNvPicPr>
            <a:picLocks noChangeAspect="1"/>
          </p:cNvPicPr>
          <p:nvPr/>
        </p:nvPicPr>
        <p:blipFill>
          <a:blip r:embed="rId4"/>
          <a:stretch>
            <a:fillRect/>
          </a:stretch>
        </p:blipFill>
        <p:spPr>
          <a:xfrm>
            <a:off x="4059011" y="2039277"/>
            <a:ext cx="695325" cy="238125"/>
          </a:xfrm>
          <a:prstGeom prst="rect">
            <a:avLst/>
          </a:prstGeom>
        </p:spPr>
      </p:pic>
      <p:pic>
        <p:nvPicPr>
          <p:cNvPr id="6" name="Imagen 5"/>
          <p:cNvPicPr>
            <a:picLocks noChangeAspect="1"/>
          </p:cNvPicPr>
          <p:nvPr/>
        </p:nvPicPr>
        <p:blipFill>
          <a:blip r:embed="rId5"/>
          <a:stretch>
            <a:fillRect/>
          </a:stretch>
        </p:blipFill>
        <p:spPr>
          <a:xfrm>
            <a:off x="4059011" y="2630693"/>
            <a:ext cx="695325" cy="190500"/>
          </a:xfrm>
          <a:prstGeom prst="rect">
            <a:avLst/>
          </a:prstGeom>
        </p:spPr>
      </p:pic>
    </p:spTree>
    <p:extLst>
      <p:ext uri="{BB962C8B-B14F-4D97-AF65-F5344CB8AC3E}">
        <p14:creationId xmlns:p14="http://schemas.microsoft.com/office/powerpoint/2010/main" val="1498514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69422" y="2495612"/>
            <a:ext cx="2171700" cy="1819275"/>
          </a:xfrm>
          <a:prstGeom prst="rect">
            <a:avLst/>
          </a:prstGeom>
        </p:spPr>
      </p:pic>
      <p:sp>
        <p:nvSpPr>
          <p:cNvPr id="3" name="Rectángulo 2"/>
          <p:cNvSpPr/>
          <p:nvPr/>
        </p:nvSpPr>
        <p:spPr>
          <a:xfrm>
            <a:off x="3441121" y="2666585"/>
            <a:ext cx="2805299" cy="1477328"/>
          </a:xfrm>
          <a:prstGeom prst="rect">
            <a:avLst/>
          </a:prstGeom>
        </p:spPr>
        <p:txBody>
          <a:bodyPr wrap="square">
            <a:spAutoFit/>
          </a:bodyPr>
          <a:lstStyle/>
          <a:p>
            <a:r>
              <a:rPr lang="es-ES" b="1" dirty="0" smtClean="0"/>
              <a:t>Ley </a:t>
            </a:r>
            <a:r>
              <a:rPr lang="es-ES" b="1" dirty="0"/>
              <a:t>de Ohm.</a:t>
            </a:r>
          </a:p>
          <a:p>
            <a:r>
              <a:rPr lang="es-ES" b="1" dirty="0" smtClean="0"/>
              <a:t>La representación </a:t>
            </a:r>
            <a:r>
              <a:rPr lang="es-ES" b="1" dirty="0"/>
              <a:t>en</a:t>
            </a:r>
          </a:p>
          <a:p>
            <a:r>
              <a:rPr lang="es-ES" b="1" dirty="0"/>
              <a:t>triángulo nos </a:t>
            </a:r>
            <a:r>
              <a:rPr lang="es-ES" b="1" dirty="0" smtClean="0"/>
              <a:t>da la exacta </a:t>
            </a:r>
            <a:endParaRPr lang="es-ES" b="1" dirty="0"/>
          </a:p>
          <a:p>
            <a:r>
              <a:rPr lang="es-ES" b="1" dirty="0"/>
              <a:t>relación existente entre</a:t>
            </a:r>
          </a:p>
          <a:p>
            <a:r>
              <a:rPr lang="es-ES" b="1" dirty="0"/>
              <a:t>los tres elementos (V, </a:t>
            </a:r>
            <a:r>
              <a:rPr lang="es-ES" b="1" dirty="0" smtClean="0"/>
              <a:t>R2 I).</a:t>
            </a:r>
            <a:endParaRPr lang="es-ES" b="1" dirty="0"/>
          </a:p>
        </p:txBody>
      </p:sp>
      <p:pic>
        <p:nvPicPr>
          <p:cNvPr id="4" name="Imagen 3"/>
          <p:cNvPicPr>
            <a:picLocks noChangeAspect="1"/>
          </p:cNvPicPr>
          <p:nvPr/>
        </p:nvPicPr>
        <p:blipFill>
          <a:blip r:embed="rId3"/>
          <a:stretch>
            <a:fillRect/>
          </a:stretch>
        </p:blipFill>
        <p:spPr>
          <a:xfrm>
            <a:off x="6737205" y="2552762"/>
            <a:ext cx="1876425" cy="1762125"/>
          </a:xfrm>
          <a:prstGeom prst="rect">
            <a:avLst/>
          </a:prstGeom>
        </p:spPr>
      </p:pic>
      <p:sp>
        <p:nvSpPr>
          <p:cNvPr id="5" name="Rectángulo 4"/>
          <p:cNvSpPr/>
          <p:nvPr/>
        </p:nvSpPr>
        <p:spPr>
          <a:xfrm>
            <a:off x="8960674" y="2552762"/>
            <a:ext cx="2949039" cy="1477328"/>
          </a:xfrm>
          <a:prstGeom prst="rect">
            <a:avLst/>
          </a:prstGeom>
        </p:spPr>
        <p:txBody>
          <a:bodyPr wrap="square">
            <a:spAutoFit/>
          </a:bodyPr>
          <a:lstStyle/>
          <a:p>
            <a:r>
              <a:rPr lang="es-ES" b="1" dirty="0"/>
              <a:t>Ley de Ohm. </a:t>
            </a:r>
            <a:r>
              <a:rPr lang="es-ES" b="1" dirty="0" smtClean="0"/>
              <a:t>La caída </a:t>
            </a:r>
            <a:r>
              <a:rPr lang="es-ES" b="1" dirty="0"/>
              <a:t>de </a:t>
            </a:r>
          </a:p>
          <a:p>
            <a:r>
              <a:rPr lang="es-ES" b="1" dirty="0"/>
              <a:t>potencial (V</a:t>
            </a:r>
            <a:r>
              <a:rPr lang="es-ES" b="1" dirty="0" smtClean="0"/>
              <a:t>) en </a:t>
            </a:r>
            <a:r>
              <a:rPr lang="es-ES" b="1" dirty="0"/>
              <a:t>un resistor </a:t>
            </a:r>
          </a:p>
          <a:p>
            <a:r>
              <a:rPr lang="es-ES" b="1" dirty="0" smtClean="0"/>
              <a:t>es igual al valor </a:t>
            </a:r>
            <a:r>
              <a:rPr lang="es-ES" b="1" dirty="0"/>
              <a:t>de ese </a:t>
            </a:r>
          </a:p>
          <a:p>
            <a:r>
              <a:rPr lang="es-ES" b="1" dirty="0"/>
              <a:t>resistor </a:t>
            </a:r>
            <a:r>
              <a:rPr lang="es-ES" b="1" dirty="0" smtClean="0"/>
              <a:t>(</a:t>
            </a:r>
            <a:r>
              <a:rPr lang="el-GR" b="1" dirty="0" smtClean="0"/>
              <a:t>Ω</a:t>
            </a:r>
            <a:r>
              <a:rPr lang="es-ES" b="1" dirty="0" smtClean="0"/>
              <a:t>) por la corriente</a:t>
            </a:r>
            <a:endParaRPr lang="es-ES" b="1" dirty="0"/>
          </a:p>
          <a:p>
            <a:r>
              <a:rPr lang="es-ES" b="1" dirty="0" smtClean="0"/>
              <a:t>(I) que </a:t>
            </a:r>
            <a:r>
              <a:rPr lang="es-ES" b="1" dirty="0"/>
              <a:t>circula por él.</a:t>
            </a:r>
          </a:p>
        </p:txBody>
      </p:sp>
    </p:spTree>
    <p:extLst>
      <p:ext uri="{BB962C8B-B14F-4D97-AF65-F5344CB8AC3E}">
        <p14:creationId xmlns:p14="http://schemas.microsoft.com/office/powerpoint/2010/main" val="23478759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139487"/>
            <a:ext cx="11459688" cy="4893647"/>
          </a:xfrm>
          <a:prstGeom prst="rect">
            <a:avLst/>
          </a:prstGeom>
        </p:spPr>
        <p:txBody>
          <a:bodyPr wrap="square">
            <a:spAutoFit/>
          </a:bodyPr>
          <a:lstStyle/>
          <a:p>
            <a:pPr algn="just"/>
            <a:r>
              <a:rPr lang="es-ES" sz="2400" b="1" dirty="0"/>
              <a:t>Efecto de la corriente eléctrica</a:t>
            </a:r>
          </a:p>
          <a:p>
            <a:pPr algn="just"/>
            <a:r>
              <a:rPr lang="es-ES" dirty="0"/>
              <a:t>La corriente eléctrica es utilizada por su efecto calórico; al </a:t>
            </a:r>
            <a:r>
              <a:rPr lang="es-ES" dirty="0" smtClean="0"/>
              <a:t>circular </a:t>
            </a:r>
            <a:r>
              <a:rPr lang="es-ES" dirty="0"/>
              <a:t>genera calor en el conductor y por eso se la </a:t>
            </a:r>
            <a:r>
              <a:rPr lang="es-ES" dirty="0" smtClean="0"/>
              <a:t>utiliza en </a:t>
            </a:r>
            <a:r>
              <a:rPr lang="es-ES" dirty="0"/>
              <a:t>estufas, hornos e iluminación (el filamento de la lámpara </a:t>
            </a:r>
            <a:r>
              <a:rPr lang="es-ES" dirty="0" smtClean="0"/>
              <a:t>calentado </a:t>
            </a:r>
            <a:r>
              <a:rPr lang="es-ES" dirty="0"/>
              <a:t>queda incandescente).</a:t>
            </a:r>
          </a:p>
          <a:p>
            <a:pPr algn="just"/>
            <a:r>
              <a:rPr lang="es-ES" dirty="0"/>
              <a:t>La circulación de corriente genera campos </a:t>
            </a:r>
            <a:r>
              <a:rPr lang="es-ES" dirty="0" smtClean="0"/>
              <a:t>electromagnéticos </a:t>
            </a:r>
            <a:r>
              <a:rPr lang="es-ES" dirty="0"/>
              <a:t>a su alrededor, por lo que se pueden hacer funcionar </a:t>
            </a:r>
            <a:r>
              <a:rPr lang="es-ES" dirty="0" smtClean="0"/>
              <a:t>motores </a:t>
            </a:r>
            <a:r>
              <a:rPr lang="es-ES" dirty="0"/>
              <a:t>bobinando en forma adecuada el </a:t>
            </a:r>
            <a:r>
              <a:rPr lang="es-ES" dirty="0" smtClean="0"/>
              <a:t>rotor y </a:t>
            </a:r>
            <a:r>
              <a:rPr lang="es-ES" dirty="0"/>
              <a:t>el estator.</a:t>
            </a:r>
          </a:p>
          <a:p>
            <a:pPr algn="just"/>
            <a:r>
              <a:rPr lang="es-ES" dirty="0"/>
              <a:t>Si se la hace pasar por un líquido, se produce la electrólisis</a:t>
            </a:r>
            <a:r>
              <a:rPr lang="es-ES" dirty="0" smtClean="0"/>
              <a:t>; si </a:t>
            </a:r>
            <a:r>
              <a:rPr lang="es-ES" dirty="0"/>
              <a:t>el líquido es agua, se produce la separación del oxígeno </a:t>
            </a:r>
            <a:r>
              <a:rPr lang="es-ES" dirty="0" smtClean="0"/>
              <a:t>y del </a:t>
            </a:r>
            <a:r>
              <a:rPr lang="es-ES" dirty="0"/>
              <a:t>hidrógeno. Los efectos que se producen al ser aplicada </a:t>
            </a:r>
            <a:r>
              <a:rPr lang="es-ES" dirty="0" smtClean="0"/>
              <a:t>sobre </a:t>
            </a:r>
            <a:r>
              <a:rPr lang="es-ES" dirty="0"/>
              <a:t>el cuerpo humano dependerán no solo del valor de la </a:t>
            </a:r>
            <a:r>
              <a:rPr lang="es-ES" dirty="0" smtClean="0"/>
              <a:t>intensidad</a:t>
            </a:r>
            <a:r>
              <a:rPr lang="es-ES" dirty="0"/>
              <a:t>, sino también de la frecuencia y la tensión </a:t>
            </a:r>
            <a:r>
              <a:rPr lang="es-ES" dirty="0" smtClean="0"/>
              <a:t>utilizada</a:t>
            </a:r>
            <a:r>
              <a:rPr lang="es-ES" dirty="0"/>
              <a:t>. Por ejemplo, en un </a:t>
            </a:r>
            <a:r>
              <a:rPr lang="es-ES" dirty="0" err="1"/>
              <a:t>electrobisturí</a:t>
            </a:r>
            <a:r>
              <a:rPr lang="es-ES" dirty="0"/>
              <a:t>, que produce el corte y </a:t>
            </a:r>
            <a:r>
              <a:rPr lang="es-ES" dirty="0" smtClean="0"/>
              <a:t>la </a:t>
            </a:r>
            <a:r>
              <a:rPr lang="es-ES" dirty="0"/>
              <a:t>inmediata coagulación de la sangre de la herida, se </a:t>
            </a:r>
            <a:r>
              <a:rPr lang="es-ES" dirty="0" smtClean="0"/>
              <a:t>aplican </a:t>
            </a:r>
            <a:r>
              <a:rPr lang="es-ES" dirty="0"/>
              <a:t>frecuencias altas del orden de los 500 KHz, potencias </a:t>
            </a:r>
            <a:r>
              <a:rPr lang="es-ES" dirty="0" smtClean="0"/>
              <a:t>de </a:t>
            </a:r>
            <a:r>
              <a:rPr lang="es-ES" dirty="0"/>
              <a:t>corte de 400 a 500 W y de coagulación de 160 a 200 W.</a:t>
            </a:r>
          </a:p>
          <a:p>
            <a:pPr algn="just"/>
            <a:r>
              <a:rPr lang="es-ES" dirty="0" smtClean="0"/>
              <a:t>También </a:t>
            </a:r>
            <a:r>
              <a:rPr lang="es-ES" dirty="0"/>
              <a:t>se la utiliza en </a:t>
            </a:r>
            <a:r>
              <a:rPr lang="es-ES" dirty="0" err="1"/>
              <a:t>electroestimulación</a:t>
            </a:r>
            <a:r>
              <a:rPr lang="es-ES" dirty="0"/>
              <a:t> ya que, </a:t>
            </a:r>
            <a:r>
              <a:rPr lang="es-ES" dirty="0" smtClean="0"/>
              <a:t>aplicando </a:t>
            </a:r>
            <a:r>
              <a:rPr lang="es-ES" dirty="0"/>
              <a:t>diferentes formas de onda de baja frecuencia, se </a:t>
            </a:r>
            <a:r>
              <a:rPr lang="es-ES" dirty="0" smtClean="0"/>
              <a:t>estimula </a:t>
            </a:r>
            <a:r>
              <a:rPr lang="es-ES" dirty="0"/>
              <a:t>el funcionamiento de diferentes músculos; esto es </a:t>
            </a:r>
            <a:r>
              <a:rPr lang="es-ES" dirty="0" smtClean="0"/>
              <a:t>utilizado </a:t>
            </a:r>
            <a:r>
              <a:rPr lang="es-ES" dirty="0"/>
              <a:t>en kinesiología. Pero, además de los efectos benéficos </a:t>
            </a:r>
            <a:r>
              <a:rPr lang="es-ES" dirty="0" smtClean="0"/>
              <a:t>de </a:t>
            </a:r>
            <a:r>
              <a:rPr lang="es-ES" dirty="0"/>
              <a:t>la electricidad sobre el cuerpo humano, también existen </a:t>
            </a:r>
            <a:r>
              <a:rPr lang="es-ES" dirty="0" smtClean="0"/>
              <a:t>efectos </a:t>
            </a:r>
            <a:r>
              <a:rPr lang="es-ES" dirty="0"/>
              <a:t>nocivos, el caso típico es la electrocución.</a:t>
            </a:r>
          </a:p>
          <a:p>
            <a:pPr algn="just"/>
            <a:r>
              <a:rPr lang="es-ES" dirty="0"/>
              <a:t>El pasaje de la corriente hace que el corazón pierda el ritmo </a:t>
            </a:r>
            <a:r>
              <a:rPr lang="es-ES" dirty="0" smtClean="0"/>
              <a:t>de </a:t>
            </a:r>
            <a:r>
              <a:rPr lang="es-ES" dirty="0"/>
              <a:t>latido (se dice que el corazón </a:t>
            </a:r>
            <a:r>
              <a:rPr lang="es-ES" dirty="0" err="1"/>
              <a:t>fibrila</a:t>
            </a:r>
            <a:r>
              <a:rPr lang="es-ES" dirty="0"/>
              <a:t>) y, cuando esto </a:t>
            </a:r>
            <a:r>
              <a:rPr lang="es-ES" dirty="0" smtClean="0"/>
              <a:t>ocurre</a:t>
            </a:r>
            <a:r>
              <a:rPr lang="es-ES" dirty="0"/>
              <a:t>, la sangre deja de circular en forma </a:t>
            </a:r>
            <a:r>
              <a:rPr lang="es-ES" dirty="0" err="1" smtClean="0"/>
              <a:t>normaI</a:t>
            </a:r>
            <a:r>
              <a:rPr lang="es-ES" dirty="0" smtClean="0"/>
              <a:t>, por </a:t>
            </a:r>
            <a:r>
              <a:rPr lang="es-ES" dirty="0"/>
              <a:t>otra </a:t>
            </a:r>
            <a:r>
              <a:rPr lang="es-ES" dirty="0" smtClean="0"/>
              <a:t>parte</a:t>
            </a:r>
            <a:r>
              <a:rPr lang="es-ES" dirty="0"/>
              <a:t>, puede producir otros movimientos musculares que </a:t>
            </a:r>
            <a:r>
              <a:rPr lang="es-ES" dirty="0" smtClean="0"/>
              <a:t>impiden </a:t>
            </a:r>
            <a:r>
              <a:rPr lang="es-ES" dirty="0"/>
              <a:t>la respiración, y la persona muere por la </a:t>
            </a:r>
            <a:r>
              <a:rPr lang="es-ES" dirty="0" smtClean="0"/>
              <a:t>combinación de </a:t>
            </a:r>
            <a:r>
              <a:rPr lang="es-ES" dirty="0"/>
              <a:t>falta de oxígeno y mala </a:t>
            </a:r>
            <a:r>
              <a:rPr lang="es-ES" dirty="0" smtClean="0"/>
              <a:t>irrigación </a:t>
            </a:r>
            <a:r>
              <a:rPr lang="es-ES" dirty="0"/>
              <a:t>sanguínea. Asimismo,</a:t>
            </a:r>
          </a:p>
          <a:p>
            <a:pPr algn="just"/>
            <a:r>
              <a:rPr lang="es-ES" dirty="0" smtClean="0"/>
              <a:t>en los puntos de entrada y salida produce </a:t>
            </a:r>
            <a:r>
              <a:rPr lang="es-ES" dirty="0"/>
              <a:t>quemaduras de </a:t>
            </a:r>
            <a:r>
              <a:rPr lang="es-ES" dirty="0" smtClean="0"/>
              <a:t>tercer </a:t>
            </a:r>
            <a:r>
              <a:rPr lang="es-ES" dirty="0"/>
              <a:t>grado (necrosis </a:t>
            </a:r>
            <a:r>
              <a:rPr lang="es-ES" dirty="0" smtClean="0"/>
              <a:t>de los </a:t>
            </a:r>
            <a:r>
              <a:rPr lang="es-ES" dirty="0"/>
              <a:t>tejidos</a:t>
            </a:r>
            <a:r>
              <a:rPr lang="es-ES" dirty="0" smtClean="0"/>
              <a:t>).</a:t>
            </a:r>
          </a:p>
        </p:txBody>
      </p:sp>
    </p:spTree>
    <p:extLst>
      <p:ext uri="{BB962C8B-B14F-4D97-AF65-F5344CB8AC3E}">
        <p14:creationId xmlns:p14="http://schemas.microsoft.com/office/powerpoint/2010/main" val="1068541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139487"/>
            <a:ext cx="11459688" cy="2031325"/>
          </a:xfrm>
          <a:prstGeom prst="rect">
            <a:avLst/>
          </a:prstGeom>
        </p:spPr>
        <p:txBody>
          <a:bodyPr wrap="square">
            <a:spAutoFit/>
          </a:bodyPr>
          <a:lstStyle/>
          <a:p>
            <a:pPr algn="just"/>
            <a:r>
              <a:rPr lang="es-ES" dirty="0" smtClean="0"/>
              <a:t>El efecto skin o efecto pelicular se produce dentro de los conductores al circular una corriente eléctrica por </a:t>
            </a:r>
            <a:r>
              <a:rPr lang="es-ES" dirty="0"/>
              <a:t>ellos. </a:t>
            </a:r>
          </a:p>
          <a:p>
            <a:pPr algn="just"/>
            <a:r>
              <a:rPr lang="es-ES" dirty="0" smtClean="0"/>
              <a:t>Si la corriente es continua</a:t>
            </a:r>
            <a:r>
              <a:rPr lang="es-ES" dirty="0"/>
              <a:t>, </a:t>
            </a:r>
            <a:r>
              <a:rPr lang="es-ES" dirty="0" smtClean="0"/>
              <a:t>los electrones se desplazan </a:t>
            </a:r>
            <a:r>
              <a:rPr lang="es-ES" dirty="0"/>
              <a:t>en </a:t>
            </a:r>
            <a:r>
              <a:rPr lang="es-ES" dirty="0" smtClean="0"/>
              <a:t>forma </a:t>
            </a:r>
            <a:r>
              <a:rPr lang="es-ES" dirty="0"/>
              <a:t>homogénea dentro del conductor; la densidad de </a:t>
            </a:r>
            <a:r>
              <a:rPr lang="es-ES" dirty="0" smtClean="0"/>
              <a:t>corriente es </a:t>
            </a:r>
            <a:r>
              <a:rPr lang="es-ES" dirty="0"/>
              <a:t>homogénea en toda la sección de este. En cambio, si </a:t>
            </a:r>
            <a:r>
              <a:rPr lang="es-ES" dirty="0" smtClean="0"/>
              <a:t>se hace </a:t>
            </a:r>
            <a:r>
              <a:rPr lang="es-ES" dirty="0"/>
              <a:t>circular una corriente alterna por el conductor, la </a:t>
            </a:r>
            <a:r>
              <a:rPr lang="es-ES" dirty="0" smtClean="0"/>
              <a:t>densidad </a:t>
            </a:r>
            <a:r>
              <a:rPr lang="es-ES" dirty="0"/>
              <a:t>de corriente será mayor en la periferia que en el centro. </a:t>
            </a:r>
          </a:p>
          <a:p>
            <a:pPr algn="just"/>
            <a:r>
              <a:rPr lang="es-ES" dirty="0"/>
              <a:t>En bajas frecuencias, este efecto no es apreciable, pero a </a:t>
            </a:r>
            <a:r>
              <a:rPr lang="es-ES" dirty="0" smtClean="0"/>
              <a:t>medida </a:t>
            </a:r>
            <a:r>
              <a:rPr lang="es-ES" dirty="0"/>
              <a:t>que se aumenta la frecuencia el efecto es más </a:t>
            </a:r>
            <a:r>
              <a:rPr lang="es-ES" dirty="0" smtClean="0"/>
              <a:t>notable</a:t>
            </a:r>
            <a:r>
              <a:rPr lang="es-ES" dirty="0"/>
              <a:t>; por tal razón, en las líneas de transmisión de microondas, </a:t>
            </a:r>
            <a:r>
              <a:rPr lang="es-ES" dirty="0" smtClean="0"/>
              <a:t>entre </a:t>
            </a:r>
            <a:r>
              <a:rPr lang="es-ES" dirty="0"/>
              <a:t>el radio y la antena, el conductor utilizado es totalmente </a:t>
            </a:r>
            <a:r>
              <a:rPr lang="es-ES" dirty="0" smtClean="0"/>
              <a:t>hueco</a:t>
            </a:r>
            <a:r>
              <a:rPr lang="es-ES" dirty="0"/>
              <a:t>, pues la corriente eléctrica circula únicamente por la </a:t>
            </a:r>
            <a:r>
              <a:rPr lang="es-ES" dirty="0" smtClean="0"/>
              <a:t>periferia </a:t>
            </a:r>
            <a:r>
              <a:rPr lang="es-ES" dirty="0"/>
              <a:t>del conductor.</a:t>
            </a:r>
          </a:p>
        </p:txBody>
      </p:sp>
      <p:pic>
        <p:nvPicPr>
          <p:cNvPr id="5" name="Imagen 4"/>
          <p:cNvPicPr>
            <a:picLocks noChangeAspect="1"/>
          </p:cNvPicPr>
          <p:nvPr/>
        </p:nvPicPr>
        <p:blipFill>
          <a:blip r:embed="rId2"/>
          <a:stretch>
            <a:fillRect/>
          </a:stretch>
        </p:blipFill>
        <p:spPr>
          <a:xfrm>
            <a:off x="5020355" y="2408588"/>
            <a:ext cx="1933575" cy="2990850"/>
          </a:xfrm>
          <a:prstGeom prst="rect">
            <a:avLst/>
          </a:prstGeom>
        </p:spPr>
      </p:pic>
      <p:sp>
        <p:nvSpPr>
          <p:cNvPr id="6" name="Rectángulo 5"/>
          <p:cNvSpPr/>
          <p:nvPr/>
        </p:nvSpPr>
        <p:spPr>
          <a:xfrm>
            <a:off x="6953930" y="2888350"/>
            <a:ext cx="1844633" cy="2031325"/>
          </a:xfrm>
          <a:prstGeom prst="rect">
            <a:avLst/>
          </a:prstGeom>
        </p:spPr>
        <p:txBody>
          <a:bodyPr wrap="square">
            <a:spAutoFit/>
          </a:bodyPr>
          <a:lstStyle/>
          <a:p>
            <a:r>
              <a:rPr lang="es-ES" b="1" dirty="0"/>
              <a:t>Vemos dos </a:t>
            </a:r>
            <a:r>
              <a:rPr lang="es-ES" b="1" dirty="0" smtClean="0"/>
              <a:t>conductores</a:t>
            </a:r>
            <a:r>
              <a:rPr lang="es-ES" b="1" dirty="0"/>
              <a:t>, en </a:t>
            </a:r>
            <a:r>
              <a:rPr lang="es-ES" b="1" dirty="0" smtClean="0"/>
              <a:t>el a circula corriente </a:t>
            </a:r>
            <a:r>
              <a:rPr lang="es-ES" b="1" dirty="0"/>
              <a:t>continua, en </a:t>
            </a:r>
            <a:r>
              <a:rPr lang="es-ES" b="1" dirty="0" smtClean="0"/>
              <a:t>el b circula </a:t>
            </a:r>
            <a:r>
              <a:rPr lang="es-ES" b="1" dirty="0"/>
              <a:t>corriente </a:t>
            </a:r>
            <a:r>
              <a:rPr lang="es-ES" b="1" dirty="0" smtClean="0"/>
              <a:t>alterna</a:t>
            </a:r>
            <a:r>
              <a:rPr lang="es-ES" b="1" dirty="0"/>
              <a:t>.</a:t>
            </a:r>
          </a:p>
        </p:txBody>
      </p:sp>
    </p:spTree>
    <p:extLst>
      <p:ext uri="{BB962C8B-B14F-4D97-AF65-F5344CB8AC3E}">
        <p14:creationId xmlns:p14="http://schemas.microsoft.com/office/powerpoint/2010/main" val="40800411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85885"/>
            <a:ext cx="11554691" cy="4893647"/>
          </a:xfrm>
          <a:prstGeom prst="rect">
            <a:avLst/>
          </a:prstGeom>
        </p:spPr>
        <p:txBody>
          <a:bodyPr wrap="square">
            <a:spAutoFit/>
          </a:bodyPr>
          <a:lstStyle/>
          <a:p>
            <a:pPr algn="just"/>
            <a:r>
              <a:rPr lang="es-ES" sz="2400" b="1" dirty="0"/>
              <a:t>Efecto </a:t>
            </a:r>
            <a:r>
              <a:rPr lang="es-ES" sz="2400" b="1" dirty="0" smtClean="0"/>
              <a:t>de la temperatura sobre la resistencia</a:t>
            </a:r>
            <a:endParaRPr lang="es-ES" sz="2400" b="1" dirty="0"/>
          </a:p>
          <a:p>
            <a:pPr algn="just"/>
            <a:r>
              <a:rPr lang="es-ES" dirty="0"/>
              <a:t>Todo material conductor tiene una resistencia propia, </a:t>
            </a:r>
            <a:r>
              <a:rPr lang="es-ES" dirty="0" smtClean="0"/>
              <a:t>la que es </a:t>
            </a:r>
            <a:r>
              <a:rPr lang="es-ES" dirty="0"/>
              <a:t>función </a:t>
            </a:r>
            <a:r>
              <a:rPr lang="es-ES" dirty="0" smtClean="0"/>
              <a:t>de la resistividad</a:t>
            </a:r>
            <a:r>
              <a:rPr lang="es-ES" dirty="0"/>
              <a:t>, </a:t>
            </a:r>
            <a:r>
              <a:rPr lang="es-ES" dirty="0" smtClean="0"/>
              <a:t>y está dada </a:t>
            </a:r>
            <a:r>
              <a:rPr lang="es-ES" dirty="0"/>
              <a:t>por </a:t>
            </a:r>
            <a:r>
              <a:rPr lang="es-ES" dirty="0" smtClean="0"/>
              <a:t>la fórmula</a:t>
            </a:r>
            <a:r>
              <a:rPr lang="es-ES" dirty="0"/>
              <a:t>:</a:t>
            </a:r>
          </a:p>
          <a:p>
            <a:pPr algn="just"/>
            <a:endParaRPr lang="es-ES" dirty="0" smtClean="0"/>
          </a:p>
          <a:p>
            <a:pPr algn="just"/>
            <a:r>
              <a:rPr lang="es-ES" dirty="0" smtClean="0"/>
              <a:t>La resistencia está entonces estipulada para una determinada </a:t>
            </a:r>
            <a:r>
              <a:rPr lang="es-ES" dirty="0"/>
              <a:t>condición </a:t>
            </a:r>
            <a:r>
              <a:rPr lang="es-ES" dirty="0" smtClean="0"/>
              <a:t>física del conductor</a:t>
            </a:r>
            <a:r>
              <a:rPr lang="es-ES" dirty="0"/>
              <a:t>.</a:t>
            </a:r>
          </a:p>
          <a:p>
            <a:pPr algn="just"/>
            <a:r>
              <a:rPr lang="es-ES" dirty="0" smtClean="0"/>
              <a:t>Ahora bien, en general </a:t>
            </a:r>
            <a:r>
              <a:rPr lang="es-ES" dirty="0"/>
              <a:t>todos </a:t>
            </a:r>
            <a:r>
              <a:rPr lang="es-ES" dirty="0" smtClean="0"/>
              <a:t>los conductores tienen determinada la resistividad a 20 *</a:t>
            </a:r>
            <a:r>
              <a:rPr lang="es-ES" dirty="0"/>
              <a:t>C, </a:t>
            </a:r>
            <a:r>
              <a:rPr lang="es-ES" dirty="0" smtClean="0"/>
              <a:t>y su unidad es el Qm</a:t>
            </a:r>
            <a:r>
              <a:rPr lang="es-ES" dirty="0"/>
              <a:t>.</a:t>
            </a:r>
          </a:p>
          <a:p>
            <a:pPr algn="just"/>
            <a:r>
              <a:rPr lang="es-ES" dirty="0"/>
              <a:t>Al aplicar calor a un conductor; se tienen dos efectos: uno </a:t>
            </a:r>
            <a:r>
              <a:rPr lang="es-ES" dirty="0" smtClean="0"/>
              <a:t>es </a:t>
            </a:r>
            <a:r>
              <a:rPr lang="es-ES" dirty="0"/>
              <a:t>la dilatación del </a:t>
            </a:r>
            <a:r>
              <a:rPr lang="es-ES" dirty="0" smtClean="0"/>
              <a:t>materiaI1 </a:t>
            </a:r>
            <a:r>
              <a:rPr lang="es-ES" dirty="0"/>
              <a:t>y el otro efecto reside en que </a:t>
            </a:r>
            <a:r>
              <a:rPr lang="es-ES" dirty="0" smtClean="0"/>
              <a:t>el calor </a:t>
            </a:r>
            <a:r>
              <a:rPr lang="es-ES" dirty="0"/>
              <a:t>genera un movimiento de los átomos en la estructura </a:t>
            </a:r>
            <a:r>
              <a:rPr lang="es-ES" dirty="0" smtClean="0"/>
              <a:t>molecular </a:t>
            </a:r>
            <a:r>
              <a:rPr lang="es-ES" dirty="0"/>
              <a:t>que provoca una mayor cantidad de </a:t>
            </a:r>
            <a:r>
              <a:rPr lang="es-ES" dirty="0" smtClean="0"/>
              <a:t>interferencias </a:t>
            </a:r>
            <a:r>
              <a:rPr lang="es-ES" dirty="0"/>
              <a:t>para el libre desplazamiento de los electrones.</a:t>
            </a:r>
          </a:p>
          <a:p>
            <a:pPr algn="just"/>
            <a:r>
              <a:rPr lang="es-ES" dirty="0"/>
              <a:t>Estas interferencias, en definitiva, tienen mayor importancia </a:t>
            </a:r>
            <a:r>
              <a:rPr lang="es-ES" dirty="0" smtClean="0"/>
              <a:t>que </a:t>
            </a:r>
            <a:r>
              <a:rPr lang="es-ES" dirty="0"/>
              <a:t>la dilatación del </a:t>
            </a:r>
            <a:r>
              <a:rPr lang="es-ES" dirty="0" smtClean="0"/>
              <a:t>materiaI1 </a:t>
            </a:r>
            <a:r>
              <a:rPr lang="es-ES" dirty="0"/>
              <a:t>y provocan como efecto </a:t>
            </a:r>
            <a:r>
              <a:rPr lang="es-ES" dirty="0" smtClean="0"/>
              <a:t>inmediato </a:t>
            </a:r>
            <a:r>
              <a:rPr lang="es-ES" dirty="0"/>
              <a:t>un crecimiento de la resistividad.</a:t>
            </a:r>
          </a:p>
          <a:p>
            <a:pPr algn="just"/>
            <a:r>
              <a:rPr lang="es-ES" dirty="0"/>
              <a:t>La fórmula que regula la variación de la resistividad con </a:t>
            </a:r>
            <a:r>
              <a:rPr lang="es-ES" dirty="0" smtClean="0"/>
              <a:t>la temperatura </a:t>
            </a:r>
            <a:r>
              <a:rPr lang="es-ES" dirty="0"/>
              <a:t>es:</a:t>
            </a:r>
          </a:p>
          <a:p>
            <a:pPr algn="ctr"/>
            <a:r>
              <a:rPr lang="el-GR" b="1" dirty="0" smtClean="0"/>
              <a:t>ρ</a:t>
            </a:r>
            <a:r>
              <a:rPr lang="es-ES" b="1" dirty="0" smtClean="0"/>
              <a:t>T = </a:t>
            </a:r>
            <a:r>
              <a:rPr lang="el-GR" b="1" dirty="0" smtClean="0"/>
              <a:t>ρ</a:t>
            </a:r>
            <a:r>
              <a:rPr lang="es-ES" b="1" dirty="0" smtClean="0"/>
              <a:t>o x (1+</a:t>
            </a:r>
            <a:r>
              <a:rPr lang="el-GR" b="1" dirty="0" smtClean="0"/>
              <a:t>α</a:t>
            </a:r>
            <a:r>
              <a:rPr lang="es-ES" b="1" dirty="0" smtClean="0"/>
              <a:t> x </a:t>
            </a:r>
            <a:r>
              <a:rPr lang="el-GR" b="1" dirty="0" smtClean="0"/>
              <a:t>Δ</a:t>
            </a:r>
            <a:r>
              <a:rPr lang="es-ES" b="1" dirty="0" smtClean="0"/>
              <a:t>T) =</a:t>
            </a:r>
            <a:r>
              <a:rPr lang="el-GR" b="1" dirty="0"/>
              <a:t> ρ</a:t>
            </a:r>
            <a:r>
              <a:rPr lang="es-ES" b="1" dirty="0"/>
              <a:t>o</a:t>
            </a:r>
            <a:r>
              <a:rPr lang="es-ES" b="1" dirty="0" smtClean="0"/>
              <a:t> x [1 + </a:t>
            </a:r>
            <a:r>
              <a:rPr lang="el-GR" b="1" dirty="0"/>
              <a:t>α </a:t>
            </a:r>
            <a:r>
              <a:rPr lang="es-ES" b="1" dirty="0" smtClean="0"/>
              <a:t>x </a:t>
            </a:r>
            <a:r>
              <a:rPr lang="es-ES" b="1" dirty="0"/>
              <a:t>(T-T0)]</a:t>
            </a:r>
          </a:p>
          <a:p>
            <a:pPr algn="just"/>
            <a:r>
              <a:rPr lang="es-ES" dirty="0"/>
              <a:t>En dónde </a:t>
            </a:r>
            <a:r>
              <a:rPr lang="el-GR" dirty="0" smtClean="0"/>
              <a:t>α</a:t>
            </a:r>
            <a:r>
              <a:rPr lang="es-ES" dirty="0" smtClean="0"/>
              <a:t> </a:t>
            </a:r>
            <a:r>
              <a:rPr lang="es-ES" dirty="0"/>
              <a:t>es el coeficiente de temperatura y </a:t>
            </a:r>
            <a:r>
              <a:rPr lang="el-GR" dirty="0" smtClean="0"/>
              <a:t>ρ</a:t>
            </a:r>
            <a:r>
              <a:rPr lang="es-ES" dirty="0" smtClean="0"/>
              <a:t>o </a:t>
            </a:r>
            <a:r>
              <a:rPr lang="es-ES" dirty="0"/>
              <a:t>es la </a:t>
            </a:r>
            <a:r>
              <a:rPr lang="es-ES" dirty="0" smtClean="0"/>
              <a:t>resistividad </a:t>
            </a:r>
            <a:r>
              <a:rPr lang="es-ES" dirty="0"/>
              <a:t>a la temperatura </a:t>
            </a:r>
            <a:r>
              <a:rPr lang="es-ES" dirty="0" smtClean="0"/>
              <a:t>To; </a:t>
            </a:r>
            <a:r>
              <a:rPr lang="es-ES" dirty="0"/>
              <a:t>T es la temperatura a la </a:t>
            </a:r>
            <a:r>
              <a:rPr lang="es-ES" dirty="0" smtClean="0"/>
              <a:t>que se </a:t>
            </a:r>
            <a:r>
              <a:rPr lang="es-ES" dirty="0"/>
              <a:t>desea calcular la resistividad. Esta propiedad de variar </a:t>
            </a:r>
            <a:r>
              <a:rPr lang="es-ES" dirty="0" smtClean="0"/>
              <a:t>la </a:t>
            </a:r>
            <a:r>
              <a:rPr lang="es-ES" dirty="0"/>
              <a:t>resistencia con la temperatura ha sido aprovechada para </a:t>
            </a:r>
            <a:r>
              <a:rPr lang="es-ES" dirty="0" smtClean="0"/>
              <a:t>desarrollar </a:t>
            </a:r>
            <a:r>
              <a:rPr lang="es-ES" dirty="0"/>
              <a:t>componentes electrónicos denominados </a:t>
            </a:r>
            <a:r>
              <a:rPr lang="es-ES" dirty="0" smtClean="0"/>
              <a:t>termistores </a:t>
            </a:r>
            <a:r>
              <a:rPr lang="es-ES" b="1" dirty="0"/>
              <a:t>PTC y NTC</a:t>
            </a:r>
            <a:r>
              <a:rPr lang="es-ES" dirty="0"/>
              <a:t>.</a:t>
            </a:r>
          </a:p>
          <a:p>
            <a:pPr algn="just"/>
            <a:r>
              <a:rPr lang="es-ES" dirty="0"/>
              <a:t>En el caso de los PTC, el coeficiente de variación es </a:t>
            </a:r>
            <a:r>
              <a:rPr lang="es-ES" dirty="0" smtClean="0"/>
              <a:t>positivo</a:t>
            </a:r>
            <a:r>
              <a:rPr lang="es-ES" dirty="0"/>
              <a:t>, por lo tanto, aumenta la resistencia si aumenta la </a:t>
            </a:r>
            <a:r>
              <a:rPr lang="es-ES" dirty="0" smtClean="0"/>
              <a:t>temperatura</a:t>
            </a:r>
            <a:r>
              <a:rPr lang="es-ES" dirty="0"/>
              <a:t>, </a:t>
            </a:r>
            <a:r>
              <a:rPr lang="es-ES" dirty="0" smtClean="0"/>
              <a:t>y en los NTC el coeficiente es negativo</a:t>
            </a:r>
            <a:r>
              <a:rPr lang="es-ES" dirty="0"/>
              <a:t>, por </a:t>
            </a:r>
            <a:r>
              <a:rPr lang="es-ES" dirty="0" smtClean="0"/>
              <a:t>lo que </a:t>
            </a:r>
            <a:r>
              <a:rPr lang="es-ES" dirty="0"/>
              <a:t>la </a:t>
            </a:r>
            <a:r>
              <a:rPr lang="es-ES" dirty="0" smtClean="0"/>
              <a:t>resistencia disminuye al aumentar la temperatura</a:t>
            </a:r>
            <a:r>
              <a:rPr lang="es-ES" dirty="0"/>
              <a:t>.</a:t>
            </a:r>
          </a:p>
        </p:txBody>
      </p:sp>
      <p:pic>
        <p:nvPicPr>
          <p:cNvPr id="3" name="Imagen 2"/>
          <p:cNvPicPr>
            <a:picLocks noChangeAspect="1"/>
          </p:cNvPicPr>
          <p:nvPr/>
        </p:nvPicPr>
        <p:blipFill>
          <a:blip r:embed="rId2"/>
          <a:stretch>
            <a:fillRect/>
          </a:stretch>
        </p:blipFill>
        <p:spPr>
          <a:xfrm>
            <a:off x="5631501" y="865786"/>
            <a:ext cx="742950" cy="400050"/>
          </a:xfrm>
          <a:prstGeom prst="rect">
            <a:avLst/>
          </a:prstGeom>
        </p:spPr>
      </p:pic>
      <p:pic>
        <p:nvPicPr>
          <p:cNvPr id="4" name="Imagen 3"/>
          <p:cNvPicPr>
            <a:picLocks noChangeAspect="1"/>
          </p:cNvPicPr>
          <p:nvPr/>
        </p:nvPicPr>
        <p:blipFill>
          <a:blip r:embed="rId3"/>
          <a:stretch>
            <a:fillRect/>
          </a:stretch>
        </p:blipFill>
        <p:spPr>
          <a:xfrm>
            <a:off x="5791200" y="4983507"/>
            <a:ext cx="4255008" cy="1743075"/>
          </a:xfrm>
          <a:prstGeom prst="rect">
            <a:avLst/>
          </a:prstGeom>
        </p:spPr>
      </p:pic>
      <p:sp>
        <p:nvSpPr>
          <p:cNvPr id="5" name="Rectángulo 4"/>
          <p:cNvSpPr/>
          <p:nvPr/>
        </p:nvSpPr>
        <p:spPr>
          <a:xfrm>
            <a:off x="10046208" y="4882270"/>
            <a:ext cx="1947870" cy="1815882"/>
          </a:xfrm>
          <a:prstGeom prst="rect">
            <a:avLst/>
          </a:prstGeom>
        </p:spPr>
        <p:txBody>
          <a:bodyPr wrap="square">
            <a:spAutoFit/>
          </a:bodyPr>
          <a:lstStyle/>
          <a:p>
            <a:pPr algn="just"/>
            <a:r>
              <a:rPr lang="es-ES" sz="1600" b="1" dirty="0" smtClean="0"/>
              <a:t>En esta </a:t>
            </a:r>
            <a:r>
              <a:rPr lang="es-ES" sz="1600" b="1" dirty="0"/>
              <a:t>tabla, </a:t>
            </a:r>
            <a:r>
              <a:rPr lang="es-ES" sz="1600" b="1" dirty="0" smtClean="0"/>
              <a:t>se muestran </a:t>
            </a:r>
            <a:r>
              <a:rPr lang="es-ES" sz="1600" b="1" dirty="0"/>
              <a:t>los valores de </a:t>
            </a:r>
            <a:r>
              <a:rPr lang="es-ES" sz="1600" b="1" dirty="0" smtClean="0"/>
              <a:t>la resistividad </a:t>
            </a:r>
            <a:r>
              <a:rPr lang="es-ES" sz="1600" b="1" dirty="0"/>
              <a:t>de algunos materiales </a:t>
            </a:r>
            <a:r>
              <a:rPr lang="es-ES" sz="1600" b="1" dirty="0" smtClean="0"/>
              <a:t>a 20 </a:t>
            </a:r>
            <a:r>
              <a:rPr lang="es-ES" sz="1600" b="1" dirty="0"/>
              <a:t>C </a:t>
            </a:r>
            <a:r>
              <a:rPr lang="es-ES" sz="1600" b="1" dirty="0" smtClean="0"/>
              <a:t>y el coeficiente a de </a:t>
            </a:r>
            <a:r>
              <a:rPr lang="es-ES" sz="1600" b="1" dirty="0"/>
              <a:t>su variación con </a:t>
            </a:r>
            <a:r>
              <a:rPr lang="es-ES" sz="1600" b="1" dirty="0" smtClean="0"/>
              <a:t>la temperatura</a:t>
            </a:r>
            <a:r>
              <a:rPr lang="es-ES" sz="1600" dirty="0"/>
              <a:t>.</a:t>
            </a:r>
          </a:p>
        </p:txBody>
      </p:sp>
      <p:sp>
        <p:nvSpPr>
          <p:cNvPr id="6" name="Rectángulo 5"/>
          <p:cNvSpPr/>
          <p:nvPr/>
        </p:nvSpPr>
        <p:spPr>
          <a:xfrm>
            <a:off x="225631" y="4972256"/>
            <a:ext cx="5565569" cy="1754326"/>
          </a:xfrm>
          <a:prstGeom prst="rect">
            <a:avLst/>
          </a:prstGeom>
        </p:spPr>
        <p:txBody>
          <a:bodyPr wrap="square">
            <a:spAutoFit/>
          </a:bodyPr>
          <a:lstStyle/>
          <a:p>
            <a:pPr algn="just"/>
            <a:r>
              <a:rPr lang="es-ES" dirty="0"/>
              <a:t>Los termistores están construidos con materiales </a:t>
            </a:r>
            <a:r>
              <a:rPr lang="es-ES" dirty="0" smtClean="0"/>
              <a:t>semiconductores</a:t>
            </a:r>
            <a:r>
              <a:rPr lang="es-ES" dirty="0"/>
              <a:t>, con lo que se logra que, con pequeñas </a:t>
            </a:r>
            <a:r>
              <a:rPr lang="es-ES" dirty="0" smtClean="0"/>
              <a:t>variaciones </a:t>
            </a:r>
            <a:r>
              <a:rPr lang="es-ES" dirty="0"/>
              <a:t>de temperatura, se tengan grandes cambios en </a:t>
            </a:r>
            <a:r>
              <a:rPr lang="es-ES" dirty="0" smtClean="0"/>
              <a:t>la resistencia </a:t>
            </a:r>
            <a:r>
              <a:rPr lang="es-ES" dirty="0"/>
              <a:t>del componente. La variación de temperatura </a:t>
            </a:r>
            <a:r>
              <a:rPr lang="es-ES" dirty="0" smtClean="0"/>
              <a:t>puede </a:t>
            </a:r>
            <a:r>
              <a:rPr lang="es-ES" dirty="0"/>
              <a:t>ser no solo la del ambiente, sino también la de algún </a:t>
            </a:r>
            <a:r>
              <a:rPr lang="es-ES" dirty="0" smtClean="0"/>
              <a:t>componente </a:t>
            </a:r>
            <a:r>
              <a:rPr lang="es-ES" dirty="0"/>
              <a:t>del circuito.</a:t>
            </a:r>
          </a:p>
        </p:txBody>
      </p:sp>
    </p:spTree>
    <p:extLst>
      <p:ext uri="{BB962C8B-B14F-4D97-AF65-F5344CB8AC3E}">
        <p14:creationId xmlns:p14="http://schemas.microsoft.com/office/powerpoint/2010/main" val="24379644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95054" y="342888"/>
            <a:ext cx="8799615" cy="646331"/>
          </a:xfrm>
          <a:prstGeom prst="rect">
            <a:avLst/>
          </a:prstGeom>
        </p:spPr>
        <p:txBody>
          <a:bodyPr wrap="square">
            <a:spAutoFit/>
          </a:bodyPr>
          <a:lstStyle/>
          <a:p>
            <a:pPr algn="ctr"/>
            <a:r>
              <a:rPr lang="es-ES" b="1" dirty="0" smtClean="0">
                <a:solidFill>
                  <a:srgbClr val="FF0000"/>
                </a:solidFill>
              </a:rPr>
              <a:t>En generaI1 la </a:t>
            </a:r>
            <a:r>
              <a:rPr lang="es-ES" b="1" dirty="0">
                <a:solidFill>
                  <a:srgbClr val="FF0000"/>
                </a:solidFill>
              </a:rPr>
              <a:t>resistencia </a:t>
            </a:r>
            <a:r>
              <a:rPr lang="es-ES" b="1" dirty="0" smtClean="0">
                <a:solidFill>
                  <a:srgbClr val="FF0000"/>
                </a:solidFill>
              </a:rPr>
              <a:t>de un determinado resistor o conductor </a:t>
            </a:r>
            <a:endParaRPr lang="es-ES" b="1" dirty="0">
              <a:solidFill>
                <a:srgbClr val="FF0000"/>
              </a:solidFill>
            </a:endParaRPr>
          </a:p>
          <a:p>
            <a:pPr algn="ctr"/>
            <a:r>
              <a:rPr lang="es-ES" b="1" dirty="0">
                <a:solidFill>
                  <a:srgbClr val="FF0000"/>
                </a:solidFill>
              </a:rPr>
              <a:t>aumenta </a:t>
            </a:r>
            <a:r>
              <a:rPr lang="es-ES" b="1" dirty="0" smtClean="0">
                <a:solidFill>
                  <a:srgbClr val="FF0000"/>
                </a:solidFill>
              </a:rPr>
              <a:t>con la temperatura</a:t>
            </a:r>
            <a:r>
              <a:rPr lang="es-ES" b="1" dirty="0">
                <a:solidFill>
                  <a:srgbClr val="FF0000"/>
                </a:solidFill>
              </a:rPr>
              <a:t>.</a:t>
            </a:r>
          </a:p>
        </p:txBody>
      </p:sp>
      <p:pic>
        <p:nvPicPr>
          <p:cNvPr id="3" name="Imagen 2"/>
          <p:cNvPicPr>
            <a:picLocks noChangeAspect="1"/>
          </p:cNvPicPr>
          <p:nvPr/>
        </p:nvPicPr>
        <p:blipFill>
          <a:blip r:embed="rId2"/>
          <a:stretch>
            <a:fillRect/>
          </a:stretch>
        </p:blipFill>
        <p:spPr>
          <a:xfrm>
            <a:off x="1122341" y="1647454"/>
            <a:ext cx="2038350" cy="2019300"/>
          </a:xfrm>
          <a:prstGeom prst="rect">
            <a:avLst/>
          </a:prstGeom>
        </p:spPr>
      </p:pic>
      <p:pic>
        <p:nvPicPr>
          <p:cNvPr id="4" name="Imagen 3"/>
          <p:cNvPicPr>
            <a:picLocks noChangeAspect="1"/>
          </p:cNvPicPr>
          <p:nvPr/>
        </p:nvPicPr>
        <p:blipFill>
          <a:blip r:embed="rId3"/>
          <a:stretch>
            <a:fillRect/>
          </a:stretch>
        </p:blipFill>
        <p:spPr>
          <a:xfrm>
            <a:off x="6955106" y="1602356"/>
            <a:ext cx="2343150" cy="1952625"/>
          </a:xfrm>
          <a:prstGeom prst="rect">
            <a:avLst/>
          </a:prstGeom>
        </p:spPr>
      </p:pic>
      <p:sp>
        <p:nvSpPr>
          <p:cNvPr id="5" name="Rectángulo 4"/>
          <p:cNvSpPr/>
          <p:nvPr/>
        </p:nvSpPr>
        <p:spPr>
          <a:xfrm>
            <a:off x="296883" y="4523817"/>
            <a:ext cx="11720946" cy="1569660"/>
          </a:xfrm>
          <a:prstGeom prst="rect">
            <a:avLst/>
          </a:prstGeom>
        </p:spPr>
        <p:txBody>
          <a:bodyPr wrap="square">
            <a:spAutoFit/>
          </a:bodyPr>
          <a:lstStyle/>
          <a:p>
            <a:pPr algn="just"/>
            <a:r>
              <a:rPr lang="es-ES" sz="2400" b="1" dirty="0"/>
              <a:t>Respuesta </a:t>
            </a:r>
            <a:r>
              <a:rPr lang="es-ES" sz="2400" b="1" dirty="0" smtClean="0"/>
              <a:t>de NTC y PTC</a:t>
            </a:r>
            <a:endParaRPr lang="es-ES" sz="2400" b="1" dirty="0"/>
          </a:p>
          <a:p>
            <a:pPr algn="just"/>
            <a:r>
              <a:rPr lang="es-ES" dirty="0"/>
              <a:t>Los dispositivos </a:t>
            </a:r>
            <a:r>
              <a:rPr lang="es-ES" dirty="0" smtClean="0"/>
              <a:t>semiconductores denominados </a:t>
            </a:r>
            <a:r>
              <a:rPr lang="es-ES" dirty="0"/>
              <a:t>NTC </a:t>
            </a:r>
            <a:r>
              <a:rPr lang="es-ES" dirty="0" smtClean="0"/>
              <a:t>y PTC tienen la capacidad </a:t>
            </a:r>
            <a:r>
              <a:rPr lang="es-ES" dirty="0"/>
              <a:t>de variar </a:t>
            </a:r>
            <a:r>
              <a:rPr lang="es-ES" dirty="0" smtClean="0"/>
              <a:t>el valor </a:t>
            </a:r>
            <a:r>
              <a:rPr lang="es-ES" dirty="0"/>
              <a:t>de </a:t>
            </a:r>
            <a:r>
              <a:rPr lang="es-ES" dirty="0" smtClean="0"/>
              <a:t>su resistencia en función de la temperatura</a:t>
            </a:r>
            <a:r>
              <a:rPr lang="es-ES" dirty="0"/>
              <a:t>, </a:t>
            </a:r>
            <a:r>
              <a:rPr lang="es-ES" dirty="0" smtClean="0"/>
              <a:t>ya sea la ambiente o la de un dispositivo acoplado</a:t>
            </a:r>
            <a:r>
              <a:rPr lang="es-ES" dirty="0"/>
              <a:t>. </a:t>
            </a:r>
            <a:r>
              <a:rPr lang="es-ES" dirty="0" smtClean="0"/>
              <a:t>Los PTC se aplican para la limitación </a:t>
            </a:r>
            <a:r>
              <a:rPr lang="es-ES" dirty="0"/>
              <a:t>de corrientes, sensores de </a:t>
            </a:r>
            <a:r>
              <a:rPr lang="es-ES" dirty="0" smtClean="0"/>
              <a:t>temperatura</a:t>
            </a:r>
            <a:r>
              <a:rPr lang="es-ES" dirty="0"/>
              <a:t>, </a:t>
            </a:r>
            <a:r>
              <a:rPr lang="es-ES" dirty="0" err="1" smtClean="0"/>
              <a:t>desmagnetización</a:t>
            </a:r>
            <a:r>
              <a:rPr lang="es-ES" dirty="0" smtClean="0"/>
              <a:t> y protección de motores </a:t>
            </a:r>
            <a:r>
              <a:rPr lang="es-ES" dirty="0"/>
              <a:t>eléctricos.</a:t>
            </a:r>
          </a:p>
          <a:p>
            <a:pPr algn="just"/>
            <a:r>
              <a:rPr lang="es-ES" dirty="0" smtClean="0"/>
              <a:t>Los NTC se aplican para retardo de relés y en modelos </a:t>
            </a:r>
            <a:r>
              <a:rPr lang="es-ES" dirty="0"/>
              <a:t>de trenes.</a:t>
            </a:r>
          </a:p>
        </p:txBody>
      </p:sp>
      <p:sp>
        <p:nvSpPr>
          <p:cNvPr id="6" name="Rectángulo 5"/>
          <p:cNvSpPr/>
          <p:nvPr/>
        </p:nvSpPr>
        <p:spPr>
          <a:xfrm>
            <a:off x="3346862" y="1602356"/>
            <a:ext cx="1937658" cy="2308324"/>
          </a:xfrm>
          <a:prstGeom prst="rect">
            <a:avLst/>
          </a:prstGeom>
        </p:spPr>
        <p:txBody>
          <a:bodyPr wrap="square">
            <a:spAutoFit/>
          </a:bodyPr>
          <a:lstStyle/>
          <a:p>
            <a:r>
              <a:rPr lang="es-ES" b="1" dirty="0" smtClean="0"/>
              <a:t>Los </a:t>
            </a:r>
            <a:r>
              <a:rPr lang="es-ES" b="1" dirty="0"/>
              <a:t>PTC </a:t>
            </a:r>
            <a:r>
              <a:rPr lang="es-ES" b="1" dirty="0" smtClean="0"/>
              <a:t>y NTC </a:t>
            </a:r>
            <a:endParaRPr lang="es-ES" b="1" dirty="0"/>
          </a:p>
          <a:p>
            <a:r>
              <a:rPr lang="es-ES" b="1" dirty="0"/>
              <a:t>son resistencias </a:t>
            </a:r>
          </a:p>
          <a:p>
            <a:r>
              <a:rPr lang="es-ES" b="1" dirty="0"/>
              <a:t>variables con la </a:t>
            </a:r>
          </a:p>
          <a:p>
            <a:r>
              <a:rPr lang="es-ES" b="1" dirty="0"/>
              <a:t>temperatura; una </a:t>
            </a:r>
          </a:p>
          <a:p>
            <a:r>
              <a:rPr lang="es-ES" b="1" dirty="0"/>
              <a:t>tiene coeficiente </a:t>
            </a:r>
          </a:p>
          <a:p>
            <a:r>
              <a:rPr lang="es-ES" b="1" dirty="0"/>
              <a:t>positivo, </a:t>
            </a:r>
            <a:r>
              <a:rPr lang="es-ES" b="1" dirty="0" smtClean="0"/>
              <a:t>y la </a:t>
            </a:r>
            <a:endParaRPr lang="es-ES" b="1" dirty="0"/>
          </a:p>
          <a:p>
            <a:r>
              <a:rPr lang="es-ES" b="1" dirty="0"/>
              <a:t>otra, coeficiente </a:t>
            </a:r>
          </a:p>
          <a:p>
            <a:r>
              <a:rPr lang="es-ES" b="1" dirty="0"/>
              <a:t>negativo.</a:t>
            </a:r>
          </a:p>
        </p:txBody>
      </p:sp>
      <p:sp>
        <p:nvSpPr>
          <p:cNvPr id="7" name="Rectángulo 6"/>
          <p:cNvSpPr/>
          <p:nvPr/>
        </p:nvSpPr>
        <p:spPr>
          <a:xfrm>
            <a:off x="9555679" y="1918440"/>
            <a:ext cx="1642753" cy="1477328"/>
          </a:xfrm>
          <a:prstGeom prst="rect">
            <a:avLst/>
          </a:prstGeom>
        </p:spPr>
        <p:txBody>
          <a:bodyPr wrap="square">
            <a:spAutoFit/>
          </a:bodyPr>
          <a:lstStyle/>
          <a:p>
            <a:r>
              <a:rPr lang="es-ES" b="1" dirty="0"/>
              <a:t>Ejemplo de </a:t>
            </a:r>
          </a:p>
          <a:p>
            <a:r>
              <a:rPr lang="es-ES" b="1" dirty="0"/>
              <a:t>encapsulados </a:t>
            </a:r>
          </a:p>
          <a:p>
            <a:r>
              <a:rPr lang="es-ES" b="1" dirty="0"/>
              <a:t>comerciales</a:t>
            </a:r>
          </a:p>
          <a:p>
            <a:r>
              <a:rPr lang="es-ES" b="1" dirty="0"/>
              <a:t>de dispositivos </a:t>
            </a:r>
          </a:p>
          <a:p>
            <a:r>
              <a:rPr lang="es-ES" b="1" dirty="0"/>
              <a:t>NTC.</a:t>
            </a:r>
          </a:p>
        </p:txBody>
      </p:sp>
    </p:spTree>
    <p:extLst>
      <p:ext uri="{BB962C8B-B14F-4D97-AF65-F5344CB8AC3E}">
        <p14:creationId xmlns:p14="http://schemas.microsoft.com/office/powerpoint/2010/main" val="38215830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2" y="153436"/>
            <a:ext cx="11653652" cy="3970318"/>
          </a:xfrm>
          <a:prstGeom prst="rect">
            <a:avLst/>
          </a:prstGeom>
        </p:spPr>
        <p:txBody>
          <a:bodyPr wrap="square">
            <a:spAutoFit/>
          </a:bodyPr>
          <a:lstStyle/>
          <a:p>
            <a:pPr algn="just"/>
            <a:r>
              <a:rPr lang="es-ES" dirty="0" smtClean="0"/>
              <a:t>Ahora conoceremos en detalle la caída de potencial y describiremos las características de los nodos</a:t>
            </a:r>
            <a:r>
              <a:rPr lang="es-ES" dirty="0"/>
              <a:t>, </a:t>
            </a:r>
            <a:r>
              <a:rPr lang="es-ES" dirty="0" smtClean="0"/>
              <a:t>ramas y mallas</a:t>
            </a:r>
            <a:r>
              <a:rPr lang="es-ES" dirty="0"/>
              <a:t>, </a:t>
            </a:r>
            <a:r>
              <a:rPr lang="es-ES" dirty="0" smtClean="0"/>
              <a:t>dentro de un circuito eléctrico</a:t>
            </a:r>
            <a:r>
              <a:rPr lang="es-ES" dirty="0"/>
              <a:t>. </a:t>
            </a:r>
          </a:p>
          <a:p>
            <a:pPr algn="just"/>
            <a:r>
              <a:rPr lang="es-ES" dirty="0"/>
              <a:t>Enunciaremos </a:t>
            </a:r>
            <a:r>
              <a:rPr lang="es-ES" dirty="0" smtClean="0"/>
              <a:t>las leyes relacionadas con la tensión y la corriente </a:t>
            </a:r>
            <a:r>
              <a:rPr lang="es-ES" dirty="0"/>
              <a:t>y</a:t>
            </a:r>
            <a:r>
              <a:rPr lang="es-ES" dirty="0" smtClean="0"/>
              <a:t>, posteriormente, nos daremos a la tarea de aplicarlas en la realización de diversos tipos de conexiones, por ejemplo: la conexión de resistencias en serie, la conexión de resistencias en paralelo y también la conexión de capacitores. Para continuar, conoceremos </a:t>
            </a:r>
            <a:r>
              <a:rPr lang="es-ES" dirty="0"/>
              <a:t>el </a:t>
            </a:r>
            <a:r>
              <a:rPr lang="es-ES" dirty="0" smtClean="0"/>
              <a:t>teorema de superposición y realizaremos un completo análisis de los elementos </a:t>
            </a:r>
            <a:r>
              <a:rPr lang="es-ES" dirty="0"/>
              <a:t>de </a:t>
            </a:r>
            <a:r>
              <a:rPr lang="es-ES" dirty="0" smtClean="0"/>
              <a:t>un circuito eléctrico.</a:t>
            </a:r>
            <a:endParaRPr lang="es-ES" dirty="0"/>
          </a:p>
          <a:p>
            <a:pPr algn="just"/>
            <a:r>
              <a:rPr lang="es-ES" b="1" dirty="0">
                <a:solidFill>
                  <a:srgbClr val="FF0000"/>
                </a:solidFill>
              </a:rPr>
              <a:t>Ley de tensión </a:t>
            </a:r>
            <a:r>
              <a:rPr lang="es-ES" b="1" dirty="0" smtClean="0">
                <a:solidFill>
                  <a:srgbClr val="FF0000"/>
                </a:solidFill>
              </a:rPr>
              <a:t>y corriente </a:t>
            </a:r>
          </a:p>
          <a:p>
            <a:pPr algn="just"/>
            <a:r>
              <a:rPr lang="es-ES" dirty="0" smtClean="0"/>
              <a:t>Principios y alcances de las leyes de Kirchhoff</a:t>
            </a:r>
            <a:r>
              <a:rPr lang="es-ES" dirty="0"/>
              <a:t>.</a:t>
            </a:r>
          </a:p>
          <a:p>
            <a:pPr algn="just"/>
            <a:r>
              <a:rPr lang="es-ES" b="1" dirty="0">
                <a:solidFill>
                  <a:srgbClr val="FF0000"/>
                </a:solidFill>
              </a:rPr>
              <a:t>Conexión de </a:t>
            </a:r>
            <a:r>
              <a:rPr lang="es-ES" b="1" dirty="0" smtClean="0">
                <a:solidFill>
                  <a:srgbClr val="FF0000"/>
                </a:solidFill>
              </a:rPr>
              <a:t>resistencias y capacitores</a:t>
            </a:r>
            <a:endParaRPr lang="es-ES" b="1" dirty="0">
              <a:solidFill>
                <a:srgbClr val="FF0000"/>
              </a:solidFill>
            </a:endParaRPr>
          </a:p>
          <a:p>
            <a:pPr algn="just"/>
            <a:r>
              <a:rPr lang="es-ES" dirty="0"/>
              <a:t>Comportamiento y </a:t>
            </a:r>
            <a:r>
              <a:rPr lang="es-ES" dirty="0" smtClean="0"/>
              <a:t>características de resistencias </a:t>
            </a:r>
            <a:r>
              <a:rPr lang="es-ES" dirty="0"/>
              <a:t>y </a:t>
            </a:r>
            <a:r>
              <a:rPr lang="es-ES" dirty="0" smtClean="0"/>
              <a:t>capacitores en diferentes </a:t>
            </a:r>
            <a:r>
              <a:rPr lang="es-ES" dirty="0"/>
              <a:t>tipos </a:t>
            </a:r>
            <a:r>
              <a:rPr lang="es-ES" dirty="0" smtClean="0"/>
              <a:t>de circuitos y conexiones</a:t>
            </a:r>
            <a:r>
              <a:rPr lang="es-ES" dirty="0"/>
              <a:t>.</a:t>
            </a:r>
          </a:p>
          <a:p>
            <a:pPr algn="just"/>
            <a:r>
              <a:rPr lang="es-ES" b="1" dirty="0">
                <a:solidFill>
                  <a:srgbClr val="FF0000"/>
                </a:solidFill>
              </a:rPr>
              <a:t>Potencia eléctrica</a:t>
            </a:r>
          </a:p>
          <a:p>
            <a:pPr algn="just"/>
            <a:r>
              <a:rPr lang="es-ES" dirty="0"/>
              <a:t>Tipos </a:t>
            </a:r>
            <a:r>
              <a:rPr lang="es-ES" dirty="0" smtClean="0"/>
              <a:t>de potencia eléctrica y sus principales </a:t>
            </a:r>
            <a:r>
              <a:rPr lang="es-ES" dirty="0"/>
              <a:t>características.</a:t>
            </a:r>
          </a:p>
          <a:p>
            <a:pPr algn="just"/>
            <a:r>
              <a:rPr lang="es-ES" b="1" dirty="0">
                <a:solidFill>
                  <a:srgbClr val="FF0000"/>
                </a:solidFill>
              </a:rPr>
              <a:t>Circuitos resistivos </a:t>
            </a:r>
            <a:r>
              <a:rPr lang="es-ES" b="1" dirty="0" smtClean="0">
                <a:solidFill>
                  <a:srgbClr val="FF0000"/>
                </a:solidFill>
              </a:rPr>
              <a:t>en paralelo </a:t>
            </a:r>
            <a:endParaRPr lang="es-ES" b="1" dirty="0">
              <a:solidFill>
                <a:srgbClr val="FF0000"/>
              </a:solidFill>
            </a:endParaRPr>
          </a:p>
          <a:p>
            <a:pPr algn="just"/>
            <a:r>
              <a:rPr lang="es-ES" dirty="0"/>
              <a:t>Comportamiento </a:t>
            </a:r>
            <a:r>
              <a:rPr lang="es-ES" dirty="0" smtClean="0"/>
              <a:t>de las resistencias </a:t>
            </a:r>
            <a:r>
              <a:rPr lang="es-ES" dirty="0"/>
              <a:t>conectadas </a:t>
            </a:r>
            <a:r>
              <a:rPr lang="es-ES" dirty="0" smtClean="0"/>
              <a:t>en paralelo y cálculo de resistencias totales</a:t>
            </a:r>
            <a:r>
              <a:rPr lang="es-ES" dirty="0"/>
              <a:t>.</a:t>
            </a:r>
          </a:p>
        </p:txBody>
      </p:sp>
    </p:spTree>
    <p:extLst>
      <p:ext uri="{BB962C8B-B14F-4D97-AF65-F5344CB8AC3E}">
        <p14:creationId xmlns:p14="http://schemas.microsoft.com/office/powerpoint/2010/main" val="3762928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3766" y="1621557"/>
            <a:ext cx="11269683" cy="3785652"/>
          </a:xfrm>
          <a:prstGeom prst="rect">
            <a:avLst/>
          </a:prstGeom>
        </p:spPr>
        <p:txBody>
          <a:bodyPr wrap="square">
            <a:spAutoFit/>
          </a:bodyPr>
          <a:lstStyle/>
          <a:p>
            <a:pPr algn="ctr"/>
            <a:r>
              <a:rPr lang="es-ES" sz="4800" b="1" dirty="0" smtClean="0"/>
              <a:t>CAIDA DE </a:t>
            </a:r>
            <a:r>
              <a:rPr lang="es-ES" sz="4800" b="1" dirty="0"/>
              <a:t>POTENCIAL</a:t>
            </a:r>
          </a:p>
          <a:p>
            <a:pPr algn="ctr"/>
            <a:r>
              <a:rPr lang="es-ES" sz="4800" b="1" dirty="0" smtClean="0"/>
              <a:t>La caída de potencial es la diferencia de energía o voltaje que se presenta al atravesar un conductor entre sus extremos y que es producida por la resistencia </a:t>
            </a:r>
            <a:endParaRPr lang="es-ES" sz="4800" b="1" dirty="0"/>
          </a:p>
        </p:txBody>
      </p:sp>
    </p:spTree>
    <p:extLst>
      <p:ext uri="{BB962C8B-B14F-4D97-AF65-F5344CB8AC3E}">
        <p14:creationId xmlns:p14="http://schemas.microsoft.com/office/powerpoint/2010/main" val="757169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192652"/>
            <a:ext cx="11665528" cy="5909310"/>
          </a:xfrm>
          <a:prstGeom prst="rect">
            <a:avLst/>
          </a:prstGeom>
        </p:spPr>
        <p:txBody>
          <a:bodyPr wrap="square">
            <a:spAutoFit/>
          </a:bodyPr>
          <a:lstStyle/>
          <a:p>
            <a:pPr algn="just"/>
            <a:r>
              <a:rPr lang="es-ES" dirty="0" smtClean="0"/>
              <a:t>En un circuito eléctrico encontraremos dos grupos de elementos, los activos, que generan energía (por ejemplo </a:t>
            </a:r>
            <a:r>
              <a:rPr lang="es-ES" dirty="0"/>
              <a:t>una pila), y los pasivos, que transforman la </a:t>
            </a:r>
            <a:r>
              <a:rPr lang="es-ES" dirty="0" smtClean="0"/>
              <a:t>energía </a:t>
            </a:r>
            <a:r>
              <a:rPr lang="es-ES" dirty="0"/>
              <a:t>generada (por ejemplo una resistencia que transforma </a:t>
            </a:r>
            <a:r>
              <a:rPr lang="es-ES" dirty="0" smtClean="0"/>
              <a:t>la </a:t>
            </a:r>
            <a:r>
              <a:rPr lang="es-ES" dirty="0"/>
              <a:t>energía eléctrica en calor). Para avanzar con algunos </a:t>
            </a:r>
            <a:r>
              <a:rPr lang="es-ES" dirty="0" smtClean="0"/>
              <a:t>conceptos </a:t>
            </a:r>
            <a:r>
              <a:rPr lang="es-ES" dirty="0"/>
              <a:t>importantes, sería apropiado reforzar los </a:t>
            </a:r>
            <a:r>
              <a:rPr lang="es-ES" dirty="0" smtClean="0"/>
              <a:t>conocimientos </a:t>
            </a:r>
            <a:r>
              <a:rPr lang="es-ES" dirty="0"/>
              <a:t>que adquirimos en la clase anterior</a:t>
            </a:r>
            <a:r>
              <a:rPr lang="es-ES" dirty="0" smtClean="0"/>
              <a:t>.</a:t>
            </a:r>
          </a:p>
          <a:p>
            <a:pPr algn="just"/>
            <a:r>
              <a:rPr lang="es-ES" dirty="0"/>
              <a:t>Como sabemos, para unir a estos dos grupos de elementos </a:t>
            </a:r>
            <a:r>
              <a:rPr lang="es-ES" dirty="0" smtClean="0"/>
              <a:t>necesitamos </a:t>
            </a:r>
            <a:r>
              <a:rPr lang="es-ES" dirty="0"/>
              <a:t>un conductor. Para que un material sea conductor, </a:t>
            </a:r>
            <a:r>
              <a:rPr lang="es-ES" dirty="0" smtClean="0"/>
              <a:t>tiene </a:t>
            </a:r>
            <a:r>
              <a:rPr lang="es-ES" dirty="0"/>
              <a:t>que contar con electrones libres, que estén en la última </a:t>
            </a:r>
            <a:r>
              <a:rPr lang="es-ES" dirty="0" smtClean="0"/>
              <a:t>órbita </a:t>
            </a:r>
            <a:r>
              <a:rPr lang="es-ES" dirty="0"/>
              <a:t>del átomo; además, la fuerza de atracción de su núcleo </a:t>
            </a:r>
          </a:p>
          <a:p>
            <a:pPr algn="just"/>
            <a:r>
              <a:rPr lang="es-ES" dirty="0"/>
              <a:t>debe ser lo suficientemente débil como para poder liberarse </a:t>
            </a:r>
            <a:r>
              <a:rPr lang="es-ES" dirty="0" smtClean="0"/>
              <a:t>(</a:t>
            </a:r>
            <a:r>
              <a:rPr lang="es-ES" dirty="0"/>
              <a:t>algunos metales cuentan con esta característica). Cuando </a:t>
            </a:r>
            <a:r>
              <a:rPr lang="es-ES" dirty="0" smtClean="0"/>
              <a:t>logramos </a:t>
            </a:r>
            <a:r>
              <a:rPr lang="es-ES" dirty="0"/>
              <a:t>que estos electrones libres se muevan (con un </a:t>
            </a:r>
            <a:r>
              <a:rPr lang="es-ES" dirty="0" smtClean="0"/>
              <a:t>elemento </a:t>
            </a:r>
            <a:r>
              <a:rPr lang="es-ES" dirty="0"/>
              <a:t>activo como una pila), tendremos un flujo de energía que </a:t>
            </a:r>
            <a:r>
              <a:rPr lang="es-ES" dirty="0" smtClean="0"/>
              <a:t>denominaremos </a:t>
            </a:r>
            <a:r>
              <a:rPr lang="es-ES" dirty="0"/>
              <a:t>corriente eléctrica. Existen dos magnitudes </a:t>
            </a:r>
            <a:r>
              <a:rPr lang="es-ES" dirty="0" smtClean="0"/>
              <a:t>para </a:t>
            </a:r>
            <a:r>
              <a:rPr lang="es-ES" dirty="0"/>
              <a:t>medir esta corriente eléctrica, la intensidad y la tensión o </a:t>
            </a:r>
            <a:r>
              <a:rPr lang="es-ES" dirty="0" smtClean="0"/>
              <a:t>voltaje</a:t>
            </a:r>
            <a:r>
              <a:rPr lang="es-ES" dirty="0"/>
              <a:t>, estas se miden en </a:t>
            </a:r>
            <a:r>
              <a:rPr lang="es-ES" dirty="0" smtClean="0"/>
              <a:t>amperes y </a:t>
            </a:r>
            <a:r>
              <a:rPr lang="es-ES" dirty="0"/>
              <a:t>en volts, respectivamente, </a:t>
            </a:r>
            <a:r>
              <a:rPr lang="es-ES" dirty="0" smtClean="0"/>
              <a:t>y </a:t>
            </a:r>
            <a:r>
              <a:rPr lang="es-ES" dirty="0"/>
              <a:t>con ellas calcularemos la caída de potencial</a:t>
            </a:r>
            <a:r>
              <a:rPr lang="es-ES" dirty="0" smtClean="0"/>
              <a:t>.</a:t>
            </a:r>
          </a:p>
          <a:p>
            <a:pPr algn="just"/>
            <a:r>
              <a:rPr lang="es-ES" dirty="0"/>
              <a:t>La intensidad de corriente eléctrica es la cantidad de carga </a:t>
            </a:r>
            <a:r>
              <a:rPr lang="es-ES" dirty="0" smtClean="0"/>
              <a:t>por </a:t>
            </a:r>
            <a:r>
              <a:rPr lang="es-ES" dirty="0"/>
              <a:t>segundo que pasa a través de un cable (conductor) o un </a:t>
            </a:r>
            <a:r>
              <a:rPr lang="es-ES" dirty="0" smtClean="0"/>
              <a:t>elemento </a:t>
            </a:r>
            <a:r>
              <a:rPr lang="es-ES" dirty="0"/>
              <a:t>de un circuito.</a:t>
            </a:r>
          </a:p>
          <a:p>
            <a:pPr algn="just"/>
            <a:r>
              <a:rPr lang="es-ES" dirty="0" smtClean="0"/>
              <a:t>La tensión o voltaje es una medida de la separación de cargas </a:t>
            </a:r>
            <a:r>
              <a:rPr lang="es-ES" dirty="0"/>
              <a:t>que </a:t>
            </a:r>
            <a:r>
              <a:rPr lang="es-ES" dirty="0" smtClean="0"/>
              <a:t>se establece en un elemento del circuito</a:t>
            </a:r>
            <a:r>
              <a:rPr lang="es-ES" dirty="0"/>
              <a:t>.</a:t>
            </a:r>
          </a:p>
          <a:p>
            <a:pPr algn="just"/>
            <a:r>
              <a:rPr lang="es-ES" dirty="0"/>
              <a:t>Para fijar esta idea podemos tomar como ejemplo una </a:t>
            </a:r>
            <a:r>
              <a:rPr lang="es-ES" dirty="0" smtClean="0"/>
              <a:t>cañería </a:t>
            </a:r>
            <a:r>
              <a:rPr lang="es-ES" dirty="0"/>
              <a:t>con agua, donde los caños son los conductores, y el </a:t>
            </a:r>
            <a:r>
              <a:rPr lang="es-ES" dirty="0" smtClean="0"/>
              <a:t>agua</a:t>
            </a:r>
            <a:r>
              <a:rPr lang="es-ES" dirty="0"/>
              <a:t>, la energía eléctrica. La intensidad de la corriente será </a:t>
            </a:r>
            <a:r>
              <a:rPr lang="es-ES" dirty="0" smtClean="0"/>
              <a:t>la </a:t>
            </a:r>
            <a:r>
              <a:rPr lang="es-ES" dirty="0"/>
              <a:t>cantidad de agua que pasa por el caño, y el voltaje será </a:t>
            </a:r>
            <a:r>
              <a:rPr lang="es-ES" dirty="0" smtClean="0"/>
              <a:t>la </a:t>
            </a:r>
            <a:r>
              <a:rPr lang="es-ES" dirty="0"/>
              <a:t>fuerza con la que circula el agua. Aquí aparece una </a:t>
            </a:r>
            <a:r>
              <a:rPr lang="es-ES" dirty="0" smtClean="0"/>
              <a:t>tercera </a:t>
            </a:r>
            <a:r>
              <a:rPr lang="es-ES" dirty="0"/>
              <a:t>magnitud: resistencia, que en nuestro ejemplo sería el </a:t>
            </a:r>
            <a:r>
              <a:rPr lang="es-ES" dirty="0" smtClean="0"/>
              <a:t>diámetro </a:t>
            </a:r>
            <a:r>
              <a:rPr lang="es-ES" dirty="0"/>
              <a:t>del caño. Si modificamos este tamaño, variará la </a:t>
            </a:r>
            <a:r>
              <a:rPr lang="es-ES" dirty="0" smtClean="0"/>
              <a:t>corriente </a:t>
            </a:r>
            <a:r>
              <a:rPr lang="es-ES" dirty="0"/>
              <a:t>y la fuerza del otro lado del caño, y </a:t>
            </a:r>
            <a:r>
              <a:rPr lang="es-ES" dirty="0" smtClean="0"/>
              <a:t>allí tendríamos la </a:t>
            </a:r>
            <a:r>
              <a:rPr lang="es-ES" dirty="0"/>
              <a:t>diferencia de potencial.</a:t>
            </a:r>
          </a:p>
          <a:p>
            <a:pPr algn="just"/>
            <a:r>
              <a:rPr lang="es-ES" dirty="0"/>
              <a:t>Si pensamos en un circuito eléctrico que cuenta con una </a:t>
            </a:r>
            <a:r>
              <a:rPr lang="es-ES" dirty="0" smtClean="0"/>
              <a:t>pila </a:t>
            </a:r>
            <a:r>
              <a:rPr lang="es-ES" dirty="0"/>
              <a:t>de 10 volts, al pasar por una resistencia </a:t>
            </a:r>
            <a:r>
              <a:rPr lang="es-ES" dirty="0" smtClean="0"/>
              <a:t>perdemos3 volts, si medimos la tensión en este lugar tendremos 7 volts; ahora</a:t>
            </a:r>
            <a:r>
              <a:rPr lang="es-ES" dirty="0"/>
              <a:t>, </a:t>
            </a:r>
            <a:r>
              <a:rPr lang="es-ES" dirty="0" smtClean="0"/>
              <a:t>si la energía </a:t>
            </a:r>
            <a:r>
              <a:rPr lang="es-ES" dirty="0"/>
              <a:t>pasa por una resistencia R2</a:t>
            </a:r>
            <a:r>
              <a:rPr lang="es-ES" dirty="0" smtClean="0"/>
              <a:t>, esta consume </a:t>
            </a:r>
            <a:r>
              <a:rPr lang="es-ES" dirty="0"/>
              <a:t>estos </a:t>
            </a:r>
            <a:r>
              <a:rPr lang="es-ES" dirty="0" smtClean="0"/>
              <a:t>7 volts restantes </a:t>
            </a:r>
            <a:r>
              <a:rPr lang="es-ES" dirty="0"/>
              <a:t>para cerrar </a:t>
            </a:r>
            <a:r>
              <a:rPr lang="es-ES" dirty="0" smtClean="0"/>
              <a:t>el circuito</a:t>
            </a:r>
            <a:r>
              <a:rPr lang="es-ES" dirty="0"/>
              <a:t>. </a:t>
            </a:r>
            <a:endParaRPr lang="es-ES" dirty="0" smtClean="0"/>
          </a:p>
        </p:txBody>
      </p:sp>
    </p:spTree>
    <p:extLst>
      <p:ext uri="{BB962C8B-B14F-4D97-AF65-F5344CB8AC3E}">
        <p14:creationId xmlns:p14="http://schemas.microsoft.com/office/powerpoint/2010/main" val="13232377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192652"/>
            <a:ext cx="11665528" cy="2308324"/>
          </a:xfrm>
          <a:prstGeom prst="rect">
            <a:avLst/>
          </a:prstGeom>
        </p:spPr>
        <p:txBody>
          <a:bodyPr wrap="square">
            <a:spAutoFit/>
          </a:bodyPr>
          <a:lstStyle/>
          <a:p>
            <a:pPr algn="just"/>
            <a:r>
              <a:rPr lang="es-ES" dirty="0" smtClean="0"/>
              <a:t>Aquí tenemos cómo estas resistencias generan las diferencias de potencial</a:t>
            </a:r>
            <a:r>
              <a:rPr lang="es-ES" dirty="0"/>
              <a:t>: </a:t>
            </a:r>
            <a:r>
              <a:rPr lang="es-ES" dirty="0" smtClean="0"/>
              <a:t>la energía </a:t>
            </a:r>
            <a:r>
              <a:rPr lang="es-ES" dirty="0"/>
              <a:t>eléctrica salió </a:t>
            </a:r>
            <a:r>
              <a:rPr lang="es-ES" dirty="0" smtClean="0"/>
              <a:t>de la pila (elemento activo</a:t>
            </a:r>
            <a:r>
              <a:rPr lang="es-ES" dirty="0"/>
              <a:t>) y</a:t>
            </a:r>
            <a:r>
              <a:rPr lang="es-ES" dirty="0" smtClean="0"/>
              <a:t>, al pasar </a:t>
            </a:r>
            <a:r>
              <a:rPr lang="es-ES" dirty="0"/>
              <a:t>por </a:t>
            </a:r>
            <a:r>
              <a:rPr lang="es-ES" dirty="0" smtClean="0"/>
              <a:t>una resistencia </a:t>
            </a:r>
            <a:r>
              <a:rPr lang="es-ES" dirty="0"/>
              <a:t>(elemento pasivo), la </a:t>
            </a:r>
            <a:r>
              <a:rPr lang="es-ES" dirty="0" smtClean="0"/>
              <a:t>energía </a:t>
            </a:r>
            <a:r>
              <a:rPr lang="es-ES" dirty="0"/>
              <a:t>eléctrica </a:t>
            </a:r>
            <a:r>
              <a:rPr lang="es-ES" dirty="0" smtClean="0"/>
              <a:t>se convierte en energía </a:t>
            </a:r>
            <a:r>
              <a:rPr lang="es-ES" dirty="0"/>
              <a:t>calórica.</a:t>
            </a:r>
          </a:p>
          <a:p>
            <a:pPr algn="just"/>
            <a:r>
              <a:rPr lang="es-ES" dirty="0"/>
              <a:t>Podemos pensar en otro ejemplo cambiando la resistencia </a:t>
            </a:r>
            <a:r>
              <a:rPr lang="es-ES" dirty="0" smtClean="0"/>
              <a:t>por </a:t>
            </a:r>
            <a:r>
              <a:rPr lang="es-ES" dirty="0"/>
              <a:t>una inductancia. De la misma forma que vimos antes, </a:t>
            </a:r>
            <a:r>
              <a:rPr lang="es-ES" dirty="0" smtClean="0"/>
              <a:t>tendremos </a:t>
            </a:r>
            <a:r>
              <a:rPr lang="es-ES" dirty="0"/>
              <a:t>que la energía eléctrica al pasar por este </a:t>
            </a:r>
            <a:r>
              <a:rPr lang="es-ES" dirty="0" smtClean="0"/>
              <a:t>elemento </a:t>
            </a:r>
            <a:r>
              <a:rPr lang="es-ES" dirty="0"/>
              <a:t>se transformará, pero, tratándose de una </a:t>
            </a:r>
            <a:r>
              <a:rPr lang="es-ES" dirty="0" smtClean="0"/>
              <a:t>bobina, obtendremos </a:t>
            </a:r>
            <a:r>
              <a:rPr lang="es-ES" dirty="0"/>
              <a:t>un campo magnético, y esta vez utilizaremos </a:t>
            </a:r>
            <a:r>
              <a:rPr lang="es-ES" dirty="0" smtClean="0"/>
              <a:t>la </a:t>
            </a:r>
            <a:r>
              <a:rPr lang="es-ES" dirty="0"/>
              <a:t>energía para generar movimiento, como un motor. Este </a:t>
            </a:r>
            <a:r>
              <a:rPr lang="es-ES" dirty="0" smtClean="0"/>
              <a:t>elemento </a:t>
            </a:r>
            <a:r>
              <a:rPr lang="es-ES" dirty="0"/>
              <a:t>pasivo también provocará una caída de potencial. </a:t>
            </a:r>
          </a:p>
          <a:p>
            <a:pPr algn="just"/>
            <a:r>
              <a:rPr lang="es-ES" dirty="0"/>
              <a:t>Entonces tenemos que el consumo de energía que </a:t>
            </a:r>
            <a:r>
              <a:rPr lang="es-ES" dirty="0" smtClean="0"/>
              <a:t>producen </a:t>
            </a:r>
            <a:r>
              <a:rPr lang="es-ES" dirty="0"/>
              <a:t>los elementos pasivos de los circuitos provoca en ellos </a:t>
            </a:r>
            <a:r>
              <a:rPr lang="es-ES" dirty="0" smtClean="0"/>
              <a:t>una </a:t>
            </a:r>
            <a:r>
              <a:rPr lang="es-ES" dirty="0"/>
              <a:t>caída de potencial que mediremos en volts.</a:t>
            </a:r>
          </a:p>
        </p:txBody>
      </p:sp>
      <p:pic>
        <p:nvPicPr>
          <p:cNvPr id="3" name="Imagen 2"/>
          <p:cNvPicPr>
            <a:picLocks noChangeAspect="1"/>
          </p:cNvPicPr>
          <p:nvPr/>
        </p:nvPicPr>
        <p:blipFill>
          <a:blip r:embed="rId2"/>
          <a:stretch>
            <a:fillRect/>
          </a:stretch>
        </p:blipFill>
        <p:spPr>
          <a:xfrm>
            <a:off x="631804" y="2695451"/>
            <a:ext cx="3019425" cy="1562100"/>
          </a:xfrm>
          <a:prstGeom prst="rect">
            <a:avLst/>
          </a:prstGeom>
        </p:spPr>
      </p:pic>
      <p:sp>
        <p:nvSpPr>
          <p:cNvPr id="4" name="Rectángulo 3"/>
          <p:cNvSpPr/>
          <p:nvPr/>
        </p:nvSpPr>
        <p:spPr>
          <a:xfrm>
            <a:off x="3651229" y="2599338"/>
            <a:ext cx="1690255" cy="1754326"/>
          </a:xfrm>
          <a:prstGeom prst="rect">
            <a:avLst/>
          </a:prstGeom>
        </p:spPr>
        <p:txBody>
          <a:bodyPr wrap="square">
            <a:spAutoFit/>
          </a:bodyPr>
          <a:lstStyle/>
          <a:p>
            <a:r>
              <a:rPr lang="es-ES" b="1" dirty="0" smtClean="0"/>
              <a:t>La energía </a:t>
            </a:r>
            <a:endParaRPr lang="es-ES" b="1" dirty="0"/>
          </a:p>
          <a:p>
            <a:r>
              <a:rPr lang="es-ES" b="1" dirty="0"/>
              <a:t>eléctrica </a:t>
            </a:r>
          </a:p>
          <a:p>
            <a:r>
              <a:rPr lang="es-ES" b="1" dirty="0"/>
              <a:t>pasa por la </a:t>
            </a:r>
          </a:p>
          <a:p>
            <a:r>
              <a:rPr lang="es-ES" b="1" dirty="0"/>
              <a:t>resistencia y </a:t>
            </a:r>
          </a:p>
          <a:p>
            <a:r>
              <a:rPr lang="es-ES" b="1" dirty="0"/>
              <a:t>se transforma </a:t>
            </a:r>
          </a:p>
          <a:p>
            <a:r>
              <a:rPr lang="es-ES" b="1" dirty="0"/>
              <a:t>en calórica.</a:t>
            </a:r>
          </a:p>
        </p:txBody>
      </p:sp>
      <p:sp>
        <p:nvSpPr>
          <p:cNvPr id="5" name="Rectángulo 4"/>
          <p:cNvSpPr/>
          <p:nvPr/>
        </p:nvSpPr>
        <p:spPr>
          <a:xfrm>
            <a:off x="245423" y="4785646"/>
            <a:ext cx="11665528" cy="1477328"/>
          </a:xfrm>
          <a:prstGeom prst="rect">
            <a:avLst/>
          </a:prstGeom>
        </p:spPr>
        <p:txBody>
          <a:bodyPr wrap="square">
            <a:spAutoFit/>
          </a:bodyPr>
          <a:lstStyle/>
          <a:p>
            <a:pPr algn="just"/>
            <a:r>
              <a:rPr lang="es-ES" b="1" dirty="0">
                <a:solidFill>
                  <a:srgbClr val="FF0000"/>
                </a:solidFill>
              </a:rPr>
              <a:t>Artefactos </a:t>
            </a:r>
            <a:r>
              <a:rPr lang="es-ES" b="1" dirty="0" smtClean="0">
                <a:solidFill>
                  <a:srgbClr val="FF0000"/>
                </a:solidFill>
              </a:rPr>
              <a:t>de medición</a:t>
            </a:r>
            <a:endParaRPr lang="es-ES" b="1" dirty="0">
              <a:solidFill>
                <a:srgbClr val="FF0000"/>
              </a:solidFill>
            </a:endParaRPr>
          </a:p>
          <a:p>
            <a:pPr algn="just"/>
            <a:r>
              <a:rPr lang="es-ES" dirty="0"/>
              <a:t>Para medir </a:t>
            </a:r>
            <a:r>
              <a:rPr lang="es-ES" dirty="0" smtClean="0"/>
              <a:t>las magnitudes de las diferencias </a:t>
            </a:r>
            <a:r>
              <a:rPr lang="es-ES" dirty="0"/>
              <a:t>de potencial en </a:t>
            </a:r>
            <a:r>
              <a:rPr lang="es-ES" dirty="0" smtClean="0"/>
              <a:t>un </a:t>
            </a:r>
            <a:r>
              <a:rPr lang="es-ES" dirty="0"/>
              <a:t>circuito eléctrico, contamos con dos artefactos que </a:t>
            </a:r>
            <a:r>
              <a:rPr lang="es-ES" dirty="0" smtClean="0"/>
              <a:t>nos proporcionarán esta información</a:t>
            </a:r>
            <a:r>
              <a:rPr lang="es-ES" dirty="0"/>
              <a:t>. </a:t>
            </a:r>
            <a:r>
              <a:rPr lang="es-ES" dirty="0" smtClean="0"/>
              <a:t>Para medir la corriente</a:t>
            </a:r>
            <a:r>
              <a:rPr lang="es-ES" dirty="0"/>
              <a:t>, </a:t>
            </a:r>
            <a:r>
              <a:rPr lang="es-ES" dirty="0" smtClean="0"/>
              <a:t>interrumpiremos el circuito y haremos </a:t>
            </a:r>
            <a:r>
              <a:rPr lang="es-ES" dirty="0"/>
              <a:t>pasar </a:t>
            </a:r>
            <a:r>
              <a:rPr lang="es-ES" dirty="0" smtClean="0"/>
              <a:t>la corriente </a:t>
            </a:r>
            <a:r>
              <a:rPr lang="es-ES" dirty="0"/>
              <a:t>por un </a:t>
            </a:r>
            <a:r>
              <a:rPr lang="es-ES" dirty="0" smtClean="0"/>
              <a:t>amperímetro</a:t>
            </a:r>
            <a:r>
              <a:rPr lang="es-ES" dirty="0"/>
              <a:t>. </a:t>
            </a:r>
            <a:r>
              <a:rPr lang="es-ES" dirty="0" smtClean="0"/>
              <a:t>Para medir la tensión </a:t>
            </a:r>
            <a:r>
              <a:rPr lang="es-ES" dirty="0"/>
              <a:t>utilizaremos un voltímetro, </a:t>
            </a:r>
            <a:r>
              <a:rPr lang="es-ES" dirty="0" smtClean="0"/>
              <a:t>colocando </a:t>
            </a:r>
            <a:r>
              <a:rPr lang="es-ES" dirty="0"/>
              <a:t>sus puntas </a:t>
            </a:r>
            <a:r>
              <a:rPr lang="es-ES" dirty="0" smtClean="0"/>
              <a:t>en los </a:t>
            </a:r>
            <a:r>
              <a:rPr lang="es-ES" dirty="0"/>
              <a:t>extremos </a:t>
            </a:r>
            <a:r>
              <a:rPr lang="es-ES" dirty="0" smtClean="0"/>
              <a:t>de los elementos pasivos</a:t>
            </a:r>
            <a:r>
              <a:rPr lang="es-ES" dirty="0"/>
              <a:t>. </a:t>
            </a:r>
            <a:r>
              <a:rPr lang="es-ES" dirty="0" smtClean="0"/>
              <a:t>Es posible </a:t>
            </a:r>
            <a:r>
              <a:rPr lang="es-ES" dirty="0"/>
              <a:t>encontrar instrumental que cuente con </a:t>
            </a:r>
            <a:r>
              <a:rPr lang="es-ES" dirty="0" smtClean="0"/>
              <a:t>los dos </a:t>
            </a:r>
            <a:r>
              <a:rPr lang="es-ES" dirty="0"/>
              <a:t>elementos de medición en </a:t>
            </a:r>
            <a:r>
              <a:rPr lang="es-ES" dirty="0" smtClean="0"/>
              <a:t>el mismo </a:t>
            </a:r>
            <a:r>
              <a:rPr lang="es-ES" dirty="0"/>
              <a:t>aparato.</a:t>
            </a:r>
          </a:p>
        </p:txBody>
      </p:sp>
      <p:pic>
        <p:nvPicPr>
          <p:cNvPr id="6" name="Imagen 5"/>
          <p:cNvPicPr>
            <a:picLocks noChangeAspect="1"/>
          </p:cNvPicPr>
          <p:nvPr/>
        </p:nvPicPr>
        <p:blipFill>
          <a:blip r:embed="rId3"/>
          <a:stretch>
            <a:fillRect/>
          </a:stretch>
        </p:blipFill>
        <p:spPr>
          <a:xfrm>
            <a:off x="8360909" y="2976438"/>
            <a:ext cx="2933700" cy="1000125"/>
          </a:xfrm>
          <a:prstGeom prst="rect">
            <a:avLst/>
          </a:prstGeom>
        </p:spPr>
      </p:pic>
      <p:sp>
        <p:nvSpPr>
          <p:cNvPr id="7" name="Rectángulo 6"/>
          <p:cNvSpPr/>
          <p:nvPr/>
        </p:nvSpPr>
        <p:spPr>
          <a:xfrm>
            <a:off x="5605152" y="2780223"/>
            <a:ext cx="2755757" cy="1477328"/>
          </a:xfrm>
          <a:prstGeom prst="rect">
            <a:avLst/>
          </a:prstGeom>
        </p:spPr>
        <p:txBody>
          <a:bodyPr wrap="square">
            <a:spAutoFit/>
          </a:bodyPr>
          <a:lstStyle/>
          <a:p>
            <a:pPr algn="r"/>
            <a:r>
              <a:rPr lang="es-ES" b="1" dirty="0"/>
              <a:t>La energía eléctrica pasa por los bobinados del </a:t>
            </a:r>
            <a:r>
              <a:rPr lang="es-ES" b="1" dirty="0" smtClean="0"/>
              <a:t>motor (</a:t>
            </a:r>
            <a:r>
              <a:rPr lang="es-ES" b="1" dirty="0"/>
              <a:t>inductancias) y se transforma en fuerza motriz (movimiento).</a:t>
            </a:r>
          </a:p>
        </p:txBody>
      </p:sp>
    </p:spTree>
    <p:extLst>
      <p:ext uri="{BB962C8B-B14F-4D97-AF65-F5344CB8AC3E}">
        <p14:creationId xmlns:p14="http://schemas.microsoft.com/office/powerpoint/2010/main" val="1981746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2509" y="1253422"/>
            <a:ext cx="11495315" cy="4524315"/>
          </a:xfrm>
          <a:prstGeom prst="rect">
            <a:avLst/>
          </a:prstGeom>
        </p:spPr>
        <p:txBody>
          <a:bodyPr wrap="square">
            <a:spAutoFit/>
          </a:bodyPr>
          <a:lstStyle/>
          <a:p>
            <a:pPr algn="ctr"/>
            <a:r>
              <a:rPr lang="es-ES" sz="4800" b="1" dirty="0" smtClean="0"/>
              <a:t>ELEMENTOS DE </a:t>
            </a:r>
            <a:r>
              <a:rPr lang="es-ES" sz="4800" b="1" dirty="0"/>
              <a:t>UN CIRCUITO </a:t>
            </a:r>
          </a:p>
          <a:p>
            <a:pPr algn="ctr"/>
            <a:r>
              <a:rPr lang="es-ES" sz="4800" b="1" dirty="0" smtClean="0"/>
              <a:t>Un circuito esta formador por elementos activos y pasivos, combinados en formas diversas. Para facilitar su estudio, podremos definir los siguientes </a:t>
            </a:r>
            <a:r>
              <a:rPr lang="es-ES" sz="4800" b="1" dirty="0"/>
              <a:t>términos: nodos, ramas </a:t>
            </a:r>
            <a:r>
              <a:rPr lang="es-ES" sz="4800" b="1" dirty="0" smtClean="0"/>
              <a:t>y mallas</a:t>
            </a:r>
            <a:r>
              <a:rPr lang="es-ES" sz="4800" b="1" dirty="0"/>
              <a:t>.</a:t>
            </a:r>
          </a:p>
        </p:txBody>
      </p:sp>
    </p:spTree>
    <p:extLst>
      <p:ext uri="{BB962C8B-B14F-4D97-AF65-F5344CB8AC3E}">
        <p14:creationId xmlns:p14="http://schemas.microsoft.com/office/powerpoint/2010/main" val="13930351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70834"/>
            <a:ext cx="11665527" cy="6186309"/>
          </a:xfrm>
          <a:prstGeom prst="rect">
            <a:avLst/>
          </a:prstGeom>
        </p:spPr>
        <p:txBody>
          <a:bodyPr wrap="square">
            <a:spAutoFit/>
          </a:bodyPr>
          <a:lstStyle/>
          <a:p>
            <a:pPr algn="just"/>
            <a:r>
              <a:rPr lang="es-ES" dirty="0"/>
              <a:t> </a:t>
            </a:r>
            <a:r>
              <a:rPr lang="es-ES" dirty="0" smtClean="0"/>
              <a:t>Un nodo es la unión de más de dos cables que pueden </a:t>
            </a:r>
            <a:r>
              <a:rPr lang="es-ES" dirty="0"/>
              <a:t>contener </a:t>
            </a:r>
            <a:r>
              <a:rPr lang="es-ES" dirty="0" smtClean="0"/>
              <a:t>o no elementos </a:t>
            </a:r>
            <a:r>
              <a:rPr lang="es-ES" dirty="0"/>
              <a:t>activos </a:t>
            </a:r>
            <a:r>
              <a:rPr lang="es-ES" dirty="0" smtClean="0"/>
              <a:t>o pasivos</a:t>
            </a:r>
            <a:r>
              <a:rPr lang="es-ES" dirty="0"/>
              <a:t>. </a:t>
            </a:r>
            <a:r>
              <a:rPr lang="es-ES" dirty="0" smtClean="0"/>
              <a:t>En el nodo</a:t>
            </a:r>
            <a:r>
              <a:rPr lang="es-ES" dirty="0"/>
              <a:t>, también llamado nudo, podemos encontrar la unión </a:t>
            </a:r>
            <a:r>
              <a:rPr lang="es-ES" dirty="0" smtClean="0"/>
              <a:t>de </a:t>
            </a:r>
            <a:r>
              <a:rPr lang="es-ES" dirty="0"/>
              <a:t>varios elementos como así también conductores. En este </a:t>
            </a:r>
            <a:r>
              <a:rPr lang="es-ES" dirty="0" smtClean="0"/>
              <a:t>lugar </a:t>
            </a:r>
            <a:r>
              <a:rPr lang="es-ES" dirty="0"/>
              <a:t>veremos que llegan y salen distintas corrientes </a:t>
            </a:r>
            <a:r>
              <a:rPr lang="es-ES" dirty="0" smtClean="0"/>
              <a:t>eléctricas</a:t>
            </a:r>
            <a:r>
              <a:rPr lang="es-ES" dirty="0"/>
              <a:t>, utilizando una ley que postula el comportamiento de </a:t>
            </a:r>
            <a:r>
              <a:rPr lang="es-ES" dirty="0" smtClean="0"/>
              <a:t>estas </a:t>
            </a:r>
            <a:r>
              <a:rPr lang="es-ES" dirty="0"/>
              <a:t>corrientes que entran y salen del nodo.</a:t>
            </a:r>
          </a:p>
          <a:p>
            <a:pPr algn="just"/>
            <a:r>
              <a:rPr lang="es-ES" dirty="0" smtClean="0"/>
              <a:t>Esta es la primera ley de Kirchhoff</a:t>
            </a:r>
            <a:r>
              <a:rPr lang="es-ES" dirty="0"/>
              <a:t>; </a:t>
            </a:r>
            <a:r>
              <a:rPr lang="es-ES" dirty="0" smtClean="0"/>
              <a:t>que nos ayudará a comprender </a:t>
            </a:r>
            <a:r>
              <a:rPr lang="es-ES" dirty="0"/>
              <a:t>qué </a:t>
            </a:r>
            <a:r>
              <a:rPr lang="es-ES" dirty="0" smtClean="0"/>
              <a:t>pasa con la circulación de los electrones a través </a:t>
            </a:r>
            <a:r>
              <a:rPr lang="es-ES" dirty="0"/>
              <a:t>de todos </a:t>
            </a:r>
            <a:r>
              <a:rPr lang="es-ES" dirty="0" smtClean="0"/>
              <a:t>los elementos </a:t>
            </a:r>
            <a:r>
              <a:rPr lang="es-ES" dirty="0"/>
              <a:t>que componen </a:t>
            </a:r>
            <a:r>
              <a:rPr lang="es-ES" dirty="0" smtClean="0"/>
              <a:t>este nodo</a:t>
            </a:r>
            <a:r>
              <a:rPr lang="es-ES" dirty="0"/>
              <a:t>. </a:t>
            </a:r>
          </a:p>
          <a:p>
            <a:pPr algn="just"/>
            <a:r>
              <a:rPr lang="es-ES" dirty="0" smtClean="0"/>
              <a:t>Ahora bien, en el nodo se juntan varios elementos o conductores, siempre </a:t>
            </a:r>
            <a:r>
              <a:rPr lang="es-ES" dirty="0"/>
              <a:t>más </a:t>
            </a:r>
            <a:r>
              <a:rPr lang="es-ES" dirty="0" smtClean="0"/>
              <a:t>de dos, porque</a:t>
            </a:r>
            <a:r>
              <a:rPr lang="es-ES" dirty="0"/>
              <a:t>, </a:t>
            </a:r>
            <a:r>
              <a:rPr lang="es-ES" dirty="0" smtClean="0"/>
              <a:t>si son dos elementos</a:t>
            </a:r>
            <a:r>
              <a:rPr lang="es-ES" dirty="0"/>
              <a:t>, nos </a:t>
            </a:r>
            <a:r>
              <a:rPr lang="es-ES" dirty="0" smtClean="0"/>
              <a:t>encontraremos </a:t>
            </a:r>
            <a:r>
              <a:rPr lang="es-ES" dirty="0"/>
              <a:t>con </a:t>
            </a:r>
            <a:r>
              <a:rPr lang="es-ES" dirty="0" smtClean="0"/>
              <a:t>la continuidad de un circuito siguiendo </a:t>
            </a:r>
            <a:r>
              <a:rPr lang="es-ES" dirty="0"/>
              <a:t>una </a:t>
            </a:r>
            <a:r>
              <a:rPr lang="es-ES" dirty="0" smtClean="0"/>
              <a:t>línea</a:t>
            </a:r>
            <a:r>
              <a:rPr lang="es-ES" dirty="0"/>
              <a:t>, </a:t>
            </a:r>
            <a:r>
              <a:rPr lang="es-ES" dirty="0" smtClean="0"/>
              <a:t>y esto </a:t>
            </a:r>
            <a:r>
              <a:rPr lang="es-ES" dirty="0"/>
              <a:t>para nosotros comienza </a:t>
            </a:r>
            <a:r>
              <a:rPr lang="es-ES" dirty="0" smtClean="0"/>
              <a:t>a ser </a:t>
            </a:r>
            <a:r>
              <a:rPr lang="es-ES" dirty="0"/>
              <a:t>una rama </a:t>
            </a:r>
            <a:r>
              <a:rPr lang="es-ES" dirty="0" smtClean="0"/>
              <a:t>del circuito</a:t>
            </a:r>
            <a:r>
              <a:rPr lang="es-ES" dirty="0"/>
              <a:t>. </a:t>
            </a:r>
          </a:p>
          <a:p>
            <a:pPr algn="just"/>
            <a:r>
              <a:rPr lang="es-ES" dirty="0"/>
              <a:t>Veamos ahora qué características tiene una rama.</a:t>
            </a:r>
          </a:p>
          <a:p>
            <a:pPr algn="just"/>
            <a:r>
              <a:rPr lang="es-ES" dirty="0"/>
              <a:t>Rama es el grupo de elementos que se encuentran entre </a:t>
            </a:r>
            <a:r>
              <a:rPr lang="es-ES" dirty="0" smtClean="0"/>
              <a:t>dos </a:t>
            </a:r>
            <a:r>
              <a:rPr lang="es-ES" dirty="0"/>
              <a:t>nodos y que pueden ser activos, pasivos o simplemente </a:t>
            </a:r>
            <a:r>
              <a:rPr lang="es-ES" dirty="0" smtClean="0"/>
              <a:t>conductores</a:t>
            </a:r>
            <a:r>
              <a:rPr lang="es-ES" dirty="0"/>
              <a:t>. Debemos definir dónde comienza y dónde </a:t>
            </a:r>
            <a:r>
              <a:rPr lang="es-ES" dirty="0" smtClean="0"/>
              <a:t>termina </a:t>
            </a:r>
            <a:r>
              <a:rPr lang="es-ES" dirty="0"/>
              <a:t>y, para ello, contamos con los nodos del circuito que </a:t>
            </a:r>
            <a:r>
              <a:rPr lang="es-ES" dirty="0" smtClean="0"/>
              <a:t>harán </a:t>
            </a:r>
            <a:r>
              <a:rPr lang="es-ES" dirty="0"/>
              <a:t>las veces de límites para nuestras ramas.</a:t>
            </a:r>
          </a:p>
          <a:p>
            <a:pPr algn="just"/>
            <a:r>
              <a:rPr lang="es-ES" dirty="0" smtClean="0"/>
              <a:t>En nuestro circuito encontraremos entonces nodos y ramas y, si contamos con varias ramas y nodos, estaremos </a:t>
            </a:r>
            <a:r>
              <a:rPr lang="es-ES" dirty="0"/>
              <a:t>delante </a:t>
            </a:r>
            <a:r>
              <a:rPr lang="es-ES" dirty="0" smtClean="0"/>
              <a:t>de otro concepto que debemos </a:t>
            </a:r>
            <a:r>
              <a:rPr lang="es-ES" dirty="0"/>
              <a:t>estudiar</a:t>
            </a:r>
            <a:r>
              <a:rPr lang="es-ES" dirty="0" smtClean="0"/>
              <a:t>. Cuando </a:t>
            </a:r>
            <a:r>
              <a:rPr lang="es-ES" dirty="0"/>
              <a:t>cerramos el </a:t>
            </a:r>
            <a:r>
              <a:rPr lang="es-ES" dirty="0" smtClean="0"/>
              <a:t>circuito con una o varias </a:t>
            </a:r>
            <a:r>
              <a:rPr lang="es-ES" dirty="0"/>
              <a:t>ramas, tendremos una malla, que se </a:t>
            </a:r>
            <a:r>
              <a:rPr lang="es-ES" dirty="0" smtClean="0"/>
              <a:t>presenta </a:t>
            </a:r>
            <a:r>
              <a:rPr lang="es-ES" dirty="0"/>
              <a:t>como todo recorrido cerrado dentro </a:t>
            </a:r>
            <a:r>
              <a:rPr lang="es-ES" dirty="0" smtClean="0"/>
              <a:t>de un circuito</a:t>
            </a:r>
            <a:r>
              <a:rPr lang="es-ES" dirty="0"/>
              <a:t>. </a:t>
            </a:r>
          </a:p>
          <a:p>
            <a:pPr algn="just"/>
            <a:r>
              <a:rPr lang="es-ES" dirty="0" smtClean="0"/>
              <a:t>Es importante conocer el sentido de circulación de las corrientes </a:t>
            </a:r>
            <a:r>
              <a:rPr lang="es-ES" dirty="0"/>
              <a:t>en un circuito. Por ejemplo, en un elemento </a:t>
            </a:r>
            <a:r>
              <a:rPr lang="es-ES" dirty="0" smtClean="0"/>
              <a:t>pasivo </a:t>
            </a:r>
            <a:r>
              <a:rPr lang="es-ES" dirty="0"/>
              <a:t>es de positivo a negativo, mientras que en un </a:t>
            </a:r>
            <a:r>
              <a:rPr lang="es-ES" dirty="0" smtClean="0"/>
              <a:t>elemento </a:t>
            </a:r>
            <a:r>
              <a:rPr lang="es-ES" dirty="0"/>
              <a:t>activo, como una batería, es al revés, va de </a:t>
            </a:r>
            <a:r>
              <a:rPr lang="es-ES" dirty="0" smtClean="0"/>
              <a:t>negativo </a:t>
            </a:r>
            <a:r>
              <a:rPr lang="es-ES" dirty="0"/>
              <a:t>a positivo. Esta característica es la que nos hace </a:t>
            </a:r>
            <a:r>
              <a:rPr lang="es-ES" dirty="0" smtClean="0"/>
              <a:t>distinguir </a:t>
            </a:r>
            <a:r>
              <a:rPr lang="es-ES" dirty="0"/>
              <a:t>si un elemento es pasivo (consume energía) o </a:t>
            </a:r>
            <a:r>
              <a:rPr lang="es-ES" dirty="0" smtClean="0"/>
              <a:t>activo </a:t>
            </a:r>
            <a:r>
              <a:rPr lang="es-ES" dirty="0"/>
              <a:t>(entrega energía)</a:t>
            </a:r>
          </a:p>
          <a:p>
            <a:pPr algn="just"/>
            <a:r>
              <a:rPr lang="es-ES" dirty="0"/>
              <a:t>Para el estudio de los circuitos también contamos con una ley </a:t>
            </a:r>
            <a:r>
              <a:rPr lang="es-ES" dirty="0" smtClean="0"/>
              <a:t>que </a:t>
            </a:r>
            <a:r>
              <a:rPr lang="es-ES" dirty="0"/>
              <a:t>nos ayudará a conocer sus características y valores. Como </a:t>
            </a:r>
            <a:r>
              <a:rPr lang="es-ES" dirty="0" smtClean="0"/>
              <a:t>un </a:t>
            </a:r>
            <a:r>
              <a:rPr lang="es-ES" dirty="0"/>
              <a:t>repaso enunciaremos la ley de Ohm: La corriente (l) que </a:t>
            </a:r>
            <a:r>
              <a:rPr lang="es-ES" dirty="0" smtClean="0"/>
              <a:t>circula </a:t>
            </a:r>
            <a:r>
              <a:rPr lang="es-ES" dirty="0"/>
              <a:t>por un circuito cerrado es directamente proporcional </a:t>
            </a:r>
            <a:r>
              <a:rPr lang="es-ES" dirty="0" smtClean="0"/>
              <a:t>al voltaje </a:t>
            </a:r>
            <a:r>
              <a:rPr lang="es-ES" dirty="0"/>
              <a:t>(V</a:t>
            </a:r>
            <a:r>
              <a:rPr lang="es-ES" dirty="0" smtClean="0"/>
              <a:t>), e indirectamente </a:t>
            </a:r>
            <a:r>
              <a:rPr lang="es-ES" dirty="0"/>
              <a:t>proporcional </a:t>
            </a:r>
            <a:r>
              <a:rPr lang="es-ES" dirty="0" smtClean="0"/>
              <a:t>a la resistencia.</a:t>
            </a:r>
            <a:endParaRPr lang="es-ES" dirty="0"/>
          </a:p>
        </p:txBody>
      </p:sp>
    </p:spTree>
    <p:extLst>
      <p:ext uri="{BB962C8B-B14F-4D97-AF65-F5344CB8AC3E}">
        <p14:creationId xmlns:p14="http://schemas.microsoft.com/office/powerpoint/2010/main" val="26024151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70834"/>
            <a:ext cx="11665527" cy="4247317"/>
          </a:xfrm>
          <a:prstGeom prst="rect">
            <a:avLst/>
          </a:prstGeom>
        </p:spPr>
        <p:txBody>
          <a:bodyPr wrap="square">
            <a:spAutoFit/>
          </a:bodyPr>
          <a:lstStyle/>
          <a:p>
            <a:pPr algn="just"/>
            <a:r>
              <a:rPr lang="es-ES" dirty="0" smtClean="0"/>
              <a:t>Con </a:t>
            </a:r>
            <a:r>
              <a:rPr lang="es-ES" dirty="0"/>
              <a:t>este postulado podremos conocer el valor que nos </a:t>
            </a:r>
            <a:r>
              <a:rPr lang="es-ES" dirty="0" smtClean="0"/>
              <a:t>haga </a:t>
            </a:r>
            <a:r>
              <a:rPr lang="es-ES" dirty="0"/>
              <a:t>falta en un circuito, siempre contando con alguna </a:t>
            </a:r>
            <a:r>
              <a:rPr lang="es-ES" dirty="0" smtClean="0"/>
              <a:t>información</a:t>
            </a:r>
            <a:r>
              <a:rPr lang="es-ES" dirty="0"/>
              <a:t>. Por ejemplo, si en el circuito conocemos el </a:t>
            </a:r>
            <a:r>
              <a:rPr lang="es-ES" dirty="0" smtClean="0"/>
              <a:t>voltaje </a:t>
            </a:r>
            <a:r>
              <a:rPr lang="es-ES" dirty="0"/>
              <a:t>y la resistencia, podemos saber la corriente, dividiendo el </a:t>
            </a:r>
            <a:r>
              <a:rPr lang="es-ES" dirty="0" smtClean="0"/>
              <a:t>voltaje </a:t>
            </a:r>
            <a:r>
              <a:rPr lang="es-ES" dirty="0"/>
              <a:t>por la resistencia. Si quisiéramos conocer el voltaje, </a:t>
            </a:r>
            <a:r>
              <a:rPr lang="es-ES" dirty="0" smtClean="0"/>
              <a:t>tendríamos </a:t>
            </a:r>
            <a:r>
              <a:rPr lang="es-ES" dirty="0"/>
              <a:t>que multiplicar la corriente por la resistencia</a:t>
            </a:r>
            <a:r>
              <a:rPr lang="es-ES" dirty="0" smtClean="0"/>
              <a:t>.</a:t>
            </a:r>
          </a:p>
          <a:p>
            <a:pPr algn="just"/>
            <a:r>
              <a:rPr lang="es-ES" dirty="0" smtClean="0"/>
              <a:t>Por último, si queremos </a:t>
            </a:r>
            <a:r>
              <a:rPr lang="es-ES" dirty="0"/>
              <a:t>conocer </a:t>
            </a:r>
            <a:r>
              <a:rPr lang="es-ES" dirty="0" smtClean="0"/>
              <a:t>la resistencia</a:t>
            </a:r>
            <a:r>
              <a:rPr lang="es-ES" dirty="0"/>
              <a:t>, deberemos </a:t>
            </a:r>
            <a:r>
              <a:rPr lang="es-ES" dirty="0" smtClean="0"/>
              <a:t>dividir el voltaje por la corriente</a:t>
            </a:r>
            <a:r>
              <a:rPr lang="es-ES" dirty="0"/>
              <a:t>.</a:t>
            </a:r>
          </a:p>
          <a:p>
            <a:pPr algn="just"/>
            <a:r>
              <a:rPr lang="es-ES" dirty="0"/>
              <a:t>Gracias a estas herramientas es posible, entonces, tomar </a:t>
            </a:r>
            <a:r>
              <a:rPr lang="es-ES" dirty="0" smtClean="0"/>
              <a:t>una </a:t>
            </a:r>
            <a:r>
              <a:rPr lang="es-ES" dirty="0"/>
              <a:t>rama, una malla o un nodo y conocer sus </a:t>
            </a:r>
            <a:r>
              <a:rPr lang="es-ES" dirty="0" smtClean="0"/>
              <a:t>características </a:t>
            </a:r>
            <a:r>
              <a:rPr lang="es-ES" dirty="0"/>
              <a:t>(cálculo y análisis de circuitos eléctricos</a:t>
            </a:r>
            <a:r>
              <a:rPr lang="es-ES" dirty="0" smtClean="0"/>
              <a:t>).</a:t>
            </a:r>
          </a:p>
          <a:p>
            <a:pPr algn="just"/>
            <a:endParaRPr lang="es-ES" dirty="0"/>
          </a:p>
          <a:p>
            <a:pPr algn="just"/>
            <a:r>
              <a:rPr lang="es-ES" b="1" dirty="0">
                <a:solidFill>
                  <a:srgbClr val="FF0000"/>
                </a:solidFill>
              </a:rPr>
              <a:t>Mediciones </a:t>
            </a:r>
            <a:r>
              <a:rPr lang="es-ES" b="1" dirty="0" smtClean="0">
                <a:solidFill>
                  <a:srgbClr val="FF0000"/>
                </a:solidFill>
              </a:rPr>
              <a:t>en el circuito</a:t>
            </a:r>
            <a:endParaRPr lang="es-ES" b="1" dirty="0">
              <a:solidFill>
                <a:srgbClr val="FF0000"/>
              </a:solidFill>
            </a:endParaRPr>
          </a:p>
          <a:p>
            <a:pPr algn="just"/>
            <a:r>
              <a:rPr lang="es-ES" dirty="0" smtClean="0"/>
              <a:t>Si utilizamos los elementos de medición voltímetro y amperímetro</a:t>
            </a:r>
            <a:r>
              <a:rPr lang="es-ES" dirty="0"/>
              <a:t>, podremos conocer </a:t>
            </a:r>
            <a:r>
              <a:rPr lang="es-ES" dirty="0" smtClean="0"/>
              <a:t>los valores de las tensiones y las corrientes </a:t>
            </a:r>
            <a:r>
              <a:rPr lang="es-ES" dirty="0"/>
              <a:t>que </a:t>
            </a:r>
            <a:r>
              <a:rPr lang="es-ES" dirty="0" smtClean="0"/>
              <a:t>circulan por los elementos que </a:t>
            </a:r>
            <a:r>
              <a:rPr lang="es-ES" dirty="0"/>
              <a:t>estudiamos: nodos, ramas </a:t>
            </a:r>
            <a:r>
              <a:rPr lang="es-ES" dirty="0" smtClean="0"/>
              <a:t>y mallas</a:t>
            </a:r>
            <a:r>
              <a:rPr lang="es-ES" dirty="0"/>
              <a:t>. Con la </a:t>
            </a:r>
            <a:r>
              <a:rPr lang="es-ES" dirty="0" smtClean="0"/>
              <a:t>información </a:t>
            </a:r>
            <a:r>
              <a:rPr lang="es-ES" dirty="0"/>
              <a:t>recabada </a:t>
            </a:r>
            <a:r>
              <a:rPr lang="es-ES" dirty="0" smtClean="0"/>
              <a:t>y la aplicación de la ley de Ohm</a:t>
            </a:r>
            <a:r>
              <a:rPr lang="es-ES" dirty="0"/>
              <a:t>, </a:t>
            </a:r>
            <a:r>
              <a:rPr lang="es-ES" dirty="0" smtClean="0"/>
              <a:t>podremos </a:t>
            </a:r>
            <a:r>
              <a:rPr lang="es-ES" dirty="0"/>
              <a:t>obtener </a:t>
            </a:r>
            <a:r>
              <a:rPr lang="es-ES" dirty="0" smtClean="0"/>
              <a:t>los valores </a:t>
            </a:r>
            <a:r>
              <a:rPr lang="es-ES" dirty="0"/>
              <a:t>deseados.</a:t>
            </a:r>
          </a:p>
          <a:p>
            <a:pPr algn="just"/>
            <a:r>
              <a:rPr lang="es-ES" dirty="0"/>
              <a:t>Pero, claro</a:t>
            </a:r>
            <a:r>
              <a:rPr lang="es-ES" dirty="0" smtClean="0"/>
              <a:t>, nos </a:t>
            </a:r>
            <a:r>
              <a:rPr lang="es-ES" dirty="0"/>
              <a:t>encontraremos que </a:t>
            </a:r>
            <a:r>
              <a:rPr lang="es-ES" dirty="0" smtClean="0"/>
              <a:t>los circuitos </a:t>
            </a:r>
            <a:r>
              <a:rPr lang="es-ES" dirty="0"/>
              <a:t>en </a:t>
            </a:r>
            <a:r>
              <a:rPr lang="es-ES" dirty="0" smtClean="0"/>
              <a:t>general son mucho </a:t>
            </a:r>
            <a:r>
              <a:rPr lang="es-ES" dirty="0"/>
              <a:t>más complejos que nuestros </a:t>
            </a:r>
            <a:r>
              <a:rPr lang="es-ES" dirty="0" smtClean="0"/>
              <a:t>ejemplos y allí tendremos </a:t>
            </a:r>
            <a:r>
              <a:rPr lang="es-ES" dirty="0"/>
              <a:t>que recurrir </a:t>
            </a:r>
            <a:r>
              <a:rPr lang="es-ES" dirty="0" smtClean="0"/>
              <a:t>a nuevas herramientas</a:t>
            </a:r>
            <a:r>
              <a:rPr lang="es-ES" dirty="0"/>
              <a:t>: </a:t>
            </a:r>
            <a:r>
              <a:rPr lang="es-ES" dirty="0" smtClean="0"/>
              <a:t>las leyes de Kirchhoff.</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24617" y="4418151"/>
            <a:ext cx="3257550" cy="1552575"/>
          </a:xfrm>
          <a:prstGeom prst="rect">
            <a:avLst/>
          </a:prstGeom>
        </p:spPr>
      </p:pic>
      <p:sp>
        <p:nvSpPr>
          <p:cNvPr id="4" name="Rectángulo 3"/>
          <p:cNvSpPr/>
          <p:nvPr/>
        </p:nvSpPr>
        <p:spPr>
          <a:xfrm>
            <a:off x="3914900" y="3866131"/>
            <a:ext cx="2545278" cy="2585323"/>
          </a:xfrm>
          <a:prstGeom prst="rect">
            <a:avLst/>
          </a:prstGeom>
        </p:spPr>
        <p:txBody>
          <a:bodyPr wrap="square">
            <a:spAutoFit/>
          </a:bodyPr>
          <a:lstStyle/>
          <a:p>
            <a:r>
              <a:rPr lang="es-ES" b="1" dirty="0" smtClean="0"/>
              <a:t>Un </a:t>
            </a:r>
            <a:r>
              <a:rPr lang="es-ES" b="1" dirty="0"/>
              <a:t>este circuito </a:t>
            </a:r>
            <a:r>
              <a:rPr lang="es-ES" b="1" dirty="0" smtClean="0"/>
              <a:t>encontramos </a:t>
            </a:r>
          </a:p>
          <a:p>
            <a:r>
              <a:rPr lang="es-ES" b="1" dirty="0" smtClean="0"/>
              <a:t>un </a:t>
            </a:r>
            <a:r>
              <a:rPr lang="es-ES" b="1" dirty="0"/>
              <a:t>grupo</a:t>
            </a:r>
          </a:p>
          <a:p>
            <a:r>
              <a:rPr lang="es-ES" b="1" dirty="0"/>
              <a:t>de elementos que</a:t>
            </a:r>
          </a:p>
          <a:p>
            <a:r>
              <a:rPr lang="es-ES" b="1" dirty="0"/>
              <a:t>separaremos usando </a:t>
            </a:r>
          </a:p>
          <a:p>
            <a:r>
              <a:rPr lang="es-ES" b="1" dirty="0" smtClean="0"/>
              <a:t>los nodos </a:t>
            </a:r>
            <a:r>
              <a:rPr lang="es-ES" b="1" dirty="0"/>
              <a:t>como </a:t>
            </a:r>
          </a:p>
          <a:p>
            <a:r>
              <a:rPr lang="es-ES" b="1" dirty="0"/>
              <a:t>frontera, entonces </a:t>
            </a:r>
          </a:p>
          <a:p>
            <a:r>
              <a:rPr lang="es-ES" b="1" dirty="0"/>
              <a:t>tendremos tres </a:t>
            </a:r>
            <a:r>
              <a:rPr lang="es-ES" b="1" dirty="0" smtClean="0"/>
              <a:t>ramas</a:t>
            </a:r>
            <a:r>
              <a:rPr lang="es-ES" b="1" dirty="0"/>
              <a:t>: BCD, DAB </a:t>
            </a:r>
            <a:r>
              <a:rPr lang="es-ES" b="1" dirty="0" smtClean="0"/>
              <a:t>y BD</a:t>
            </a:r>
            <a:r>
              <a:rPr lang="es-ES" b="1" dirty="0"/>
              <a:t>.</a:t>
            </a:r>
          </a:p>
        </p:txBody>
      </p:sp>
      <p:pic>
        <p:nvPicPr>
          <p:cNvPr id="5" name="Imagen 4"/>
          <p:cNvPicPr>
            <a:picLocks noChangeAspect="1"/>
          </p:cNvPicPr>
          <p:nvPr/>
        </p:nvPicPr>
        <p:blipFill>
          <a:blip r:embed="rId3"/>
          <a:stretch>
            <a:fillRect/>
          </a:stretch>
        </p:blipFill>
        <p:spPr>
          <a:xfrm>
            <a:off x="6592911" y="4239629"/>
            <a:ext cx="2790825" cy="1838325"/>
          </a:xfrm>
          <a:prstGeom prst="rect">
            <a:avLst/>
          </a:prstGeom>
        </p:spPr>
      </p:pic>
      <p:sp>
        <p:nvSpPr>
          <p:cNvPr id="6" name="Rectángulo 5"/>
          <p:cNvSpPr/>
          <p:nvPr/>
        </p:nvSpPr>
        <p:spPr>
          <a:xfrm>
            <a:off x="9383736" y="3751384"/>
            <a:ext cx="2996540" cy="2585323"/>
          </a:xfrm>
          <a:prstGeom prst="rect">
            <a:avLst/>
          </a:prstGeom>
        </p:spPr>
        <p:txBody>
          <a:bodyPr wrap="square">
            <a:spAutoFit/>
          </a:bodyPr>
          <a:lstStyle/>
          <a:p>
            <a:r>
              <a:rPr lang="es-ES" b="1" dirty="0" smtClean="0"/>
              <a:t>Es importante</a:t>
            </a:r>
            <a:endParaRPr lang="es-ES" b="1" dirty="0"/>
          </a:p>
          <a:p>
            <a:r>
              <a:rPr lang="es-ES" b="1" dirty="0"/>
              <a:t>conocer </a:t>
            </a:r>
            <a:r>
              <a:rPr lang="es-ES" b="1" dirty="0" smtClean="0"/>
              <a:t>el sentido</a:t>
            </a:r>
            <a:endParaRPr lang="es-ES" b="1" dirty="0"/>
          </a:p>
          <a:p>
            <a:r>
              <a:rPr lang="es-ES" b="1" dirty="0"/>
              <a:t>de circulación de las </a:t>
            </a:r>
          </a:p>
          <a:p>
            <a:r>
              <a:rPr lang="es-ES" b="1" dirty="0"/>
              <a:t>corrientes en un </a:t>
            </a:r>
            <a:r>
              <a:rPr lang="es-ES" b="1" dirty="0" smtClean="0"/>
              <a:t>circuito</a:t>
            </a:r>
            <a:r>
              <a:rPr lang="es-ES" b="1" dirty="0"/>
              <a:t>. </a:t>
            </a:r>
            <a:endParaRPr lang="es-ES" b="1" dirty="0" smtClean="0"/>
          </a:p>
          <a:p>
            <a:r>
              <a:rPr lang="es-ES" b="1" dirty="0" smtClean="0"/>
              <a:t>En </a:t>
            </a:r>
            <a:r>
              <a:rPr lang="es-ES" b="1" dirty="0"/>
              <a:t>un elemento </a:t>
            </a:r>
          </a:p>
          <a:p>
            <a:r>
              <a:rPr lang="es-ES" b="1" dirty="0"/>
              <a:t>pasivo es de positivo </a:t>
            </a:r>
          </a:p>
          <a:p>
            <a:r>
              <a:rPr lang="es-ES" b="1" dirty="0" smtClean="0"/>
              <a:t>a negativo</a:t>
            </a:r>
            <a:r>
              <a:rPr lang="es-ES" b="1" dirty="0"/>
              <a:t>, mientras </a:t>
            </a:r>
          </a:p>
          <a:p>
            <a:r>
              <a:rPr lang="es-ES" b="1" dirty="0"/>
              <a:t>que en </a:t>
            </a:r>
            <a:r>
              <a:rPr lang="es-ES" b="1" dirty="0" smtClean="0"/>
              <a:t>un elemento </a:t>
            </a:r>
            <a:endParaRPr lang="es-ES" b="1" dirty="0"/>
          </a:p>
          <a:p>
            <a:r>
              <a:rPr lang="es-ES" b="1" dirty="0"/>
              <a:t>activo es </a:t>
            </a:r>
            <a:r>
              <a:rPr lang="es-ES" b="1" dirty="0" smtClean="0"/>
              <a:t>al revés</a:t>
            </a:r>
            <a:r>
              <a:rPr lang="es-ES" b="1" dirty="0"/>
              <a:t>.</a:t>
            </a:r>
          </a:p>
        </p:txBody>
      </p:sp>
    </p:spTree>
    <p:extLst>
      <p:ext uri="{BB962C8B-B14F-4D97-AF65-F5344CB8AC3E}">
        <p14:creationId xmlns:p14="http://schemas.microsoft.com/office/powerpoint/2010/main" val="3970776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4389" y="1435557"/>
            <a:ext cx="11412187" cy="3785652"/>
          </a:xfrm>
          <a:prstGeom prst="rect">
            <a:avLst/>
          </a:prstGeom>
        </p:spPr>
        <p:txBody>
          <a:bodyPr wrap="square">
            <a:spAutoFit/>
          </a:bodyPr>
          <a:lstStyle/>
          <a:p>
            <a:pPr algn="ctr"/>
            <a:r>
              <a:rPr lang="es-ES" sz="4800" b="1" dirty="0"/>
              <a:t>LEYES </a:t>
            </a:r>
            <a:r>
              <a:rPr lang="es-ES" sz="4800" b="1" dirty="0" smtClean="0"/>
              <a:t>DETENSIÓN Y CORRIENTES</a:t>
            </a:r>
            <a:endParaRPr lang="es-ES" sz="4800" b="1" dirty="0"/>
          </a:p>
          <a:p>
            <a:pPr algn="ctr"/>
            <a:r>
              <a:rPr lang="es-ES" sz="4800" b="1" dirty="0" smtClean="0"/>
              <a:t>Las leyes de Kirchhoff</a:t>
            </a:r>
            <a:r>
              <a:rPr lang="es-ES" sz="4800" b="1" dirty="0"/>
              <a:t>, más conocidas como leyes de tensión</a:t>
            </a:r>
            <a:r>
              <a:rPr lang="es-ES" sz="4800" b="1" dirty="0" smtClean="0"/>
              <a:t>, se basan en la conservación de la energía y la carga </a:t>
            </a:r>
            <a:r>
              <a:rPr lang="es-ES" sz="4800" b="1" dirty="0"/>
              <a:t>de circuitos</a:t>
            </a:r>
            <a:r>
              <a:rPr lang="es-ES" sz="4800" b="1" dirty="0" smtClean="0"/>
              <a:t>; en estas </a:t>
            </a:r>
            <a:r>
              <a:rPr lang="es-ES" sz="4800" b="1" dirty="0"/>
              <a:t>páginas </a:t>
            </a:r>
            <a:r>
              <a:rPr lang="es-ES" sz="4800" b="1" dirty="0" smtClean="0"/>
              <a:t>las conoceremos</a:t>
            </a:r>
            <a:r>
              <a:rPr lang="es-ES" sz="4800" b="1" dirty="0"/>
              <a:t>.</a:t>
            </a:r>
          </a:p>
        </p:txBody>
      </p:sp>
    </p:spTree>
    <p:extLst>
      <p:ext uri="{BB962C8B-B14F-4D97-AF65-F5344CB8AC3E}">
        <p14:creationId xmlns:p14="http://schemas.microsoft.com/office/powerpoint/2010/main" val="1839444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1" y="167243"/>
            <a:ext cx="11641777" cy="6001643"/>
          </a:xfrm>
          <a:prstGeom prst="rect">
            <a:avLst/>
          </a:prstGeom>
        </p:spPr>
        <p:txBody>
          <a:bodyPr wrap="square">
            <a:spAutoFit/>
          </a:bodyPr>
          <a:lstStyle/>
          <a:p>
            <a:pPr algn="just"/>
            <a:r>
              <a:rPr lang="es-ES" dirty="0" smtClean="0"/>
              <a:t>Las leyes de Kirchhoff </a:t>
            </a:r>
            <a:r>
              <a:rPr lang="es-ES" dirty="0"/>
              <a:t>son </a:t>
            </a:r>
            <a:r>
              <a:rPr lang="es-ES" dirty="0" smtClean="0"/>
              <a:t>el punto de partida para el estudio de los circuitos eléctricos. Aquí utilizaremos los conceptos de nodos y ramas en los que se basó Kirchhoff para elaborar </a:t>
            </a:r>
            <a:r>
              <a:rPr lang="es-ES" dirty="0"/>
              <a:t>sus postulados.</a:t>
            </a:r>
          </a:p>
          <a:p>
            <a:pPr algn="just"/>
            <a:r>
              <a:rPr lang="es-ES" sz="2400" b="1" dirty="0"/>
              <a:t>Primera ley </a:t>
            </a:r>
            <a:r>
              <a:rPr lang="es-ES" sz="2400" b="1" dirty="0" smtClean="0"/>
              <a:t>de Kirchhoff</a:t>
            </a:r>
            <a:endParaRPr lang="es-ES" sz="2400" b="1" dirty="0"/>
          </a:p>
          <a:p>
            <a:pPr algn="just"/>
            <a:r>
              <a:rPr lang="es-ES" dirty="0"/>
              <a:t>La primera ley de Kirchhoff, ley de nodos o ley para la </a:t>
            </a:r>
            <a:r>
              <a:rPr lang="es-ES" dirty="0" smtClean="0"/>
              <a:t>corriente </a:t>
            </a:r>
            <a:r>
              <a:rPr lang="es-ES" dirty="0"/>
              <a:t>proviene de la conservación de la carga y dice que </a:t>
            </a:r>
            <a:r>
              <a:rPr lang="es-ES" dirty="0" smtClean="0"/>
              <a:t>la </a:t>
            </a:r>
            <a:r>
              <a:rPr lang="es-ES" dirty="0"/>
              <a:t>suma de las corrientes que llegan a un nodo es cero; es </a:t>
            </a:r>
            <a:r>
              <a:rPr lang="es-ES" dirty="0" smtClean="0"/>
              <a:t>decir</a:t>
            </a:r>
            <a:r>
              <a:rPr lang="es-ES" dirty="0"/>
              <a:t>, que el total de corriente que entra es </a:t>
            </a:r>
            <a:r>
              <a:rPr lang="es-ES" dirty="0" smtClean="0"/>
              <a:t>igual </a:t>
            </a:r>
            <a:r>
              <a:rPr lang="es-ES" dirty="0"/>
              <a:t>al total de </a:t>
            </a:r>
            <a:r>
              <a:rPr lang="es-ES" dirty="0" smtClean="0"/>
              <a:t>la </a:t>
            </a:r>
            <a:r>
              <a:rPr lang="es-ES" dirty="0"/>
              <a:t>corriente que sale del nodo.</a:t>
            </a:r>
          </a:p>
          <a:p>
            <a:pPr algn="just"/>
            <a:r>
              <a:rPr lang="es-ES" dirty="0"/>
              <a:t>Reforzando y utilizando la matemática podemos decir que</a:t>
            </a:r>
            <a:r>
              <a:rPr lang="es-ES" dirty="0" smtClean="0"/>
              <a:t>: “la suma algebraica de todas las corrientes de cualquier nodo de un circuito es igual a cero</a:t>
            </a:r>
            <a:r>
              <a:rPr lang="es-ES" dirty="0"/>
              <a:t>.</a:t>
            </a:r>
          </a:p>
          <a:p>
            <a:pPr algn="just"/>
            <a:r>
              <a:rPr lang="es-ES" dirty="0" smtClean="0"/>
              <a:t>Por ejemplo, podemos ver que un nodo A se extiende a lo largo de toda la parte superior de un circuito. Esto se debe a que cualquier </a:t>
            </a:r>
            <a:r>
              <a:rPr lang="es-ES" dirty="0"/>
              <a:t>segmento </a:t>
            </a:r>
            <a:r>
              <a:rPr lang="es-ES" dirty="0" smtClean="0"/>
              <a:t>de línea continuo en un circuito debe </a:t>
            </a:r>
            <a:r>
              <a:rPr lang="es-ES" dirty="0"/>
              <a:t>interpretarse siempre como una conexión </a:t>
            </a:r>
            <a:r>
              <a:rPr lang="es-ES" dirty="0" smtClean="0"/>
              <a:t>de resistencia nula, dado </a:t>
            </a:r>
            <a:r>
              <a:rPr lang="es-ES" dirty="0"/>
              <a:t>que </a:t>
            </a:r>
            <a:r>
              <a:rPr lang="es-ES" dirty="0" smtClean="0"/>
              <a:t>no hay </a:t>
            </a:r>
            <a:r>
              <a:rPr lang="es-ES" dirty="0"/>
              <a:t>ninguna caída </a:t>
            </a:r>
            <a:r>
              <a:rPr lang="es-ES" dirty="0" smtClean="0"/>
              <a:t>de potencial</a:t>
            </a:r>
            <a:r>
              <a:rPr lang="es-ES" dirty="0"/>
              <a:t>. </a:t>
            </a:r>
          </a:p>
          <a:p>
            <a:pPr algn="just"/>
            <a:r>
              <a:rPr lang="es-ES" dirty="0"/>
              <a:t>También puede establecerse desde </a:t>
            </a:r>
            <a:r>
              <a:rPr lang="es-ES" dirty="0" smtClean="0"/>
              <a:t>un punto de vista eléctrico </a:t>
            </a:r>
            <a:r>
              <a:rPr lang="es-ES" dirty="0"/>
              <a:t>que </a:t>
            </a:r>
            <a:r>
              <a:rPr lang="es-ES" dirty="0" smtClean="0"/>
              <a:t>en un nodo </a:t>
            </a:r>
            <a:r>
              <a:rPr lang="es-ES" dirty="0"/>
              <a:t>solo puede </a:t>
            </a:r>
            <a:r>
              <a:rPr lang="es-ES" dirty="0" smtClean="0"/>
              <a:t>fijarse una </a:t>
            </a:r>
            <a:r>
              <a:rPr lang="es-ES" dirty="0"/>
              <a:t>única tensión, </a:t>
            </a:r>
            <a:r>
              <a:rPr lang="es-ES" dirty="0" smtClean="0"/>
              <a:t>mientras </a:t>
            </a:r>
            <a:r>
              <a:rPr lang="es-ES" dirty="0"/>
              <a:t>que por </a:t>
            </a:r>
            <a:r>
              <a:rPr lang="es-ES" dirty="0" smtClean="0"/>
              <a:t>una rama </a:t>
            </a:r>
            <a:r>
              <a:rPr lang="es-ES" dirty="0"/>
              <a:t>siempre </a:t>
            </a:r>
            <a:r>
              <a:rPr lang="es-ES" dirty="0" smtClean="0"/>
              <a:t>circula una </a:t>
            </a:r>
            <a:r>
              <a:rPr lang="es-ES" dirty="0"/>
              <a:t>única corriente. </a:t>
            </a:r>
          </a:p>
          <a:p>
            <a:pPr algn="just"/>
            <a:r>
              <a:rPr lang="es-ES" dirty="0" smtClean="0"/>
              <a:t>Ahora podemos </a:t>
            </a:r>
            <a:r>
              <a:rPr lang="es-ES" dirty="0"/>
              <a:t>reforzar </a:t>
            </a:r>
            <a:r>
              <a:rPr lang="es-ES" dirty="0" smtClean="0"/>
              <a:t>la idea de malla como un lazo cerrado. Comenzando en un nodo </a:t>
            </a:r>
            <a:r>
              <a:rPr lang="es-ES" dirty="0"/>
              <a:t>cualquiera, </a:t>
            </a:r>
            <a:r>
              <a:rPr lang="es-ES" dirty="0" smtClean="0"/>
              <a:t>se establece </a:t>
            </a:r>
            <a:r>
              <a:rPr lang="es-ES" dirty="0"/>
              <a:t>un </a:t>
            </a:r>
            <a:r>
              <a:rPr lang="es-ES" dirty="0" smtClean="0"/>
              <a:t>lazo cerrado al ir uniendo distintas ramas de un circuito, y llegar al nodo de partida sin haber </a:t>
            </a:r>
            <a:r>
              <a:rPr lang="es-ES" dirty="0"/>
              <a:t>pasado más </a:t>
            </a:r>
            <a:r>
              <a:rPr lang="es-ES" dirty="0" smtClean="0"/>
              <a:t>de una </a:t>
            </a:r>
            <a:r>
              <a:rPr lang="es-ES" dirty="0"/>
              <a:t>vez </a:t>
            </a:r>
            <a:r>
              <a:rPr lang="es-ES" dirty="0" smtClean="0"/>
              <a:t>por </a:t>
            </a:r>
            <a:r>
              <a:rPr lang="es-ES" dirty="0"/>
              <a:t>cualquier nodo intermedio.</a:t>
            </a:r>
          </a:p>
          <a:p>
            <a:pPr algn="just"/>
            <a:r>
              <a:rPr lang="es-ES" dirty="0"/>
              <a:t>Aunque pueda resultar obvio, debemos conocer las </a:t>
            </a:r>
            <a:r>
              <a:rPr lang="es-ES" dirty="0" smtClean="0"/>
              <a:t>características </a:t>
            </a:r>
            <a:r>
              <a:rPr lang="es-ES" dirty="0"/>
              <a:t>de todos los elementos de la red, tanto pasivos </a:t>
            </a:r>
            <a:r>
              <a:rPr lang="es-ES" dirty="0" smtClean="0"/>
              <a:t>como </a:t>
            </a:r>
            <a:r>
              <a:rPr lang="es-ES" dirty="0"/>
              <a:t>activos, lo que dejará como incógnitas las tensiones y </a:t>
            </a:r>
            <a:r>
              <a:rPr lang="es-ES" dirty="0" smtClean="0"/>
              <a:t>corrientes </a:t>
            </a:r>
            <a:r>
              <a:rPr lang="es-ES" dirty="0"/>
              <a:t>de las ramas.</a:t>
            </a:r>
          </a:p>
          <a:p>
            <a:pPr algn="just"/>
            <a:r>
              <a:rPr lang="es-ES" dirty="0"/>
              <a:t>En términos generales entenderemos que, cuando </a:t>
            </a:r>
            <a:r>
              <a:rPr lang="es-ES" dirty="0" smtClean="0"/>
              <a:t>hablamos de </a:t>
            </a:r>
            <a:r>
              <a:rPr lang="es-ES" dirty="0"/>
              <a:t>resolver un circuito, estamos diciendo que queremos </a:t>
            </a:r>
            <a:r>
              <a:rPr lang="es-ES" dirty="0" smtClean="0"/>
              <a:t>determinar </a:t>
            </a:r>
            <a:r>
              <a:rPr lang="es-ES" dirty="0"/>
              <a:t>la tensión y la corriente de cada rama. Por lo </a:t>
            </a:r>
            <a:r>
              <a:rPr lang="es-ES" dirty="0" smtClean="0"/>
              <a:t>tanto</a:t>
            </a:r>
            <a:r>
              <a:rPr lang="es-ES" dirty="0"/>
              <a:t>, debemos definir antes las ramas (y en consecuencia </a:t>
            </a:r>
            <a:r>
              <a:rPr lang="es-ES" dirty="0" smtClean="0"/>
              <a:t>los nodos</a:t>
            </a:r>
            <a:r>
              <a:rPr lang="es-ES" dirty="0"/>
              <a:t>), y en cada una de ellas la tensión con su polaridad </a:t>
            </a:r>
            <a:r>
              <a:rPr lang="es-ES" dirty="0" smtClean="0"/>
              <a:t>y </a:t>
            </a:r>
            <a:r>
              <a:rPr lang="es-ES" dirty="0"/>
              <a:t>la corriente con su sentido. </a:t>
            </a:r>
            <a:endParaRPr lang="es-ES" dirty="0" smtClean="0"/>
          </a:p>
        </p:txBody>
      </p:sp>
    </p:spTree>
    <p:extLst>
      <p:ext uri="{BB962C8B-B14F-4D97-AF65-F5344CB8AC3E}">
        <p14:creationId xmlns:p14="http://schemas.microsoft.com/office/powerpoint/2010/main" val="1355758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1" y="167243"/>
            <a:ext cx="11641777" cy="6186309"/>
          </a:xfrm>
          <a:prstGeom prst="rect">
            <a:avLst/>
          </a:prstGeom>
        </p:spPr>
        <p:txBody>
          <a:bodyPr wrap="square">
            <a:spAutoFit/>
          </a:bodyPr>
          <a:lstStyle/>
          <a:p>
            <a:pPr algn="just"/>
            <a:r>
              <a:rPr lang="es-ES" dirty="0" smtClean="0"/>
              <a:t>Esta </a:t>
            </a:r>
            <a:r>
              <a:rPr lang="es-ES" dirty="0"/>
              <a:t>definición es totalmente </a:t>
            </a:r>
            <a:r>
              <a:rPr lang="es-ES" dirty="0" smtClean="0"/>
              <a:t>arbitraria </a:t>
            </a:r>
            <a:r>
              <a:rPr lang="es-ES" dirty="0"/>
              <a:t>por lo que la haremos conforme a nuestra </a:t>
            </a:r>
            <a:r>
              <a:rPr lang="es-ES" dirty="0" smtClean="0"/>
              <a:t>conveniencia </a:t>
            </a:r>
            <a:r>
              <a:rPr lang="es-ES" dirty="0"/>
              <a:t>o necesidad, pero una vez definida se deberá </a:t>
            </a:r>
            <a:r>
              <a:rPr lang="es-ES" dirty="0" smtClean="0"/>
              <a:t>respetar </a:t>
            </a:r>
            <a:r>
              <a:rPr lang="es-ES" dirty="0"/>
              <a:t>en todo el desarrollo del problema, y los resultados serán </a:t>
            </a:r>
            <a:r>
              <a:rPr lang="es-ES" dirty="0" smtClean="0"/>
              <a:t>coherentes </a:t>
            </a:r>
            <a:r>
              <a:rPr lang="es-ES" dirty="0"/>
              <a:t>con ella (es decir, los </a:t>
            </a:r>
            <a:r>
              <a:rPr lang="es-ES" dirty="0" smtClean="0"/>
              <a:t>signos </a:t>
            </a:r>
            <a:r>
              <a:rPr lang="es-ES" dirty="0"/>
              <a:t>se </a:t>
            </a:r>
            <a:r>
              <a:rPr lang="es-ES" dirty="0" smtClean="0"/>
              <a:t>corresponderán con </a:t>
            </a:r>
            <a:r>
              <a:rPr lang="es-ES" dirty="0"/>
              <a:t>las polaridades o sentidos establecidos en un principio). </a:t>
            </a:r>
          </a:p>
          <a:p>
            <a:pPr algn="just"/>
            <a:r>
              <a:rPr lang="es-ES" dirty="0"/>
              <a:t>La tensión y la corriente de cada rama pueden tener un valor, </a:t>
            </a:r>
            <a:r>
              <a:rPr lang="es-ES" dirty="0" smtClean="0"/>
              <a:t>pero</a:t>
            </a:r>
            <a:r>
              <a:rPr lang="es-ES" dirty="0"/>
              <a:t>, si consideramos que puede estar constituida por varios </a:t>
            </a:r>
            <a:r>
              <a:rPr lang="es-ES" dirty="0" smtClean="0"/>
              <a:t>elementos</a:t>
            </a:r>
            <a:r>
              <a:rPr lang="es-ES" dirty="0"/>
              <a:t>, no implica que la tensión o la corriente de algún </a:t>
            </a:r>
            <a:r>
              <a:rPr lang="es-ES" dirty="0" smtClean="0"/>
              <a:t>elemento </a:t>
            </a:r>
            <a:r>
              <a:rPr lang="es-ES" dirty="0"/>
              <a:t>en particular sean </a:t>
            </a:r>
            <a:r>
              <a:rPr lang="es-ES" dirty="0" smtClean="0"/>
              <a:t>iguales </a:t>
            </a:r>
            <a:r>
              <a:rPr lang="es-ES" dirty="0"/>
              <a:t>a los medidos en la rama. </a:t>
            </a:r>
          </a:p>
          <a:p>
            <a:pPr algn="just"/>
            <a:r>
              <a:rPr lang="es-ES" dirty="0"/>
              <a:t>De otra forma, la corriente y la tensión en un elemento de la </a:t>
            </a:r>
            <a:r>
              <a:rPr lang="es-ES" dirty="0" smtClean="0"/>
              <a:t>rama </a:t>
            </a:r>
            <a:r>
              <a:rPr lang="es-ES" dirty="0"/>
              <a:t>no coinciden, en </a:t>
            </a:r>
            <a:r>
              <a:rPr lang="es-ES" dirty="0" smtClean="0"/>
              <a:t>generaI1 </a:t>
            </a:r>
            <a:r>
              <a:rPr lang="es-ES" dirty="0"/>
              <a:t>con la tensión y corriente de </a:t>
            </a:r>
            <a:r>
              <a:rPr lang="es-ES" dirty="0" smtClean="0"/>
              <a:t>la </a:t>
            </a:r>
            <a:r>
              <a:rPr lang="es-ES" dirty="0"/>
              <a:t>rama, salvo que sea un elemento único.</a:t>
            </a:r>
          </a:p>
          <a:p>
            <a:pPr algn="just"/>
            <a:r>
              <a:rPr lang="es-ES" dirty="0" smtClean="0"/>
              <a:t>En este </a:t>
            </a:r>
            <a:r>
              <a:rPr lang="es-ES" dirty="0"/>
              <a:t>sentido </a:t>
            </a:r>
            <a:r>
              <a:rPr lang="es-ES" dirty="0" smtClean="0"/>
              <a:t>se destaca </a:t>
            </a:r>
            <a:r>
              <a:rPr lang="es-ES" dirty="0"/>
              <a:t>que </a:t>
            </a:r>
            <a:r>
              <a:rPr lang="es-ES" dirty="0" smtClean="0"/>
              <a:t>la tensión y la corriente de la rama</a:t>
            </a:r>
            <a:r>
              <a:rPr lang="es-ES" dirty="0"/>
              <a:t>, </a:t>
            </a:r>
            <a:r>
              <a:rPr lang="es-ES" dirty="0" smtClean="0"/>
              <a:t>y no la tensión o corriente de un elemento de ella, son las que </a:t>
            </a:r>
            <a:r>
              <a:rPr lang="es-ES" dirty="0"/>
              <a:t>van </a:t>
            </a:r>
            <a:r>
              <a:rPr lang="es-ES" dirty="0" smtClean="0"/>
              <a:t>a dar las características de esta rama</a:t>
            </a:r>
            <a:r>
              <a:rPr lang="es-ES" dirty="0"/>
              <a:t>. </a:t>
            </a:r>
          </a:p>
          <a:p>
            <a:pPr algn="just"/>
            <a:r>
              <a:rPr lang="es-ES" dirty="0"/>
              <a:t>Reforcemos </a:t>
            </a:r>
            <a:r>
              <a:rPr lang="es-ES" dirty="0" smtClean="0"/>
              <a:t>la idea de nodos: un nodo está definido como </a:t>
            </a:r>
            <a:r>
              <a:rPr lang="es-ES" dirty="0"/>
              <a:t>la </a:t>
            </a:r>
            <a:r>
              <a:rPr lang="es-ES" dirty="0" smtClean="0"/>
              <a:t>unión </a:t>
            </a:r>
            <a:r>
              <a:rPr lang="es-ES" dirty="0"/>
              <a:t>de dos </a:t>
            </a:r>
            <a:r>
              <a:rPr lang="es-ES" dirty="0" smtClean="0"/>
              <a:t>o más </a:t>
            </a:r>
            <a:r>
              <a:rPr lang="es-ES" dirty="0"/>
              <a:t>elementos</a:t>
            </a:r>
            <a:r>
              <a:rPr lang="es-ES" dirty="0" smtClean="0"/>
              <a:t>. Sin embargo</a:t>
            </a:r>
            <a:r>
              <a:rPr lang="es-ES" dirty="0"/>
              <a:t>, podríamos </a:t>
            </a:r>
            <a:r>
              <a:rPr lang="es-ES" dirty="0" smtClean="0"/>
              <a:t>observar que la corriente que entra a un nodo formado por la unión </a:t>
            </a:r>
            <a:r>
              <a:rPr lang="es-ES" dirty="0"/>
              <a:t>de dos elementos es </a:t>
            </a:r>
            <a:r>
              <a:rPr lang="es-ES" dirty="0" smtClean="0"/>
              <a:t>la misma </a:t>
            </a:r>
            <a:r>
              <a:rPr lang="es-ES" dirty="0"/>
              <a:t>que sale, ante </a:t>
            </a:r>
            <a:r>
              <a:rPr lang="es-ES" dirty="0" smtClean="0"/>
              <a:t>lo cual </a:t>
            </a:r>
            <a:r>
              <a:rPr lang="es-ES" dirty="0"/>
              <a:t>este </a:t>
            </a:r>
            <a:r>
              <a:rPr lang="es-ES" dirty="0" smtClean="0"/>
              <a:t>tipo de nodos </a:t>
            </a:r>
            <a:r>
              <a:rPr lang="es-ES" dirty="0"/>
              <a:t>pierden interés para </a:t>
            </a:r>
            <a:r>
              <a:rPr lang="es-ES" dirty="0" smtClean="0"/>
              <a:t>el análisis del circuito</a:t>
            </a:r>
            <a:r>
              <a:rPr lang="es-ES" dirty="0"/>
              <a:t>. </a:t>
            </a:r>
          </a:p>
          <a:p>
            <a:pPr algn="just"/>
            <a:r>
              <a:rPr lang="es-ES" dirty="0" smtClean="0"/>
              <a:t>Solo se considerarán los nodos que unen tres o más elementos</a:t>
            </a:r>
            <a:r>
              <a:rPr lang="es-ES" dirty="0"/>
              <a:t>, llamándose </a:t>
            </a:r>
            <a:r>
              <a:rPr lang="es-ES" dirty="0" smtClean="0"/>
              <a:t>a estos </a:t>
            </a:r>
            <a:r>
              <a:rPr lang="es-ES" dirty="0"/>
              <a:t>nodos esenciales.</a:t>
            </a:r>
          </a:p>
          <a:p>
            <a:pPr algn="just"/>
            <a:r>
              <a:rPr lang="es-ES" dirty="0"/>
              <a:t>De la misma manera, considerando que la rama queda </a:t>
            </a:r>
            <a:r>
              <a:rPr lang="es-ES" dirty="0" smtClean="0"/>
              <a:t>definida </a:t>
            </a:r>
            <a:r>
              <a:rPr lang="es-ES" dirty="0"/>
              <a:t>por la unión de dos nodos, ahora este elemento </a:t>
            </a:r>
            <a:r>
              <a:rPr lang="es-ES" dirty="0" smtClean="0"/>
              <a:t>queda determinado </a:t>
            </a:r>
            <a:r>
              <a:rPr lang="es-ES" dirty="0"/>
              <a:t>por la unión de dos nodos esenciales. Así, los </a:t>
            </a:r>
            <a:r>
              <a:rPr lang="es-ES" dirty="0" smtClean="0"/>
              <a:t>elementos </a:t>
            </a:r>
            <a:r>
              <a:rPr lang="es-ES" dirty="0"/>
              <a:t>que quedan incluidos dentro de una rama no son </a:t>
            </a:r>
            <a:r>
              <a:rPr lang="es-ES" dirty="0" smtClean="0"/>
              <a:t>más </a:t>
            </a:r>
            <a:r>
              <a:rPr lang="es-ES" dirty="0"/>
              <a:t>que elementos que se encuentran en serie. </a:t>
            </a:r>
            <a:r>
              <a:rPr lang="es-ES" dirty="0" smtClean="0"/>
              <a:t>Recordando </a:t>
            </a:r>
            <a:r>
              <a:rPr lang="es-ES" dirty="0"/>
              <a:t>que la condición primordial que define una </a:t>
            </a:r>
            <a:r>
              <a:rPr lang="es-ES" dirty="0" smtClean="0"/>
              <a:t>configuración serie </a:t>
            </a:r>
            <a:r>
              <a:rPr lang="es-ES" dirty="0"/>
              <a:t>es que circule por ellos la misma corriente, se llega a </a:t>
            </a:r>
            <a:r>
              <a:rPr lang="es-ES" dirty="0" smtClean="0"/>
              <a:t>la </a:t>
            </a:r>
            <a:r>
              <a:rPr lang="es-ES" dirty="0"/>
              <a:t>misma conclusión que al especificar un nodo esencial</a:t>
            </a:r>
            <a:r>
              <a:rPr lang="es-ES" dirty="0" smtClean="0"/>
              <a:t>.</a:t>
            </a:r>
          </a:p>
          <a:p>
            <a:pPr algn="just"/>
            <a:r>
              <a:rPr lang="es-ES" dirty="0"/>
              <a:t>Por otra parte, diremos que un lazo cerrado es todo camino </a:t>
            </a:r>
            <a:r>
              <a:rPr lang="es-ES" dirty="0" smtClean="0"/>
              <a:t>que </a:t>
            </a:r>
            <a:r>
              <a:rPr lang="es-ES" dirty="0"/>
              <a:t>se recorre uniendo distintas ramas de un circuito sin </a:t>
            </a:r>
            <a:r>
              <a:rPr lang="es-ES" dirty="0" smtClean="0"/>
              <a:t>haber </a:t>
            </a:r>
            <a:r>
              <a:rPr lang="es-ES" dirty="0"/>
              <a:t>pasado más de una vez por cualquier nodo </a:t>
            </a:r>
            <a:r>
              <a:rPr lang="es-ES" dirty="0" smtClean="0"/>
              <a:t>intermedio </a:t>
            </a:r>
            <a:r>
              <a:rPr lang="es-ES" dirty="0"/>
              <a:t>y llegar al nodo de partida. Como nueva definición se </a:t>
            </a:r>
            <a:r>
              <a:rPr lang="es-ES" dirty="0" smtClean="0"/>
              <a:t>introduce </a:t>
            </a:r>
            <a:r>
              <a:rPr lang="es-ES" dirty="0"/>
              <a:t>el concepto de malla como todo tipo de lazo </a:t>
            </a:r>
            <a:r>
              <a:rPr lang="es-ES" dirty="0" smtClean="0"/>
              <a:t>cerrado </a:t>
            </a:r>
            <a:r>
              <a:rPr lang="es-ES" dirty="0"/>
              <a:t>que en su recorrido no contenga otro lazo</a:t>
            </a:r>
            <a:r>
              <a:rPr lang="es-ES" dirty="0" smtClean="0"/>
              <a:t>.</a:t>
            </a:r>
          </a:p>
          <a:p>
            <a:pPr algn="just"/>
            <a:r>
              <a:rPr lang="es-ES" dirty="0"/>
              <a:t>Para estudiar un circuito, el método de nodos utiliza las </a:t>
            </a:r>
            <a:r>
              <a:rPr lang="es-ES" dirty="0" smtClean="0"/>
              <a:t>tensiones </a:t>
            </a:r>
            <a:r>
              <a:rPr lang="es-ES" dirty="0"/>
              <a:t>de nodo como variables del sistema. Este método es </a:t>
            </a:r>
            <a:r>
              <a:rPr lang="es-ES" dirty="0" smtClean="0"/>
              <a:t>más </a:t>
            </a:r>
            <a:r>
              <a:rPr lang="es-ES" dirty="0"/>
              <a:t>conveniente pues se encarga de reducir el numero de </a:t>
            </a:r>
            <a:r>
              <a:rPr lang="es-ES" dirty="0" smtClean="0"/>
              <a:t>ecuaciones </a:t>
            </a:r>
            <a:r>
              <a:rPr lang="es-ES" dirty="0"/>
              <a:t>simultaneas que tendremos que resolver</a:t>
            </a:r>
            <a:r>
              <a:rPr lang="es-ES" dirty="0" smtClean="0"/>
              <a:t>.</a:t>
            </a:r>
          </a:p>
        </p:txBody>
      </p:sp>
    </p:spTree>
    <p:extLst>
      <p:ext uri="{BB962C8B-B14F-4D97-AF65-F5344CB8AC3E}">
        <p14:creationId xmlns:p14="http://schemas.microsoft.com/office/powerpoint/2010/main" val="1243040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1" y="167243"/>
            <a:ext cx="11641777" cy="5078313"/>
          </a:xfrm>
          <a:prstGeom prst="rect">
            <a:avLst/>
          </a:prstGeom>
        </p:spPr>
        <p:txBody>
          <a:bodyPr wrap="square">
            <a:spAutoFit/>
          </a:bodyPr>
          <a:lstStyle/>
          <a:p>
            <a:pPr algn="just"/>
            <a:r>
              <a:rPr lang="es-ES" dirty="0" smtClean="0"/>
              <a:t>En </a:t>
            </a:r>
            <a:r>
              <a:rPr lang="es-ES" dirty="0"/>
              <a:t>forma sintética, si seleccionamos el método de nodos </a:t>
            </a:r>
            <a:r>
              <a:rPr lang="es-ES" dirty="0" smtClean="0"/>
              <a:t>tendremos </a:t>
            </a:r>
            <a:r>
              <a:rPr lang="es-ES" dirty="0"/>
              <a:t>que realizar los </a:t>
            </a:r>
            <a:r>
              <a:rPr lang="es-ES" dirty="0" smtClean="0"/>
              <a:t>siguientes </a:t>
            </a:r>
            <a:r>
              <a:rPr lang="es-ES" dirty="0"/>
              <a:t>pasos, </a:t>
            </a:r>
            <a:r>
              <a:rPr lang="es-ES" dirty="0" smtClean="0"/>
              <a:t>considerando un </a:t>
            </a:r>
            <a:r>
              <a:rPr lang="es-ES" dirty="0"/>
              <a:t>circuito de N nodos:</a:t>
            </a:r>
          </a:p>
          <a:p>
            <a:pPr marL="742950" lvl="1" indent="-285750" algn="just">
              <a:buFont typeface="Arial" panose="020B0604020202020204" pitchFamily="34" charset="0"/>
              <a:buChar char="•"/>
            </a:pPr>
            <a:r>
              <a:rPr lang="es-ES" b="1" dirty="0" smtClean="0"/>
              <a:t>Debe </a:t>
            </a:r>
            <a:r>
              <a:rPr lang="es-ES" b="1" dirty="0"/>
              <a:t>optarse por un nodo de referencia. Se </a:t>
            </a:r>
            <a:r>
              <a:rPr lang="es-ES" b="1" dirty="0" err="1" smtClean="0"/>
              <a:t>asIRnan</a:t>
            </a:r>
            <a:r>
              <a:rPr lang="es-ES" b="1" dirty="0" smtClean="0"/>
              <a:t> las tensiones V1 y V2, refiriendo </a:t>
            </a:r>
            <a:r>
              <a:rPr lang="es-ES" b="1" dirty="0"/>
              <a:t>estas tensiones </a:t>
            </a:r>
            <a:r>
              <a:rPr lang="es-ES" b="1" dirty="0" smtClean="0"/>
              <a:t>al nodo </a:t>
            </a:r>
            <a:r>
              <a:rPr lang="es-ES" b="1" dirty="0"/>
              <a:t>de </a:t>
            </a:r>
            <a:r>
              <a:rPr lang="es-ES" b="1" dirty="0" smtClean="0"/>
              <a:t>referencia</a:t>
            </a:r>
            <a:r>
              <a:rPr lang="es-ES" b="1" dirty="0"/>
              <a:t>.</a:t>
            </a:r>
          </a:p>
          <a:p>
            <a:pPr marL="742950" lvl="1" indent="-285750" algn="just">
              <a:buFont typeface="Arial" panose="020B0604020202020204" pitchFamily="34" charset="0"/>
              <a:buChar char="•"/>
            </a:pPr>
            <a:r>
              <a:rPr lang="es-ES" b="1" dirty="0" smtClean="0"/>
              <a:t>Se </a:t>
            </a:r>
            <a:r>
              <a:rPr lang="es-ES" b="1" dirty="0"/>
              <a:t>aplica la primera ley de Kirchhoff a cada uno de los </a:t>
            </a:r>
            <a:r>
              <a:rPr lang="es-ES" b="1" dirty="0" smtClean="0"/>
              <a:t>nodos</a:t>
            </a:r>
            <a:r>
              <a:rPr lang="es-ES" b="1" dirty="0"/>
              <a:t>, expresando la corriente que circula por cada </a:t>
            </a:r>
            <a:r>
              <a:rPr lang="es-ES" b="1" dirty="0" smtClean="0"/>
              <a:t>rama </a:t>
            </a:r>
            <a:r>
              <a:rPr lang="es-ES" b="1" dirty="0"/>
              <a:t>en términos de las tensiones de nodo.</a:t>
            </a:r>
          </a:p>
          <a:p>
            <a:pPr marL="742950" lvl="1" indent="-285750" algn="just">
              <a:buFont typeface="Arial" panose="020B0604020202020204" pitchFamily="34" charset="0"/>
              <a:buChar char="•"/>
            </a:pPr>
            <a:r>
              <a:rPr lang="es-ES" b="1" dirty="0" smtClean="0"/>
              <a:t>Se </a:t>
            </a:r>
            <a:r>
              <a:rPr lang="es-ES" b="1" dirty="0"/>
              <a:t>obtiene de esta forma un sistema de ecuaciones </a:t>
            </a:r>
            <a:r>
              <a:rPr lang="es-ES" b="1" dirty="0" smtClean="0"/>
              <a:t>simultáneas</a:t>
            </a:r>
            <a:r>
              <a:rPr lang="es-ES" b="1" dirty="0"/>
              <a:t>, cuyas incógnitas son las tensiones de nodos </a:t>
            </a:r>
            <a:r>
              <a:rPr lang="es-ES" b="1" dirty="0" smtClean="0"/>
              <a:t>desconocidas</a:t>
            </a:r>
            <a:r>
              <a:rPr lang="es-ES" b="1" dirty="0"/>
              <a:t>.</a:t>
            </a:r>
          </a:p>
          <a:p>
            <a:pPr marL="742950" lvl="1" indent="-285750" algn="just">
              <a:buFont typeface="Arial" panose="020B0604020202020204" pitchFamily="34" charset="0"/>
              <a:buChar char="•"/>
            </a:pPr>
            <a:r>
              <a:rPr lang="es-ES" b="1" dirty="0" smtClean="0"/>
              <a:t>En </a:t>
            </a:r>
            <a:r>
              <a:rPr lang="es-ES" b="1" dirty="0"/>
              <a:t>primer lugar, se deben identificar los nodos del </a:t>
            </a:r>
            <a:r>
              <a:rPr lang="es-ES" b="1" dirty="0" smtClean="0"/>
              <a:t>circuito. Uno de estos </a:t>
            </a:r>
            <a:r>
              <a:rPr lang="es-ES" b="1" dirty="0"/>
              <a:t>nodos debe establecerse como nodo </a:t>
            </a:r>
            <a:r>
              <a:rPr lang="es-ES" b="1" dirty="0" smtClean="0"/>
              <a:t>de referencia</a:t>
            </a:r>
            <a:r>
              <a:rPr lang="es-ES" b="1" dirty="0"/>
              <a:t>.</a:t>
            </a:r>
          </a:p>
          <a:p>
            <a:pPr marL="742950" lvl="1" indent="-285750" algn="just">
              <a:buFont typeface="Arial" panose="020B0604020202020204" pitchFamily="34" charset="0"/>
              <a:buChar char="•"/>
            </a:pPr>
            <a:r>
              <a:rPr lang="es-ES" b="1" dirty="0" smtClean="0"/>
              <a:t>Lo más conveniente es optar por el nodo que conecta mayor </a:t>
            </a:r>
            <a:r>
              <a:rPr lang="es-ES" b="1" dirty="0"/>
              <a:t>número </a:t>
            </a:r>
            <a:r>
              <a:rPr lang="es-ES" b="1" dirty="0" smtClean="0"/>
              <a:t>de ramas.</a:t>
            </a:r>
          </a:p>
          <a:p>
            <a:pPr marL="742950" lvl="1" indent="-285750" algn="just">
              <a:buFont typeface="Arial" panose="020B0604020202020204" pitchFamily="34" charset="0"/>
              <a:buChar char="•"/>
            </a:pPr>
            <a:r>
              <a:rPr lang="es-ES" b="1" dirty="0" smtClean="0"/>
              <a:t>Este </a:t>
            </a:r>
            <a:r>
              <a:rPr lang="es-ES" b="1" dirty="0"/>
              <a:t>nodo recibe el nombre de tierra, pues se supone que </a:t>
            </a:r>
            <a:r>
              <a:rPr lang="es-ES" b="1" dirty="0" smtClean="0"/>
              <a:t>su </a:t>
            </a:r>
            <a:r>
              <a:rPr lang="es-ES" b="1" dirty="0"/>
              <a:t>tensión es nula. Una vez </a:t>
            </a:r>
            <a:r>
              <a:rPr lang="es-ES" b="1" dirty="0" smtClean="0"/>
              <a:t>designado </a:t>
            </a:r>
            <a:r>
              <a:rPr lang="es-ES" b="1" dirty="0"/>
              <a:t>el nodo de </a:t>
            </a:r>
            <a:r>
              <a:rPr lang="es-ES" b="1" dirty="0" smtClean="0"/>
              <a:t>referencia</a:t>
            </a:r>
            <a:r>
              <a:rPr lang="es-ES" b="1" dirty="0"/>
              <a:t>, se deben referenciar todas las tensiones de los </a:t>
            </a:r>
            <a:r>
              <a:rPr lang="es-ES" b="1" dirty="0" smtClean="0"/>
              <a:t>demás nodos a </a:t>
            </a:r>
            <a:r>
              <a:rPr lang="es-ES" b="1" dirty="0"/>
              <a:t>la tensión de referencia. Esto es, la </a:t>
            </a:r>
            <a:r>
              <a:rPr lang="es-ES" b="1" dirty="0" smtClean="0"/>
              <a:t>tensión </a:t>
            </a:r>
            <a:r>
              <a:rPr lang="es-ES" b="1" dirty="0"/>
              <a:t>en cualquier nodo es la diferencia entre la tensión de </a:t>
            </a:r>
            <a:r>
              <a:rPr lang="es-ES" b="1" dirty="0" smtClean="0"/>
              <a:t>dicho </a:t>
            </a:r>
            <a:r>
              <a:rPr lang="es-ES" b="1" dirty="0"/>
              <a:t>nodo y el de </a:t>
            </a:r>
            <a:r>
              <a:rPr lang="es-ES" b="1" dirty="0" smtClean="0"/>
              <a:t>referencia.</a:t>
            </a:r>
          </a:p>
          <a:p>
            <a:pPr marL="742950" lvl="1" indent="-285750" algn="just">
              <a:buFont typeface="Arial" panose="020B0604020202020204" pitchFamily="34" charset="0"/>
              <a:buChar char="•"/>
            </a:pPr>
            <a:r>
              <a:rPr lang="es-ES" b="1" dirty="0" smtClean="0"/>
              <a:t>Como </a:t>
            </a:r>
            <a:r>
              <a:rPr lang="es-ES" b="1" dirty="0"/>
              <a:t>segundo paso, se aplica la primera ley de Kirchhoff </a:t>
            </a:r>
            <a:r>
              <a:rPr lang="es-ES" b="1" dirty="0" smtClean="0"/>
              <a:t>a </a:t>
            </a:r>
            <a:r>
              <a:rPr lang="es-ES" b="1" dirty="0"/>
              <a:t>cada nodo (salvo el de referencia), pero expresando </a:t>
            </a:r>
            <a:r>
              <a:rPr lang="es-ES" b="1" dirty="0" smtClean="0"/>
              <a:t>las </a:t>
            </a:r>
            <a:r>
              <a:rPr lang="es-ES" b="1" dirty="0"/>
              <a:t>corrientes desconocidas que circulan por cada rama, </a:t>
            </a:r>
            <a:r>
              <a:rPr lang="es-ES" b="1" dirty="0" smtClean="0"/>
              <a:t>en </a:t>
            </a:r>
            <a:r>
              <a:rPr lang="es-ES" b="1" dirty="0"/>
              <a:t>término de las tensiones de nodo. Si se aplica a </a:t>
            </a:r>
            <a:r>
              <a:rPr lang="es-ES" b="1" dirty="0" smtClean="0"/>
              <a:t>los nodos </a:t>
            </a:r>
            <a:r>
              <a:rPr lang="es-ES" b="1" dirty="0"/>
              <a:t>la ley de Kirchhoff para la corriente, se obtienen </a:t>
            </a:r>
            <a:r>
              <a:rPr lang="es-ES" b="1" dirty="0" smtClean="0"/>
              <a:t>las </a:t>
            </a:r>
            <a:r>
              <a:rPr lang="es-ES" b="1" dirty="0"/>
              <a:t>ecuaciones simultáneas, donde las incógnitas son las </a:t>
            </a:r>
            <a:r>
              <a:rPr lang="es-ES" b="1" dirty="0" smtClean="0"/>
              <a:t>tensiones </a:t>
            </a:r>
            <a:r>
              <a:rPr lang="es-ES" b="1" dirty="0"/>
              <a:t>de nodo.</a:t>
            </a:r>
          </a:p>
        </p:txBody>
      </p:sp>
      <p:sp>
        <p:nvSpPr>
          <p:cNvPr id="3" name="Rectángulo 2"/>
          <p:cNvSpPr/>
          <p:nvPr/>
        </p:nvSpPr>
        <p:spPr>
          <a:xfrm>
            <a:off x="332509" y="5613690"/>
            <a:ext cx="11530939" cy="646331"/>
          </a:xfrm>
          <a:prstGeom prst="rect">
            <a:avLst/>
          </a:prstGeom>
        </p:spPr>
        <p:txBody>
          <a:bodyPr wrap="square">
            <a:spAutoFit/>
          </a:bodyPr>
          <a:lstStyle/>
          <a:p>
            <a:pPr algn="ctr"/>
            <a:r>
              <a:rPr lang="es-ES" b="1" dirty="0">
                <a:solidFill>
                  <a:srgbClr val="FF0000"/>
                </a:solidFill>
              </a:rPr>
              <a:t>En términos generales </a:t>
            </a:r>
            <a:r>
              <a:rPr lang="es-ES" b="1" dirty="0" smtClean="0">
                <a:solidFill>
                  <a:srgbClr val="FF0000"/>
                </a:solidFill>
              </a:rPr>
              <a:t>entenderemos </a:t>
            </a:r>
            <a:r>
              <a:rPr lang="es-ES" b="1" dirty="0">
                <a:solidFill>
                  <a:srgbClr val="FF0000"/>
                </a:solidFill>
              </a:rPr>
              <a:t>que, </a:t>
            </a:r>
            <a:r>
              <a:rPr lang="es-ES" b="1" dirty="0" smtClean="0">
                <a:solidFill>
                  <a:srgbClr val="FF0000"/>
                </a:solidFill>
              </a:rPr>
              <a:t>cuando hablamos </a:t>
            </a:r>
            <a:r>
              <a:rPr lang="es-ES" b="1" dirty="0">
                <a:solidFill>
                  <a:srgbClr val="FF0000"/>
                </a:solidFill>
              </a:rPr>
              <a:t>de resolver </a:t>
            </a:r>
            <a:r>
              <a:rPr lang="es-ES" b="1" dirty="0" smtClean="0">
                <a:solidFill>
                  <a:srgbClr val="FF0000"/>
                </a:solidFill>
              </a:rPr>
              <a:t>un circuito</a:t>
            </a:r>
            <a:r>
              <a:rPr lang="es-ES" b="1" dirty="0">
                <a:solidFill>
                  <a:srgbClr val="FF0000"/>
                </a:solidFill>
              </a:rPr>
              <a:t>, estamos diciendo que </a:t>
            </a:r>
            <a:r>
              <a:rPr lang="es-ES" b="1" dirty="0" smtClean="0">
                <a:solidFill>
                  <a:srgbClr val="FF0000"/>
                </a:solidFill>
              </a:rPr>
              <a:t>queremos </a:t>
            </a:r>
            <a:r>
              <a:rPr lang="es-ES" b="1" dirty="0">
                <a:solidFill>
                  <a:srgbClr val="FF0000"/>
                </a:solidFill>
              </a:rPr>
              <a:t>determinar </a:t>
            </a:r>
            <a:r>
              <a:rPr lang="es-ES" b="1" dirty="0" smtClean="0">
                <a:solidFill>
                  <a:srgbClr val="FF0000"/>
                </a:solidFill>
              </a:rPr>
              <a:t>la tensión y la </a:t>
            </a:r>
            <a:r>
              <a:rPr lang="es-ES" b="1" dirty="0">
                <a:solidFill>
                  <a:srgbClr val="FF0000"/>
                </a:solidFill>
              </a:rPr>
              <a:t>corriente de cada rama.</a:t>
            </a:r>
          </a:p>
        </p:txBody>
      </p:sp>
    </p:spTree>
    <p:extLst>
      <p:ext uri="{BB962C8B-B14F-4D97-AF65-F5344CB8AC3E}">
        <p14:creationId xmlns:p14="http://schemas.microsoft.com/office/powerpoint/2010/main" val="17212430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71339" y="130868"/>
            <a:ext cx="4110656" cy="2162175"/>
          </a:xfrm>
          <a:prstGeom prst="rect">
            <a:avLst/>
          </a:prstGeom>
        </p:spPr>
      </p:pic>
      <p:sp>
        <p:nvSpPr>
          <p:cNvPr id="5" name="Rectángulo 4"/>
          <p:cNvSpPr/>
          <p:nvPr/>
        </p:nvSpPr>
        <p:spPr>
          <a:xfrm>
            <a:off x="271338" y="2293043"/>
            <a:ext cx="4229411" cy="1754326"/>
          </a:xfrm>
          <a:prstGeom prst="rect">
            <a:avLst/>
          </a:prstGeom>
        </p:spPr>
        <p:txBody>
          <a:bodyPr wrap="square">
            <a:spAutoFit/>
          </a:bodyPr>
          <a:lstStyle/>
          <a:p>
            <a:pPr algn="just"/>
            <a:r>
              <a:rPr lang="es-ES" b="1" dirty="0" smtClean="0"/>
              <a:t>Veamos la ubicación </a:t>
            </a:r>
            <a:r>
              <a:rPr lang="es-ES" b="1" dirty="0"/>
              <a:t>de </a:t>
            </a:r>
            <a:r>
              <a:rPr lang="es-ES" b="1" dirty="0" smtClean="0"/>
              <a:t>los NODOS A </a:t>
            </a:r>
            <a:r>
              <a:rPr lang="es-ES" b="1" dirty="0"/>
              <a:t>y B, </a:t>
            </a:r>
            <a:r>
              <a:rPr lang="es-ES" b="1" dirty="0" smtClean="0"/>
              <a:t>y las </a:t>
            </a:r>
            <a:r>
              <a:rPr lang="es-ES" b="1" dirty="0"/>
              <a:t>corrientes que </a:t>
            </a:r>
            <a:r>
              <a:rPr lang="es-ES" b="1" dirty="0" smtClean="0"/>
              <a:t>los circulan</a:t>
            </a:r>
            <a:r>
              <a:rPr lang="es-ES" b="1" dirty="0"/>
              <a:t>. En nuestro caso, </a:t>
            </a:r>
            <a:r>
              <a:rPr lang="es-ES" b="1" dirty="0" smtClean="0"/>
              <a:t>a un </a:t>
            </a:r>
            <a:r>
              <a:rPr lang="es-ES" b="1" dirty="0"/>
              <a:t>nodo, seleccionando </a:t>
            </a:r>
            <a:r>
              <a:rPr lang="es-ES" b="1" dirty="0" smtClean="0"/>
              <a:t>el nodo </a:t>
            </a:r>
            <a:r>
              <a:rPr lang="es-ES" b="1" dirty="0"/>
              <a:t>A </a:t>
            </a:r>
            <a:r>
              <a:rPr lang="es-ES" b="1" dirty="0" smtClean="0"/>
              <a:t>y suponiendo </a:t>
            </a:r>
            <a:r>
              <a:rPr lang="es-ES" b="1" dirty="0"/>
              <a:t>que definimos como positiva </a:t>
            </a:r>
            <a:r>
              <a:rPr lang="es-ES" b="1" dirty="0" smtClean="0"/>
              <a:t>la corriente entrante en el nodo</a:t>
            </a:r>
            <a:r>
              <a:rPr lang="es-ES" b="1" dirty="0"/>
              <a:t>: </a:t>
            </a:r>
            <a:r>
              <a:rPr lang="es-ES" b="1" dirty="0" smtClean="0"/>
              <a:t>I1 -</a:t>
            </a:r>
            <a:r>
              <a:rPr lang="es-ES" b="1" dirty="0"/>
              <a:t>12-13=0</a:t>
            </a:r>
          </a:p>
        </p:txBody>
      </p:sp>
      <p:sp>
        <p:nvSpPr>
          <p:cNvPr id="6" name="Rectángulo 5"/>
          <p:cNvSpPr/>
          <p:nvPr/>
        </p:nvSpPr>
        <p:spPr>
          <a:xfrm>
            <a:off x="6935189" y="4559547"/>
            <a:ext cx="4928259" cy="1477328"/>
          </a:xfrm>
          <a:prstGeom prst="rect">
            <a:avLst/>
          </a:prstGeom>
        </p:spPr>
        <p:txBody>
          <a:bodyPr wrap="square">
            <a:spAutoFit/>
          </a:bodyPr>
          <a:lstStyle/>
          <a:p>
            <a:pPr algn="ctr"/>
            <a:r>
              <a:rPr lang="es-ES" b="1" dirty="0" smtClean="0">
                <a:solidFill>
                  <a:srgbClr val="FF0000"/>
                </a:solidFill>
              </a:rPr>
              <a:t>Cómo llamamos a la primera ley de Kirchhoff </a:t>
            </a:r>
          </a:p>
          <a:p>
            <a:pPr algn="ctr"/>
            <a:r>
              <a:rPr lang="es-ES" b="1" dirty="0" smtClean="0">
                <a:solidFill>
                  <a:srgbClr val="FF0000"/>
                </a:solidFill>
              </a:rPr>
              <a:t>Esta ley es llamada ley de nodos o primera ley de Kirchhoff, y la </a:t>
            </a:r>
            <a:r>
              <a:rPr lang="es-ES" b="1" dirty="0" err="1" smtClean="0">
                <a:solidFill>
                  <a:srgbClr val="FF0000"/>
                </a:solidFill>
              </a:rPr>
              <a:t>sIRla</a:t>
            </a:r>
            <a:r>
              <a:rPr lang="es-ES" b="1" dirty="0" smtClean="0">
                <a:solidFill>
                  <a:srgbClr val="FF0000"/>
                </a:solidFill>
              </a:rPr>
              <a:t> que se utiliza para referirse a ella es LCK.</a:t>
            </a:r>
          </a:p>
          <a:p>
            <a:pPr algn="ctr"/>
            <a:r>
              <a:rPr lang="es-ES" b="1" dirty="0" smtClean="0">
                <a:solidFill>
                  <a:srgbClr val="FF0000"/>
                </a:solidFill>
              </a:rPr>
              <a:t>También es conocida como ley de corrientes.</a:t>
            </a:r>
            <a:endParaRPr lang="es-ES" b="1" dirty="0">
              <a:solidFill>
                <a:srgbClr val="FF0000"/>
              </a:solidFill>
            </a:endParaRPr>
          </a:p>
        </p:txBody>
      </p:sp>
      <p:pic>
        <p:nvPicPr>
          <p:cNvPr id="7" name="Imagen 6"/>
          <p:cNvPicPr>
            <a:picLocks noChangeAspect="1"/>
          </p:cNvPicPr>
          <p:nvPr/>
        </p:nvPicPr>
        <p:blipFill>
          <a:blip r:embed="rId3"/>
          <a:stretch>
            <a:fillRect/>
          </a:stretch>
        </p:blipFill>
        <p:spPr>
          <a:xfrm>
            <a:off x="7620648" y="517035"/>
            <a:ext cx="4180114" cy="1776008"/>
          </a:xfrm>
          <a:prstGeom prst="rect">
            <a:avLst/>
          </a:prstGeom>
        </p:spPr>
      </p:pic>
      <p:sp>
        <p:nvSpPr>
          <p:cNvPr id="8" name="Rectángulo 7"/>
          <p:cNvSpPr/>
          <p:nvPr/>
        </p:nvSpPr>
        <p:spPr>
          <a:xfrm>
            <a:off x="7528956" y="2293043"/>
            <a:ext cx="4271806" cy="1477328"/>
          </a:xfrm>
          <a:prstGeom prst="rect">
            <a:avLst/>
          </a:prstGeom>
        </p:spPr>
        <p:txBody>
          <a:bodyPr wrap="square">
            <a:spAutoFit/>
          </a:bodyPr>
          <a:lstStyle/>
          <a:p>
            <a:pPr algn="just"/>
            <a:r>
              <a:rPr lang="es-ES" b="1" dirty="0"/>
              <a:t>Comenzando en un nodo cualquiera, se establece un </a:t>
            </a:r>
            <a:r>
              <a:rPr lang="es-ES" b="1" dirty="0" smtClean="0"/>
              <a:t>lazo </a:t>
            </a:r>
            <a:r>
              <a:rPr lang="es-ES" b="1" dirty="0"/>
              <a:t>cerrado </a:t>
            </a:r>
            <a:r>
              <a:rPr lang="es-ES" b="1" dirty="0" smtClean="0"/>
              <a:t>al ir uniendo </a:t>
            </a:r>
            <a:r>
              <a:rPr lang="es-ES" b="1" dirty="0"/>
              <a:t>distintas ramas de un </a:t>
            </a:r>
            <a:r>
              <a:rPr lang="es-ES" b="1" dirty="0" smtClean="0"/>
              <a:t>circuito</a:t>
            </a:r>
            <a:r>
              <a:rPr lang="es-ES" b="1" dirty="0"/>
              <a:t>, </a:t>
            </a:r>
            <a:r>
              <a:rPr lang="es-ES" b="1" dirty="0" smtClean="0"/>
              <a:t>y llegar al nodo </a:t>
            </a:r>
            <a:r>
              <a:rPr lang="es-ES" b="1" dirty="0"/>
              <a:t>de partida </a:t>
            </a:r>
            <a:r>
              <a:rPr lang="es-ES" b="1" dirty="0" smtClean="0"/>
              <a:t>sin haber </a:t>
            </a:r>
            <a:r>
              <a:rPr lang="es-ES" b="1" dirty="0"/>
              <a:t>pasado más de </a:t>
            </a:r>
            <a:r>
              <a:rPr lang="es-ES" b="1" dirty="0" smtClean="0"/>
              <a:t>una </a:t>
            </a:r>
            <a:r>
              <a:rPr lang="es-ES" b="1" dirty="0"/>
              <a:t>vez por cualquier nodo intermedio.</a:t>
            </a:r>
          </a:p>
        </p:txBody>
      </p:sp>
      <p:pic>
        <p:nvPicPr>
          <p:cNvPr id="9" name="Imagen 8"/>
          <p:cNvPicPr>
            <a:picLocks noChangeAspect="1"/>
          </p:cNvPicPr>
          <p:nvPr/>
        </p:nvPicPr>
        <p:blipFill>
          <a:blip r:embed="rId4"/>
          <a:stretch>
            <a:fillRect/>
          </a:stretch>
        </p:blipFill>
        <p:spPr>
          <a:xfrm>
            <a:off x="441675" y="4005415"/>
            <a:ext cx="3114675" cy="2676525"/>
          </a:xfrm>
          <a:prstGeom prst="rect">
            <a:avLst/>
          </a:prstGeom>
        </p:spPr>
      </p:pic>
      <p:sp>
        <p:nvSpPr>
          <p:cNvPr id="10" name="Rectángulo 9"/>
          <p:cNvSpPr/>
          <p:nvPr/>
        </p:nvSpPr>
        <p:spPr>
          <a:xfrm>
            <a:off x="3546762" y="4005415"/>
            <a:ext cx="3281549" cy="2585323"/>
          </a:xfrm>
          <a:prstGeom prst="rect">
            <a:avLst/>
          </a:prstGeom>
        </p:spPr>
        <p:txBody>
          <a:bodyPr wrap="square">
            <a:spAutoFit/>
          </a:bodyPr>
          <a:lstStyle/>
          <a:p>
            <a:pPr algn="just"/>
            <a:r>
              <a:rPr lang="es-ES" b="1" dirty="0"/>
              <a:t>Es bueno </a:t>
            </a:r>
            <a:r>
              <a:rPr lang="es-ES" b="1" dirty="0" smtClean="0"/>
              <a:t>familiarizarse </a:t>
            </a:r>
            <a:r>
              <a:rPr lang="es-ES" b="1" dirty="0"/>
              <a:t>con este </a:t>
            </a:r>
            <a:r>
              <a:rPr lang="es-ES" b="1" dirty="0" smtClean="0"/>
              <a:t>gráfico </a:t>
            </a:r>
            <a:r>
              <a:rPr lang="es-ES" b="1" dirty="0"/>
              <a:t>ya que nos </a:t>
            </a:r>
            <a:r>
              <a:rPr lang="es-ES" b="1" dirty="0" smtClean="0"/>
              <a:t>facilita la visualización de los cálculos </a:t>
            </a:r>
            <a:r>
              <a:rPr lang="es-ES" b="1" dirty="0"/>
              <a:t>que </a:t>
            </a:r>
            <a:r>
              <a:rPr lang="es-ES" b="1" dirty="0" smtClean="0"/>
              <a:t>deberemos </a:t>
            </a:r>
            <a:r>
              <a:rPr lang="es-ES" b="1" dirty="0"/>
              <a:t>realizar </a:t>
            </a:r>
            <a:r>
              <a:rPr lang="es-ES" b="1" dirty="0" smtClean="0"/>
              <a:t>para </a:t>
            </a:r>
            <a:r>
              <a:rPr lang="es-ES" b="1" dirty="0"/>
              <a:t>obtener los </a:t>
            </a:r>
            <a:r>
              <a:rPr lang="es-ES" b="1" dirty="0" smtClean="0"/>
              <a:t>resultados </a:t>
            </a:r>
            <a:r>
              <a:rPr lang="es-ES" b="1" dirty="0"/>
              <a:t>deseados. </a:t>
            </a:r>
          </a:p>
          <a:p>
            <a:pPr algn="just"/>
            <a:r>
              <a:rPr lang="es-ES" b="1" dirty="0"/>
              <a:t>Este gráfico </a:t>
            </a:r>
            <a:r>
              <a:rPr lang="es-ES" b="1" dirty="0" smtClean="0"/>
              <a:t>lo utilizaremos </a:t>
            </a:r>
            <a:r>
              <a:rPr lang="es-ES" b="1" dirty="0"/>
              <a:t>en casi </a:t>
            </a:r>
            <a:r>
              <a:rPr lang="es-ES" b="1" dirty="0" smtClean="0"/>
              <a:t>todos </a:t>
            </a:r>
            <a:r>
              <a:rPr lang="es-ES" b="1" dirty="0"/>
              <a:t>los cálculos que </a:t>
            </a:r>
            <a:r>
              <a:rPr lang="es-ES" b="1" dirty="0" smtClean="0"/>
              <a:t>se </a:t>
            </a:r>
            <a:r>
              <a:rPr lang="es-ES" b="1" dirty="0"/>
              <a:t>refieran </a:t>
            </a:r>
            <a:r>
              <a:rPr lang="es-ES" b="1" dirty="0" smtClean="0"/>
              <a:t>al estudio de </a:t>
            </a:r>
            <a:r>
              <a:rPr lang="es-ES" b="1" dirty="0"/>
              <a:t>los circuitos.</a:t>
            </a:r>
          </a:p>
        </p:txBody>
      </p:sp>
      <p:pic>
        <p:nvPicPr>
          <p:cNvPr id="11" name="Imagen 10"/>
          <p:cNvPicPr>
            <a:picLocks noChangeAspect="1"/>
          </p:cNvPicPr>
          <p:nvPr/>
        </p:nvPicPr>
        <p:blipFill>
          <a:blip r:embed="rId5"/>
          <a:stretch>
            <a:fillRect/>
          </a:stretch>
        </p:blipFill>
        <p:spPr>
          <a:xfrm>
            <a:off x="4833752" y="241016"/>
            <a:ext cx="2362200" cy="2590800"/>
          </a:xfrm>
          <a:prstGeom prst="rect">
            <a:avLst/>
          </a:prstGeom>
        </p:spPr>
      </p:pic>
      <p:sp>
        <p:nvSpPr>
          <p:cNvPr id="12" name="Rectángulo 11"/>
          <p:cNvSpPr/>
          <p:nvPr/>
        </p:nvSpPr>
        <p:spPr>
          <a:xfrm>
            <a:off x="4713918" y="2818451"/>
            <a:ext cx="2548741" cy="1200329"/>
          </a:xfrm>
          <a:prstGeom prst="rect">
            <a:avLst/>
          </a:prstGeom>
        </p:spPr>
        <p:txBody>
          <a:bodyPr wrap="square">
            <a:spAutoFit/>
          </a:bodyPr>
          <a:lstStyle/>
          <a:p>
            <a:pPr algn="just"/>
            <a:r>
              <a:rPr lang="es-ES" b="1" dirty="0" smtClean="0"/>
              <a:t>Gustav Robert </a:t>
            </a:r>
            <a:r>
              <a:rPr lang="es-ES" b="1" dirty="0"/>
              <a:t>Kirchhoff </a:t>
            </a:r>
          </a:p>
          <a:p>
            <a:pPr algn="just"/>
            <a:r>
              <a:rPr lang="es-ES" b="1" dirty="0"/>
              <a:t>postuló estas </a:t>
            </a:r>
            <a:r>
              <a:rPr lang="es-ES" b="1" dirty="0" smtClean="0"/>
              <a:t>famosas </a:t>
            </a:r>
            <a:r>
              <a:rPr lang="es-ES" b="1" dirty="0"/>
              <a:t>leyes </a:t>
            </a:r>
            <a:r>
              <a:rPr lang="es-ES" b="1" dirty="0" smtClean="0"/>
              <a:t>cuando </a:t>
            </a:r>
            <a:r>
              <a:rPr lang="es-ES" b="1" dirty="0"/>
              <a:t>aún era </a:t>
            </a:r>
            <a:r>
              <a:rPr lang="es-ES" b="1" dirty="0" smtClean="0"/>
              <a:t>un </a:t>
            </a:r>
            <a:r>
              <a:rPr lang="es-ES" b="1" dirty="0"/>
              <a:t>estudiante.</a:t>
            </a:r>
          </a:p>
        </p:txBody>
      </p:sp>
    </p:spTree>
    <p:extLst>
      <p:ext uri="{BB962C8B-B14F-4D97-AF65-F5344CB8AC3E}">
        <p14:creationId xmlns:p14="http://schemas.microsoft.com/office/powerpoint/2010/main" val="10707503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87928" y="289862"/>
            <a:ext cx="11428020" cy="6278642"/>
          </a:xfrm>
          <a:prstGeom prst="rect">
            <a:avLst/>
          </a:prstGeom>
        </p:spPr>
        <p:txBody>
          <a:bodyPr wrap="square">
            <a:spAutoFit/>
          </a:bodyPr>
          <a:lstStyle/>
          <a:p>
            <a:pPr algn="just"/>
            <a:r>
              <a:rPr lang="es-ES" sz="2400" b="1" dirty="0"/>
              <a:t>Segunda </a:t>
            </a:r>
            <a:r>
              <a:rPr lang="es-ES" sz="2400" b="1" dirty="0" smtClean="0"/>
              <a:t>ley de </a:t>
            </a:r>
            <a:r>
              <a:rPr lang="es-ES" sz="2400" b="1" dirty="0"/>
              <a:t>Kirchhoff</a:t>
            </a:r>
          </a:p>
          <a:p>
            <a:pPr algn="just"/>
            <a:r>
              <a:rPr lang="es-ES" dirty="0"/>
              <a:t>En la primera ley estudiamos las corrientes de un circuito </a:t>
            </a:r>
            <a:r>
              <a:rPr lang="es-ES" dirty="0" smtClean="0"/>
              <a:t>eléctrico</a:t>
            </a:r>
            <a:r>
              <a:rPr lang="es-ES" dirty="0"/>
              <a:t>, ahora nos dedicaremos a las tensiones, </a:t>
            </a:r>
            <a:r>
              <a:rPr lang="es-ES" dirty="0" smtClean="0"/>
              <a:t>usando como </a:t>
            </a:r>
            <a:r>
              <a:rPr lang="es-ES" dirty="0"/>
              <a:t>herramienta el concepto de mallas.</a:t>
            </a:r>
          </a:p>
          <a:p>
            <a:pPr algn="just"/>
            <a:r>
              <a:rPr lang="es-ES" dirty="0"/>
              <a:t>La segunda ley de Kirchhoff o ley de mallas establece que </a:t>
            </a:r>
            <a:r>
              <a:rPr lang="es-ES" dirty="0" smtClean="0"/>
              <a:t>la </a:t>
            </a:r>
            <a:r>
              <a:rPr lang="es-ES" dirty="0"/>
              <a:t>suma de caídas de potencial a lo largo de una malla debe </a:t>
            </a:r>
            <a:r>
              <a:rPr lang="es-ES" dirty="0" smtClean="0"/>
              <a:t>coincidir </a:t>
            </a:r>
            <a:r>
              <a:rPr lang="es-ES" dirty="0"/>
              <a:t>con la suma de fuerzas electromotrices (de los </a:t>
            </a:r>
            <a:r>
              <a:rPr lang="es-ES" dirty="0" smtClean="0"/>
              <a:t>elementos </a:t>
            </a:r>
            <a:r>
              <a:rPr lang="es-ES" dirty="0"/>
              <a:t>activos) a lo largo de ella.</a:t>
            </a:r>
          </a:p>
          <a:p>
            <a:pPr algn="just"/>
            <a:r>
              <a:rPr lang="es-ES" dirty="0"/>
              <a:t>Reforzando la idea y utilizando la matemática, diremos que:</a:t>
            </a:r>
          </a:p>
          <a:p>
            <a:pPr algn="just"/>
            <a:r>
              <a:rPr lang="es-ES" dirty="0" smtClean="0"/>
              <a:t>la suma algebraica de todas las tensiones a lo largo de cualquier lazo cerrado en un circuito es igual a cero</a:t>
            </a:r>
            <a:r>
              <a:rPr lang="es-ES" dirty="0"/>
              <a:t>.</a:t>
            </a:r>
          </a:p>
          <a:p>
            <a:pPr algn="just"/>
            <a:r>
              <a:rPr lang="es-ES" dirty="0"/>
              <a:t>Si no hubiera elementos activos, la suma de potenciales a lo </a:t>
            </a:r>
            <a:r>
              <a:rPr lang="es-ES" dirty="0" smtClean="0"/>
              <a:t>largo </a:t>
            </a:r>
            <a:r>
              <a:rPr lang="es-ES" dirty="0"/>
              <a:t>de un recorrido cerrado es cero, lo cual está </a:t>
            </a:r>
            <a:r>
              <a:rPr lang="es-ES" dirty="0" smtClean="0"/>
              <a:t>ligado </a:t>
            </a:r>
            <a:r>
              <a:rPr lang="es-ES" dirty="0"/>
              <a:t>al </a:t>
            </a:r>
          </a:p>
          <a:p>
            <a:pPr algn="just"/>
            <a:r>
              <a:rPr lang="es-ES" dirty="0"/>
              <a:t>carácter conservativo del campo eléctrico.</a:t>
            </a:r>
          </a:p>
          <a:p>
            <a:pPr algn="just"/>
            <a:r>
              <a:rPr lang="es-ES" dirty="0"/>
              <a:t>Para su aplicación es preciso previamente </a:t>
            </a:r>
            <a:r>
              <a:rPr lang="es-ES" dirty="0" err="1" smtClean="0"/>
              <a:t>asIRnar</a:t>
            </a:r>
            <a:r>
              <a:rPr lang="es-ES" dirty="0" smtClean="0"/>
              <a:t> </a:t>
            </a:r>
            <a:r>
              <a:rPr lang="es-ES" dirty="0"/>
              <a:t>un </a:t>
            </a:r>
            <a:r>
              <a:rPr lang="es-ES" dirty="0" smtClean="0"/>
              <a:t>sentido </a:t>
            </a:r>
            <a:r>
              <a:rPr lang="es-ES" dirty="0"/>
              <a:t>de recorrido a las mallas y dar algún convenio de </a:t>
            </a:r>
            <a:r>
              <a:rPr lang="es-ES" dirty="0" smtClean="0"/>
              <a:t>signos.</a:t>
            </a:r>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Una </a:t>
            </a:r>
            <a:r>
              <a:rPr lang="es-ES" dirty="0"/>
              <a:t>batería se tomará como positiva si, en nuestro </a:t>
            </a:r>
            <a:r>
              <a:rPr lang="es-ES" dirty="0" smtClean="0"/>
              <a:t>recorrido</a:t>
            </a:r>
            <a:r>
              <a:rPr lang="es-ES" dirty="0"/>
              <a:t>, salimos por el polo positivo. Una caída de potencial </a:t>
            </a:r>
            <a:r>
              <a:rPr lang="es-ES" dirty="0" smtClean="0"/>
              <a:t>se tomará </a:t>
            </a:r>
            <a:r>
              <a:rPr lang="es-ES" dirty="0"/>
              <a:t>como positiva si, en nuestro recorrido, vamos a </a:t>
            </a:r>
            <a:r>
              <a:rPr lang="es-ES" dirty="0" smtClean="0"/>
              <a:t>favor </a:t>
            </a:r>
            <a:r>
              <a:rPr lang="es-ES" dirty="0"/>
              <a:t>de la corriente cuando pasamos por el elemento. En un </a:t>
            </a:r>
            <a:r>
              <a:rPr lang="es-ES" dirty="0" smtClean="0"/>
              <a:t>circuito</a:t>
            </a:r>
            <a:r>
              <a:rPr lang="es-ES" dirty="0"/>
              <a:t>, las caídas de potencial son todas en resistencias </a:t>
            </a:r>
            <a:r>
              <a:rPr lang="es-ES" dirty="0" smtClean="0"/>
              <a:t>óhmicas</a:t>
            </a:r>
            <a:r>
              <a:rPr lang="es-ES" dirty="0"/>
              <a:t>; si es </a:t>
            </a:r>
            <a:r>
              <a:rPr lang="es-ES" dirty="0" smtClean="0"/>
              <a:t>I </a:t>
            </a:r>
            <a:r>
              <a:rPr lang="es-ES" dirty="0"/>
              <a:t>la intensidad que atraviesa a una </a:t>
            </a:r>
            <a:r>
              <a:rPr lang="es-ES" dirty="0" smtClean="0"/>
              <a:t>resistencia R2 la caída de potencial es </a:t>
            </a:r>
            <a:r>
              <a:rPr lang="es-ES" dirty="0" err="1" smtClean="0"/>
              <a:t>IxR</a:t>
            </a:r>
            <a:r>
              <a:rPr lang="es-ES" dirty="0" smtClean="0"/>
              <a:t>.</a:t>
            </a:r>
            <a:endParaRPr lang="es-ES" dirty="0"/>
          </a:p>
        </p:txBody>
      </p:sp>
      <p:pic>
        <p:nvPicPr>
          <p:cNvPr id="4" name="Imagen 3"/>
          <p:cNvPicPr>
            <a:picLocks noChangeAspect="1"/>
          </p:cNvPicPr>
          <p:nvPr/>
        </p:nvPicPr>
        <p:blipFill>
          <a:blip r:embed="rId2"/>
          <a:stretch>
            <a:fillRect/>
          </a:stretch>
        </p:blipFill>
        <p:spPr>
          <a:xfrm>
            <a:off x="1863313" y="3204760"/>
            <a:ext cx="4238625" cy="1905000"/>
          </a:xfrm>
          <a:prstGeom prst="rect">
            <a:avLst/>
          </a:prstGeom>
        </p:spPr>
      </p:pic>
      <p:sp>
        <p:nvSpPr>
          <p:cNvPr id="5" name="Rectángulo 4"/>
          <p:cNvSpPr/>
          <p:nvPr/>
        </p:nvSpPr>
        <p:spPr>
          <a:xfrm>
            <a:off x="6101938" y="3475349"/>
            <a:ext cx="3855524" cy="923330"/>
          </a:xfrm>
          <a:prstGeom prst="rect">
            <a:avLst/>
          </a:prstGeom>
        </p:spPr>
        <p:txBody>
          <a:bodyPr wrap="square">
            <a:spAutoFit/>
          </a:bodyPr>
          <a:lstStyle/>
          <a:p>
            <a:pPr algn="just"/>
            <a:r>
              <a:rPr lang="es-ES" b="1" dirty="0"/>
              <a:t>Aquí encontramos dos mallas X </a:t>
            </a:r>
            <a:r>
              <a:rPr lang="es-ES" b="1" dirty="0" smtClean="0"/>
              <a:t>y Z</a:t>
            </a:r>
            <a:r>
              <a:rPr lang="es-ES" b="1" dirty="0"/>
              <a:t>, </a:t>
            </a:r>
            <a:r>
              <a:rPr lang="es-ES" b="1" dirty="0" smtClean="0"/>
              <a:t>y podemos </a:t>
            </a:r>
            <a:r>
              <a:rPr lang="es-ES" b="1" dirty="0"/>
              <a:t>verificar que es importante conocer los sentidos de las corrientes.</a:t>
            </a:r>
          </a:p>
        </p:txBody>
      </p:sp>
    </p:spTree>
    <p:extLst>
      <p:ext uri="{BB962C8B-B14F-4D97-AF65-F5344CB8AC3E}">
        <p14:creationId xmlns:p14="http://schemas.microsoft.com/office/powerpoint/2010/main" val="910546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87928" y="289862"/>
            <a:ext cx="11428020" cy="6186309"/>
          </a:xfrm>
          <a:prstGeom prst="rect">
            <a:avLst/>
          </a:prstGeom>
        </p:spPr>
        <p:txBody>
          <a:bodyPr wrap="square">
            <a:spAutoFit/>
          </a:bodyPr>
          <a:lstStyle/>
          <a:p>
            <a:pPr algn="just"/>
            <a:r>
              <a:rPr lang="es-ES" dirty="0" smtClean="0"/>
              <a:t>Recordemos </a:t>
            </a:r>
            <a:r>
              <a:rPr lang="es-ES" dirty="0"/>
              <a:t>que, antes de analizar un circuito, conviene </a:t>
            </a:r>
            <a:r>
              <a:rPr lang="es-ES" dirty="0" smtClean="0"/>
              <a:t>proceder </a:t>
            </a:r>
            <a:r>
              <a:rPr lang="es-ES" dirty="0"/>
              <a:t>a su simplificación cuando se encuentran </a:t>
            </a:r>
            <a:r>
              <a:rPr lang="es-ES" dirty="0" smtClean="0"/>
              <a:t>asociaciones de elementos en serie o en paralelo</a:t>
            </a:r>
            <a:r>
              <a:rPr lang="es-ES" dirty="0"/>
              <a:t>.</a:t>
            </a:r>
          </a:p>
          <a:p>
            <a:pPr algn="just"/>
            <a:r>
              <a:rPr lang="es-ES" dirty="0"/>
              <a:t>Por ejemplo, podemos encontrarnos en un caso </a:t>
            </a:r>
            <a:r>
              <a:rPr lang="es-ES" dirty="0" smtClean="0"/>
              <a:t>donde se </a:t>
            </a:r>
            <a:r>
              <a:rPr lang="es-ES" dirty="0"/>
              <a:t>presente una asociación de resistencias en serie. </a:t>
            </a:r>
          </a:p>
          <a:p>
            <a:pPr algn="just"/>
            <a:r>
              <a:rPr lang="es-ES" dirty="0"/>
              <a:t>Se dice que varios elementos están en serie cuando </a:t>
            </a:r>
            <a:r>
              <a:rPr lang="es-ES" dirty="0" smtClean="0"/>
              <a:t>se encuentran </a:t>
            </a:r>
            <a:r>
              <a:rPr lang="es-ES" dirty="0"/>
              <a:t>todos en la misma rama y, por tanto, </a:t>
            </a:r>
            <a:r>
              <a:rPr lang="es-ES" dirty="0" smtClean="0"/>
              <a:t>atravesados </a:t>
            </a:r>
            <a:r>
              <a:rPr lang="es-ES" dirty="0"/>
              <a:t>por la misma corriente. Si los elementos en serie </a:t>
            </a:r>
            <a:r>
              <a:rPr lang="es-ES" dirty="0" smtClean="0"/>
              <a:t>son </a:t>
            </a:r>
            <a:r>
              <a:rPr lang="es-ES" dirty="0"/>
              <a:t>resistencias, ya se ha visto que pueden </a:t>
            </a:r>
            <a:r>
              <a:rPr lang="es-ES" dirty="0" smtClean="0"/>
              <a:t>sustituirse</a:t>
            </a:r>
            <a:r>
              <a:rPr lang="es-ES" dirty="0"/>
              <a:t>, independientemente de su ubicación y número, por </a:t>
            </a:r>
            <a:r>
              <a:rPr lang="es-ES" dirty="0" smtClean="0"/>
              <a:t>una </a:t>
            </a:r>
            <a:r>
              <a:rPr lang="es-ES" dirty="0"/>
              <a:t>sola resistencia suma de todas las componentes. </a:t>
            </a:r>
          </a:p>
          <a:p>
            <a:pPr algn="just"/>
            <a:r>
              <a:rPr lang="es-ES" dirty="0"/>
              <a:t>En esencia, lo que se está diciendo es que la dificultad </a:t>
            </a:r>
            <a:r>
              <a:rPr lang="es-ES" dirty="0" smtClean="0"/>
              <a:t>total </a:t>
            </a:r>
            <a:r>
              <a:rPr lang="es-ES" dirty="0"/>
              <a:t>al paso de la corriente eléctrica es la suma de las </a:t>
            </a:r>
            <a:r>
              <a:rPr lang="es-ES" dirty="0" smtClean="0"/>
              <a:t>dificultades </a:t>
            </a:r>
            <a:r>
              <a:rPr lang="es-ES" dirty="0"/>
              <a:t>que, en forma </a:t>
            </a:r>
            <a:r>
              <a:rPr lang="es-ES" dirty="0" smtClean="0"/>
              <a:t>individuaI1 </a:t>
            </a:r>
            <a:r>
              <a:rPr lang="es-ES" dirty="0"/>
              <a:t>presentan los </a:t>
            </a:r>
            <a:r>
              <a:rPr lang="es-ES" dirty="0" smtClean="0"/>
              <a:t>elementos </a:t>
            </a:r>
            <a:r>
              <a:rPr lang="es-ES" dirty="0"/>
              <a:t>componentes:</a:t>
            </a:r>
          </a:p>
          <a:p>
            <a:pPr lvl="3" algn="just"/>
            <a:r>
              <a:rPr lang="es-ES" b="1" dirty="0"/>
              <a:t>R total = R1 + R2 + R3</a:t>
            </a:r>
          </a:p>
          <a:p>
            <a:pPr algn="just"/>
            <a:r>
              <a:rPr lang="es-ES" dirty="0" smtClean="0"/>
              <a:t>Esta regla particularizada para el caso de resistencias </a:t>
            </a:r>
            <a:r>
              <a:rPr lang="es-ES" dirty="0"/>
              <a:t>sirve </a:t>
            </a:r>
            <a:r>
              <a:rPr lang="es-ES" dirty="0" smtClean="0"/>
              <a:t>también </a:t>
            </a:r>
            <a:r>
              <a:rPr lang="es-ES" dirty="0"/>
              <a:t>para asociaciones </a:t>
            </a:r>
            <a:r>
              <a:rPr lang="es-ES" dirty="0" smtClean="0"/>
              <a:t>de baterías o pilas</a:t>
            </a:r>
            <a:r>
              <a:rPr lang="es-ES" dirty="0"/>
              <a:t>.</a:t>
            </a:r>
          </a:p>
          <a:p>
            <a:pPr algn="just"/>
            <a:r>
              <a:rPr lang="es-ES" dirty="0"/>
              <a:t>Por otra parte, se dice que varios elementos están en </a:t>
            </a:r>
            <a:r>
              <a:rPr lang="es-ES" dirty="0" smtClean="0"/>
              <a:t>paralelo </a:t>
            </a:r>
            <a:r>
              <a:rPr lang="es-ES" dirty="0"/>
              <a:t>cuando la caída de potencial entre todos ellos </a:t>
            </a:r>
            <a:r>
              <a:rPr lang="es-ES" dirty="0" smtClean="0"/>
              <a:t>es </a:t>
            </a:r>
            <a:r>
              <a:rPr lang="es-ES" dirty="0"/>
              <a:t>la misma. Esto ocurre cuando sus terminales están </a:t>
            </a:r>
            <a:r>
              <a:rPr lang="es-ES" dirty="0" smtClean="0"/>
              <a:t>unidos </a:t>
            </a:r>
            <a:r>
              <a:rPr lang="es-ES" dirty="0"/>
              <a:t>entre sí</a:t>
            </a:r>
            <a:r>
              <a:rPr lang="es-ES" dirty="0" smtClean="0"/>
              <a:t>.</a:t>
            </a:r>
          </a:p>
          <a:p>
            <a:pPr algn="ctr"/>
            <a:endParaRPr lang="es-ES" b="1" dirty="0">
              <a:solidFill>
                <a:srgbClr val="FF0000"/>
              </a:solidFill>
            </a:endParaRPr>
          </a:p>
          <a:p>
            <a:pPr algn="ctr"/>
            <a:r>
              <a:rPr lang="es-ES" b="1" dirty="0">
                <a:solidFill>
                  <a:srgbClr val="FF0000"/>
                </a:solidFill>
              </a:rPr>
              <a:t>Se </a:t>
            </a:r>
            <a:r>
              <a:rPr lang="es-ES" b="1" dirty="0" smtClean="0">
                <a:solidFill>
                  <a:srgbClr val="FF0000"/>
                </a:solidFill>
              </a:rPr>
              <a:t>dice que Varios elementos están en serie cuando se encuentran todos en la misma </a:t>
            </a:r>
            <a:r>
              <a:rPr lang="es-ES" b="1" dirty="0">
                <a:solidFill>
                  <a:srgbClr val="FF0000"/>
                </a:solidFill>
              </a:rPr>
              <a:t>rama y</a:t>
            </a:r>
            <a:r>
              <a:rPr lang="es-ES" b="1" dirty="0" smtClean="0">
                <a:solidFill>
                  <a:srgbClr val="FF0000"/>
                </a:solidFill>
              </a:rPr>
              <a:t>, por tanto, atravesados </a:t>
            </a:r>
            <a:r>
              <a:rPr lang="es-ES" b="1" dirty="0">
                <a:solidFill>
                  <a:srgbClr val="FF0000"/>
                </a:solidFill>
              </a:rPr>
              <a:t>por </a:t>
            </a:r>
            <a:r>
              <a:rPr lang="es-ES" b="1" dirty="0" smtClean="0">
                <a:solidFill>
                  <a:srgbClr val="FF0000"/>
                </a:solidFill>
              </a:rPr>
              <a:t>la misma </a:t>
            </a:r>
            <a:r>
              <a:rPr lang="es-ES" b="1" dirty="0">
                <a:solidFill>
                  <a:srgbClr val="FF0000"/>
                </a:solidFill>
              </a:rPr>
              <a:t>corriente</a:t>
            </a:r>
            <a:r>
              <a:rPr lang="es-ES" b="1" dirty="0" smtClean="0">
                <a:solidFill>
                  <a:srgbClr val="FF0000"/>
                </a:solidFill>
              </a:rPr>
              <a:t>.</a:t>
            </a:r>
          </a:p>
          <a:p>
            <a:pPr algn="just"/>
            <a:endParaRPr lang="es-ES" b="1" dirty="0" smtClean="0"/>
          </a:p>
          <a:p>
            <a:pPr algn="just"/>
            <a:r>
              <a:rPr lang="es-ES" dirty="0" smtClean="0"/>
              <a:t>Ahora</a:t>
            </a:r>
            <a:r>
              <a:rPr lang="es-ES" dirty="0"/>
              <a:t>, la diferencia de potencial entre cualquiera de </a:t>
            </a:r>
            <a:r>
              <a:rPr lang="es-ES" dirty="0" smtClean="0"/>
              <a:t>las resistencias </a:t>
            </a:r>
            <a:r>
              <a:rPr lang="es-ES" dirty="0"/>
              <a:t>es V, la existente entre los puntos A y B. La </a:t>
            </a:r>
            <a:r>
              <a:rPr lang="es-ES" dirty="0" smtClean="0"/>
              <a:t>corriente </a:t>
            </a:r>
            <a:r>
              <a:rPr lang="es-ES" dirty="0"/>
              <a:t>por cada una de ellas es V/R1 o V/R2 o V/R3, y la </a:t>
            </a:r>
            <a:r>
              <a:rPr lang="es-ES" dirty="0" smtClean="0"/>
              <a:t>corriente </a:t>
            </a:r>
            <a:r>
              <a:rPr lang="es-ES" dirty="0"/>
              <a:t>total que va de A </a:t>
            </a:r>
            <a:r>
              <a:rPr lang="es-ES" dirty="0" err="1"/>
              <a:t>a</a:t>
            </a:r>
            <a:r>
              <a:rPr lang="es-ES" dirty="0"/>
              <a:t> B (que será la que atraviese las </a:t>
            </a:r>
            <a:r>
              <a:rPr lang="es-ES" dirty="0" smtClean="0"/>
              <a:t>tres </a:t>
            </a:r>
            <a:r>
              <a:rPr lang="es-ES" dirty="0"/>
              <a:t>resistencias cuando se le aplique el mismo potencial</a:t>
            </a:r>
            <a:r>
              <a:rPr lang="es-ES" dirty="0" smtClean="0"/>
              <a:t>) será </a:t>
            </a:r>
            <a:r>
              <a:rPr lang="es-ES" b="1" dirty="0" smtClean="0"/>
              <a:t>I1 + I2 + I3.</a:t>
            </a:r>
          </a:p>
          <a:p>
            <a:pPr algn="just"/>
            <a:endParaRPr lang="es-ES" b="1" dirty="0"/>
          </a:p>
          <a:p>
            <a:pPr algn="just"/>
            <a:endParaRPr lang="es-ES" b="1" dirty="0" smtClean="0"/>
          </a:p>
          <a:p>
            <a:pPr algn="just"/>
            <a:endParaRPr lang="es-ES" b="1" dirty="0"/>
          </a:p>
        </p:txBody>
      </p:sp>
    </p:spTree>
    <p:extLst>
      <p:ext uri="{BB962C8B-B14F-4D97-AF65-F5344CB8AC3E}">
        <p14:creationId xmlns:p14="http://schemas.microsoft.com/office/powerpoint/2010/main" val="35257465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0010" y="327285"/>
            <a:ext cx="11542816" cy="646331"/>
          </a:xfrm>
          <a:prstGeom prst="rect">
            <a:avLst/>
          </a:prstGeom>
        </p:spPr>
        <p:txBody>
          <a:bodyPr wrap="square">
            <a:spAutoFit/>
          </a:bodyPr>
          <a:lstStyle/>
          <a:p>
            <a:pPr algn="ctr"/>
            <a:r>
              <a:rPr lang="es-ES" b="1" dirty="0" smtClean="0">
                <a:solidFill>
                  <a:srgbClr val="FF0000"/>
                </a:solidFill>
              </a:rPr>
              <a:t>En toda malla, la suma </a:t>
            </a:r>
            <a:r>
              <a:rPr lang="es-ES" b="1" dirty="0">
                <a:solidFill>
                  <a:srgbClr val="FF0000"/>
                </a:solidFill>
              </a:rPr>
              <a:t>de </a:t>
            </a:r>
            <a:r>
              <a:rPr lang="es-ES" b="1" dirty="0" smtClean="0">
                <a:solidFill>
                  <a:srgbClr val="FF0000"/>
                </a:solidFill>
              </a:rPr>
              <a:t>todas las caídas de tensión es igual a la tensión total suministrada</a:t>
            </a:r>
            <a:r>
              <a:rPr lang="es-ES" b="1" dirty="0">
                <a:solidFill>
                  <a:srgbClr val="FF0000"/>
                </a:solidFill>
              </a:rPr>
              <a:t>. </a:t>
            </a:r>
            <a:r>
              <a:rPr lang="es-ES" b="1" dirty="0" smtClean="0">
                <a:solidFill>
                  <a:srgbClr val="FF0000"/>
                </a:solidFill>
              </a:rPr>
              <a:t>De forma equivalente</a:t>
            </a:r>
            <a:r>
              <a:rPr lang="es-ES" b="1" dirty="0">
                <a:solidFill>
                  <a:srgbClr val="FF0000"/>
                </a:solidFill>
              </a:rPr>
              <a:t>, </a:t>
            </a:r>
            <a:r>
              <a:rPr lang="es-ES" b="1" dirty="0" smtClean="0">
                <a:solidFill>
                  <a:srgbClr val="FF0000"/>
                </a:solidFill>
              </a:rPr>
              <a:t>en toda la malla, la suma </a:t>
            </a:r>
            <a:r>
              <a:rPr lang="es-ES" b="1" dirty="0">
                <a:solidFill>
                  <a:srgbClr val="FF0000"/>
                </a:solidFill>
              </a:rPr>
              <a:t>algebraica </a:t>
            </a:r>
            <a:r>
              <a:rPr lang="es-ES" b="1" dirty="0" smtClean="0">
                <a:solidFill>
                  <a:srgbClr val="FF0000"/>
                </a:solidFill>
              </a:rPr>
              <a:t>de las diferencias de caída de potencial es cero</a:t>
            </a:r>
            <a:r>
              <a:rPr lang="es-ES" b="1" dirty="0">
                <a:solidFill>
                  <a:srgbClr val="FF0000"/>
                </a:solidFill>
              </a:rPr>
              <a:t>.</a:t>
            </a:r>
          </a:p>
        </p:txBody>
      </p:sp>
      <p:sp>
        <p:nvSpPr>
          <p:cNvPr id="3" name="Rectángulo 2"/>
          <p:cNvSpPr/>
          <p:nvPr/>
        </p:nvSpPr>
        <p:spPr>
          <a:xfrm>
            <a:off x="380010" y="1120307"/>
            <a:ext cx="11542816" cy="3693319"/>
          </a:xfrm>
          <a:prstGeom prst="rect">
            <a:avLst/>
          </a:prstGeom>
        </p:spPr>
        <p:txBody>
          <a:bodyPr wrap="square">
            <a:spAutoFit/>
          </a:bodyPr>
          <a:lstStyle/>
          <a:p>
            <a:pPr algn="just"/>
            <a:r>
              <a:rPr lang="es-ES" dirty="0" smtClean="0"/>
              <a:t>Para saber el valor de la resistencia en el caso de estar en paralelo</a:t>
            </a:r>
            <a:r>
              <a:rPr lang="es-ES" dirty="0"/>
              <a:t>, deberemos sumar </a:t>
            </a:r>
            <a:r>
              <a:rPr lang="es-ES" dirty="0" smtClean="0"/>
              <a:t>las inversas</a:t>
            </a:r>
            <a:r>
              <a:rPr lang="es-ES" dirty="0"/>
              <a:t>:</a:t>
            </a:r>
          </a:p>
          <a:p>
            <a:pPr algn="just"/>
            <a:r>
              <a:rPr lang="es-ES" dirty="0"/>
              <a:t>1/R =1/R1 </a:t>
            </a:r>
            <a:r>
              <a:rPr lang="es-ES" dirty="0" smtClean="0"/>
              <a:t>+ 1/R2 + 1/R3</a:t>
            </a:r>
            <a:endParaRPr lang="es-ES" dirty="0"/>
          </a:p>
          <a:p>
            <a:pPr algn="just"/>
            <a:r>
              <a:rPr lang="es-ES" dirty="0"/>
              <a:t>Recordemos la comparación de un circuito eléctrico con </a:t>
            </a:r>
            <a:r>
              <a:rPr lang="es-ES" dirty="0" smtClean="0"/>
              <a:t>una </a:t>
            </a:r>
            <a:r>
              <a:rPr lang="es-ES" dirty="0"/>
              <a:t>cañería. Si tenemos un caño que, en </a:t>
            </a:r>
            <a:r>
              <a:rPr lang="es-ES" dirty="0" smtClean="0"/>
              <a:t>determinado lugar </a:t>
            </a:r>
            <a:r>
              <a:rPr lang="es-ES" dirty="0"/>
              <a:t>achica su diámetro, tendremos del otro lado menos </a:t>
            </a:r>
            <a:r>
              <a:rPr lang="es-ES" dirty="0" smtClean="0"/>
              <a:t>corriente </a:t>
            </a:r>
            <a:r>
              <a:rPr lang="es-ES" dirty="0"/>
              <a:t>de agua y, si más adelante volvemos a achicarlo, </a:t>
            </a:r>
            <a:r>
              <a:rPr lang="es-ES" dirty="0" smtClean="0"/>
              <a:t>obtendremos </a:t>
            </a:r>
            <a:r>
              <a:rPr lang="es-ES" dirty="0"/>
              <a:t>como resultado una reducción más </a:t>
            </a:r>
            <a:r>
              <a:rPr lang="es-ES" dirty="0" smtClean="0"/>
              <a:t>pronunciada </a:t>
            </a:r>
            <a:r>
              <a:rPr lang="es-ES" dirty="0"/>
              <a:t>de la corriente de agua.</a:t>
            </a:r>
          </a:p>
          <a:p>
            <a:pPr algn="just"/>
            <a:r>
              <a:rPr lang="es-ES" dirty="0"/>
              <a:t>En cambio, si en un lugar determinado del caño colocamos </a:t>
            </a:r>
            <a:r>
              <a:rPr lang="es-ES" dirty="0" smtClean="0"/>
              <a:t>dos </a:t>
            </a:r>
            <a:r>
              <a:rPr lang="es-ES" dirty="0"/>
              <a:t>caños unidos en sus extremos, cada uno de ellos con </a:t>
            </a:r>
            <a:r>
              <a:rPr lang="es-ES" dirty="0" smtClean="0"/>
              <a:t>un </a:t>
            </a:r>
            <a:r>
              <a:rPr lang="es-ES" dirty="0"/>
              <a:t>diámetro menor al del comienzo, la reducción será muy </a:t>
            </a:r>
            <a:r>
              <a:rPr lang="es-ES" dirty="0" smtClean="0"/>
              <a:t>inferior </a:t>
            </a:r>
            <a:r>
              <a:rPr lang="es-ES" dirty="0"/>
              <a:t>al ejemplo anterior ya que los caños colaboran entre </a:t>
            </a:r>
            <a:r>
              <a:rPr lang="es-ES" dirty="0" smtClean="0"/>
              <a:t>sí </a:t>
            </a:r>
            <a:r>
              <a:rPr lang="es-ES" dirty="0"/>
              <a:t>para dejar pasar la corriente de agua.</a:t>
            </a:r>
          </a:p>
          <a:p>
            <a:pPr algn="just"/>
            <a:r>
              <a:rPr lang="es-ES" dirty="0"/>
              <a:t>Veamos un ejemplo real y recordemos que la resistencia se </a:t>
            </a:r>
            <a:r>
              <a:rPr lang="es-ES" dirty="0" smtClean="0"/>
              <a:t>mide </a:t>
            </a:r>
            <a:r>
              <a:rPr lang="es-ES" dirty="0"/>
              <a:t>en </a:t>
            </a:r>
            <a:r>
              <a:rPr lang="es-ES" dirty="0" err="1"/>
              <a:t>ohms</a:t>
            </a:r>
            <a:r>
              <a:rPr lang="es-ES" dirty="0"/>
              <a:t>. En nuestro ejemplo tendremos que R1 y R3 </a:t>
            </a:r>
            <a:r>
              <a:rPr lang="es-ES" dirty="0" smtClean="0"/>
              <a:t>valen </a:t>
            </a:r>
            <a:r>
              <a:rPr lang="es-ES" dirty="0"/>
              <a:t>10 </a:t>
            </a:r>
            <a:r>
              <a:rPr lang="es-ES" dirty="0" err="1"/>
              <a:t>ohms</a:t>
            </a:r>
            <a:r>
              <a:rPr lang="es-ES" dirty="0"/>
              <a:t>, y R2 y R4 valen 5 </a:t>
            </a:r>
            <a:r>
              <a:rPr lang="es-ES" dirty="0" err="1"/>
              <a:t>ohms</a:t>
            </a:r>
            <a:r>
              <a:rPr lang="es-ES" dirty="0"/>
              <a:t>. Cuando las </a:t>
            </a:r>
            <a:r>
              <a:rPr lang="es-ES" dirty="0" smtClean="0"/>
              <a:t>colocamos </a:t>
            </a:r>
            <a:r>
              <a:rPr lang="es-ES" dirty="0"/>
              <a:t>en serie (en línea), tendremos que R= a R1 +R2, así que </a:t>
            </a:r>
            <a:r>
              <a:rPr lang="es-ES" dirty="0" smtClean="0"/>
              <a:t>R </a:t>
            </a:r>
            <a:r>
              <a:rPr lang="es-ES" dirty="0"/>
              <a:t>será 10 </a:t>
            </a:r>
            <a:r>
              <a:rPr lang="es-ES" dirty="0" err="1"/>
              <a:t>ohms</a:t>
            </a:r>
            <a:r>
              <a:rPr lang="es-ES" dirty="0"/>
              <a:t> + 5 </a:t>
            </a:r>
            <a:r>
              <a:rPr lang="es-ES" dirty="0" err="1"/>
              <a:t>ohms</a:t>
            </a:r>
            <a:r>
              <a:rPr lang="es-ES" dirty="0"/>
              <a:t>, entonces R = 15 </a:t>
            </a:r>
            <a:r>
              <a:rPr lang="es-ES" dirty="0" err="1"/>
              <a:t>ohms</a:t>
            </a:r>
            <a:endParaRPr lang="es-ES" dirty="0"/>
          </a:p>
          <a:p>
            <a:pPr algn="just"/>
            <a:r>
              <a:rPr lang="es-ES" dirty="0"/>
              <a:t>En cambio, si ponemos nuestras resistencias en paralelo </a:t>
            </a:r>
            <a:r>
              <a:rPr lang="es-ES" dirty="0" smtClean="0"/>
              <a:t>(</a:t>
            </a:r>
            <a:r>
              <a:rPr lang="es-ES" dirty="0"/>
              <a:t>uniendo sus extremos), tendremos que 1/R = 1/R3 + 1/R4, </a:t>
            </a:r>
            <a:r>
              <a:rPr lang="es-ES" dirty="0" smtClean="0"/>
              <a:t>así </a:t>
            </a:r>
            <a:r>
              <a:rPr lang="es-ES" dirty="0"/>
              <a:t>1/R será 1/10 </a:t>
            </a:r>
            <a:r>
              <a:rPr lang="es-ES" dirty="0" err="1"/>
              <a:t>ohms</a:t>
            </a:r>
            <a:r>
              <a:rPr lang="es-ES" dirty="0"/>
              <a:t> + 1/5 </a:t>
            </a:r>
            <a:r>
              <a:rPr lang="es-ES" dirty="0" err="1"/>
              <a:t>ohms</a:t>
            </a:r>
            <a:r>
              <a:rPr lang="es-ES" dirty="0"/>
              <a:t>, entonces R = 3,33 </a:t>
            </a:r>
            <a:r>
              <a:rPr lang="es-ES" dirty="0" err="1"/>
              <a:t>ohms</a:t>
            </a:r>
            <a:r>
              <a:rPr lang="es-ES" dirty="0" smtClean="0"/>
              <a:t>.</a:t>
            </a:r>
          </a:p>
        </p:txBody>
      </p:sp>
    </p:spTree>
    <p:extLst>
      <p:ext uri="{BB962C8B-B14F-4D97-AF65-F5344CB8AC3E}">
        <p14:creationId xmlns:p14="http://schemas.microsoft.com/office/powerpoint/2010/main" val="11606654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41939" y="282384"/>
            <a:ext cx="11542816" cy="2400657"/>
          </a:xfrm>
          <a:prstGeom prst="rect">
            <a:avLst/>
          </a:prstGeom>
        </p:spPr>
        <p:txBody>
          <a:bodyPr wrap="square">
            <a:spAutoFit/>
          </a:bodyPr>
          <a:lstStyle/>
          <a:p>
            <a:pPr algn="just"/>
            <a:r>
              <a:rPr lang="es-ES" sz="2400" b="1" dirty="0" smtClean="0"/>
              <a:t>Simplificar </a:t>
            </a:r>
            <a:r>
              <a:rPr lang="es-ES" sz="2400" b="1" dirty="0"/>
              <a:t>cálculos</a:t>
            </a:r>
          </a:p>
          <a:p>
            <a:pPr algn="just"/>
            <a:r>
              <a:rPr lang="es-ES" dirty="0" smtClean="0"/>
              <a:t>Ahora </a:t>
            </a:r>
            <a:r>
              <a:rPr lang="es-ES" dirty="0"/>
              <a:t>estamos en condiciones de simplificar un circuito </a:t>
            </a:r>
            <a:r>
              <a:rPr lang="es-ES" dirty="0" smtClean="0"/>
              <a:t>combinado </a:t>
            </a:r>
            <a:r>
              <a:rPr lang="es-ES" dirty="0"/>
              <a:t>como el que se presenta en la imagen que </a:t>
            </a:r>
            <a:r>
              <a:rPr lang="es-ES" dirty="0" smtClean="0"/>
              <a:t>ejemplifica </a:t>
            </a:r>
            <a:r>
              <a:rPr lang="es-ES" dirty="0"/>
              <a:t>la Combinación de elementos.</a:t>
            </a:r>
          </a:p>
          <a:p>
            <a:pPr algn="just"/>
            <a:r>
              <a:rPr lang="es-ES" dirty="0"/>
              <a:t>Utilizando el concepto de ramas, tenemos que en la rama A </a:t>
            </a:r>
            <a:r>
              <a:rPr lang="es-ES" dirty="0" smtClean="0"/>
              <a:t>las </a:t>
            </a:r>
            <a:r>
              <a:rPr lang="es-ES" dirty="0"/>
              <a:t>resistencias R1 y R2 están en serie (en línea), mientras </a:t>
            </a:r>
            <a:r>
              <a:rPr lang="es-ES" dirty="0" smtClean="0"/>
              <a:t>que </a:t>
            </a:r>
            <a:r>
              <a:rPr lang="es-ES" dirty="0"/>
              <a:t>en la rama B las resistencias están en paralelo (con sus </a:t>
            </a:r>
            <a:r>
              <a:rPr lang="es-ES" dirty="0" smtClean="0"/>
              <a:t>extremos </a:t>
            </a:r>
            <a:r>
              <a:rPr lang="es-ES" dirty="0"/>
              <a:t>unidos). De esta forma nuestros cálculos serán:</a:t>
            </a:r>
          </a:p>
          <a:p>
            <a:pPr algn="just"/>
            <a:r>
              <a:rPr lang="es-ES" b="1" dirty="0"/>
              <a:t>Ra </a:t>
            </a:r>
            <a:r>
              <a:rPr lang="es-ES" b="1" dirty="0" smtClean="0"/>
              <a:t>= R1 + R2</a:t>
            </a:r>
            <a:endParaRPr lang="es-ES" b="1" dirty="0"/>
          </a:p>
          <a:p>
            <a:pPr algn="just"/>
            <a:r>
              <a:rPr lang="es-ES" b="1" dirty="0"/>
              <a:t>1/Rb </a:t>
            </a:r>
            <a:r>
              <a:rPr lang="es-ES" b="1" dirty="0" smtClean="0"/>
              <a:t>= 1/R3 + 1/R4</a:t>
            </a:r>
            <a:endParaRPr lang="es-ES" b="1" dirty="0"/>
          </a:p>
          <a:p>
            <a:pPr algn="just"/>
            <a:r>
              <a:rPr lang="es-ES" b="1" dirty="0" err="1"/>
              <a:t>Rtotal</a:t>
            </a:r>
            <a:r>
              <a:rPr lang="es-ES" b="1" dirty="0"/>
              <a:t> </a:t>
            </a:r>
            <a:r>
              <a:rPr lang="es-ES" b="1" dirty="0" smtClean="0"/>
              <a:t>= RA + 1/RB = 15 </a:t>
            </a:r>
            <a:r>
              <a:rPr lang="es-ES" b="1" dirty="0" err="1"/>
              <a:t>ohms</a:t>
            </a:r>
            <a:r>
              <a:rPr lang="es-ES" b="1" dirty="0"/>
              <a:t> </a:t>
            </a:r>
            <a:r>
              <a:rPr lang="es-ES" b="1" dirty="0" smtClean="0"/>
              <a:t>+ 3,3 </a:t>
            </a:r>
            <a:r>
              <a:rPr lang="es-ES" b="1" dirty="0" err="1" smtClean="0"/>
              <a:t>ohms</a:t>
            </a:r>
            <a:r>
              <a:rPr lang="es-ES" b="1" dirty="0" smtClean="0"/>
              <a:t> = 18,33 </a:t>
            </a:r>
            <a:r>
              <a:rPr lang="es-ES" b="1" dirty="0" err="1"/>
              <a:t>ohms</a:t>
            </a:r>
            <a:endParaRPr lang="es-ES" b="1" dirty="0"/>
          </a:p>
        </p:txBody>
      </p:sp>
      <p:pic>
        <p:nvPicPr>
          <p:cNvPr id="4" name="Imagen 3"/>
          <p:cNvPicPr>
            <a:picLocks noChangeAspect="1"/>
          </p:cNvPicPr>
          <p:nvPr/>
        </p:nvPicPr>
        <p:blipFill>
          <a:blip r:embed="rId2"/>
          <a:stretch>
            <a:fillRect/>
          </a:stretch>
        </p:blipFill>
        <p:spPr>
          <a:xfrm>
            <a:off x="335280" y="3260217"/>
            <a:ext cx="4572000" cy="2190750"/>
          </a:xfrm>
          <a:prstGeom prst="rect">
            <a:avLst/>
          </a:prstGeom>
        </p:spPr>
      </p:pic>
      <p:sp>
        <p:nvSpPr>
          <p:cNvPr id="5" name="Rectángulo 4"/>
          <p:cNvSpPr/>
          <p:nvPr/>
        </p:nvSpPr>
        <p:spPr>
          <a:xfrm>
            <a:off x="241939" y="5450967"/>
            <a:ext cx="4665341" cy="923330"/>
          </a:xfrm>
          <a:prstGeom prst="rect">
            <a:avLst/>
          </a:prstGeom>
        </p:spPr>
        <p:txBody>
          <a:bodyPr wrap="square">
            <a:spAutoFit/>
          </a:bodyPr>
          <a:lstStyle/>
          <a:p>
            <a:r>
              <a:rPr lang="es-ES" b="1" dirty="0" smtClean="0"/>
              <a:t>Aquí </a:t>
            </a:r>
            <a:r>
              <a:rPr lang="es-ES" b="1" dirty="0"/>
              <a:t>volvemos </a:t>
            </a:r>
            <a:r>
              <a:rPr lang="es-ES" b="1" dirty="0" smtClean="0"/>
              <a:t>a calcular la resistencia total de </a:t>
            </a:r>
            <a:r>
              <a:rPr lang="es-ES" b="1" dirty="0"/>
              <a:t>esta rama; es muy </a:t>
            </a:r>
            <a:r>
              <a:rPr lang="es-ES" b="1" dirty="0" smtClean="0"/>
              <a:t>importante </a:t>
            </a:r>
            <a:r>
              <a:rPr lang="es-ES" b="1" dirty="0"/>
              <a:t>para simplificar </a:t>
            </a:r>
            <a:r>
              <a:rPr lang="es-ES" b="1" dirty="0" smtClean="0"/>
              <a:t>el estudio </a:t>
            </a:r>
            <a:r>
              <a:rPr lang="es-ES" b="1" dirty="0"/>
              <a:t>de circuitos más complicados.</a:t>
            </a:r>
          </a:p>
        </p:txBody>
      </p:sp>
      <p:pic>
        <p:nvPicPr>
          <p:cNvPr id="6" name="Imagen 5"/>
          <p:cNvPicPr>
            <a:picLocks noChangeAspect="1"/>
          </p:cNvPicPr>
          <p:nvPr/>
        </p:nvPicPr>
        <p:blipFill>
          <a:blip r:embed="rId3"/>
          <a:stretch>
            <a:fillRect/>
          </a:stretch>
        </p:blipFill>
        <p:spPr>
          <a:xfrm>
            <a:off x="4918138" y="2840737"/>
            <a:ext cx="3648075" cy="1908468"/>
          </a:xfrm>
          <a:prstGeom prst="rect">
            <a:avLst/>
          </a:prstGeom>
        </p:spPr>
      </p:pic>
      <p:sp>
        <p:nvSpPr>
          <p:cNvPr id="7" name="Rectángulo 6"/>
          <p:cNvSpPr/>
          <p:nvPr/>
        </p:nvSpPr>
        <p:spPr>
          <a:xfrm>
            <a:off x="4907280" y="4755720"/>
            <a:ext cx="3285744" cy="1200329"/>
          </a:xfrm>
          <a:prstGeom prst="rect">
            <a:avLst/>
          </a:prstGeom>
        </p:spPr>
        <p:txBody>
          <a:bodyPr wrap="square">
            <a:spAutoFit/>
          </a:bodyPr>
          <a:lstStyle/>
          <a:p>
            <a:pPr algn="just"/>
            <a:r>
              <a:rPr lang="es-ES" b="1" dirty="0"/>
              <a:t>Combinación </a:t>
            </a:r>
            <a:r>
              <a:rPr lang="es-ES" b="1" dirty="0" smtClean="0"/>
              <a:t>de </a:t>
            </a:r>
            <a:r>
              <a:rPr lang="es-ES" b="1" dirty="0"/>
              <a:t>elementos. </a:t>
            </a:r>
          </a:p>
          <a:p>
            <a:pPr algn="just"/>
            <a:r>
              <a:rPr lang="es-ES" b="1" dirty="0"/>
              <a:t>En este </a:t>
            </a:r>
            <a:r>
              <a:rPr lang="es-ES" b="1" dirty="0" smtClean="0"/>
              <a:t>caso, combinamos los elementos para ver </a:t>
            </a:r>
            <a:r>
              <a:rPr lang="es-ES" b="1" dirty="0"/>
              <a:t>de qué forma </a:t>
            </a:r>
            <a:r>
              <a:rPr lang="es-ES" b="1" dirty="0" smtClean="0"/>
              <a:t>se </a:t>
            </a:r>
            <a:r>
              <a:rPr lang="es-ES" b="1" dirty="0"/>
              <a:t>simplifican los </a:t>
            </a:r>
            <a:r>
              <a:rPr lang="es-ES" b="1" dirty="0" smtClean="0"/>
              <a:t>cálculos</a:t>
            </a:r>
            <a:r>
              <a:rPr lang="es-ES" b="1" dirty="0"/>
              <a:t>.</a:t>
            </a:r>
          </a:p>
        </p:txBody>
      </p:sp>
      <p:sp>
        <p:nvSpPr>
          <p:cNvPr id="8" name="Rectángulo 7"/>
          <p:cNvSpPr/>
          <p:nvPr/>
        </p:nvSpPr>
        <p:spPr>
          <a:xfrm>
            <a:off x="8577071" y="4035195"/>
            <a:ext cx="3207684" cy="2616101"/>
          </a:xfrm>
          <a:prstGeom prst="rect">
            <a:avLst/>
          </a:prstGeom>
        </p:spPr>
        <p:txBody>
          <a:bodyPr wrap="square">
            <a:spAutoFit/>
          </a:bodyPr>
          <a:lstStyle/>
          <a:p>
            <a:pPr algn="ctr"/>
            <a:r>
              <a:rPr lang="es-ES" sz="2800" b="1" dirty="0">
                <a:solidFill>
                  <a:srgbClr val="FF0000"/>
                </a:solidFill>
              </a:rPr>
              <a:t>Distintas formas </a:t>
            </a:r>
            <a:r>
              <a:rPr lang="es-ES" sz="2800" b="1" dirty="0" smtClean="0">
                <a:solidFill>
                  <a:srgbClr val="FF0000"/>
                </a:solidFill>
              </a:rPr>
              <a:t>de llamar a esta ley</a:t>
            </a:r>
          </a:p>
          <a:p>
            <a:pPr algn="just"/>
            <a:endParaRPr lang="es-ES" b="1" dirty="0"/>
          </a:p>
          <a:p>
            <a:pPr algn="just"/>
            <a:r>
              <a:rPr lang="es-ES" b="1" dirty="0" smtClean="0"/>
              <a:t>Esta ley llamada </a:t>
            </a:r>
            <a:r>
              <a:rPr lang="es-ES" b="1" dirty="0"/>
              <a:t>segunda ley de </a:t>
            </a:r>
            <a:r>
              <a:rPr lang="es-ES" b="1" dirty="0" smtClean="0"/>
              <a:t>Kirchhoff</a:t>
            </a:r>
            <a:r>
              <a:rPr lang="es-ES" b="1" dirty="0"/>
              <a:t>, </a:t>
            </a:r>
            <a:r>
              <a:rPr lang="es-ES" b="1" dirty="0" smtClean="0"/>
              <a:t>o ley de </a:t>
            </a:r>
            <a:r>
              <a:rPr lang="es-ES" b="1" dirty="0"/>
              <a:t>mallas, también </a:t>
            </a:r>
            <a:r>
              <a:rPr lang="es-ES" b="1" dirty="0" smtClean="0"/>
              <a:t>se puede </a:t>
            </a:r>
            <a:r>
              <a:rPr lang="es-ES" b="1" dirty="0"/>
              <a:t>encontrar </a:t>
            </a:r>
            <a:r>
              <a:rPr lang="es-ES" b="1" dirty="0" smtClean="0"/>
              <a:t>con la </a:t>
            </a:r>
            <a:r>
              <a:rPr lang="es-ES" b="1" dirty="0" err="1" smtClean="0"/>
              <a:t>sIRla</a:t>
            </a:r>
            <a:r>
              <a:rPr lang="es-ES" b="1" dirty="0" smtClean="0"/>
              <a:t> LVK</a:t>
            </a:r>
            <a:r>
              <a:rPr lang="es-ES" b="1" dirty="0"/>
              <a:t>, </a:t>
            </a:r>
            <a:r>
              <a:rPr lang="es-ES" b="1" dirty="0" smtClean="0"/>
              <a:t>conocida </a:t>
            </a:r>
            <a:r>
              <a:rPr lang="es-ES" b="1" dirty="0"/>
              <a:t>como ley de tensiones.</a:t>
            </a:r>
          </a:p>
        </p:txBody>
      </p:sp>
    </p:spTree>
    <p:extLst>
      <p:ext uri="{BB962C8B-B14F-4D97-AF65-F5344CB8AC3E}">
        <p14:creationId xmlns:p14="http://schemas.microsoft.com/office/powerpoint/2010/main" val="4138634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7511" y="1202055"/>
            <a:ext cx="11483439" cy="4524315"/>
          </a:xfrm>
          <a:prstGeom prst="rect">
            <a:avLst/>
          </a:prstGeom>
        </p:spPr>
        <p:txBody>
          <a:bodyPr wrap="square">
            <a:spAutoFit/>
          </a:bodyPr>
          <a:lstStyle/>
          <a:p>
            <a:pPr algn="ctr"/>
            <a:r>
              <a:rPr lang="es-ES" sz="4800" b="1" dirty="0">
                <a:solidFill>
                  <a:srgbClr val="002060"/>
                </a:solidFill>
              </a:rPr>
              <a:t>RESISTENCIA DE </a:t>
            </a:r>
            <a:r>
              <a:rPr lang="es-ES" sz="4800" b="1" dirty="0" smtClean="0">
                <a:solidFill>
                  <a:srgbClr val="002060"/>
                </a:solidFill>
              </a:rPr>
              <a:t>UN </a:t>
            </a:r>
            <a:r>
              <a:rPr lang="es-ES" sz="4800" b="1" dirty="0">
                <a:solidFill>
                  <a:srgbClr val="002060"/>
                </a:solidFill>
              </a:rPr>
              <a:t>CONDUCTOR</a:t>
            </a:r>
          </a:p>
          <a:p>
            <a:pPr algn="ctr"/>
            <a:r>
              <a:rPr lang="es-ES" sz="4800" b="1" dirty="0">
                <a:solidFill>
                  <a:srgbClr val="002060"/>
                </a:solidFill>
              </a:rPr>
              <a:t>Hasta ahora tomamos a los conductores como elementos </a:t>
            </a:r>
            <a:r>
              <a:rPr lang="es-ES" sz="4800" b="1" dirty="0" smtClean="0">
                <a:solidFill>
                  <a:srgbClr val="002060"/>
                </a:solidFill>
              </a:rPr>
              <a:t>pasivos </a:t>
            </a:r>
            <a:r>
              <a:rPr lang="es-ES" sz="4800" b="1" dirty="0">
                <a:solidFill>
                  <a:srgbClr val="002060"/>
                </a:solidFill>
              </a:rPr>
              <a:t>que </a:t>
            </a:r>
            <a:r>
              <a:rPr lang="es-ES" sz="4800" b="1" dirty="0" smtClean="0">
                <a:solidFill>
                  <a:srgbClr val="002060"/>
                </a:solidFill>
              </a:rPr>
              <a:t>no </a:t>
            </a:r>
            <a:r>
              <a:rPr lang="es-ES" sz="4800" b="1" dirty="0">
                <a:solidFill>
                  <a:srgbClr val="002060"/>
                </a:solidFill>
              </a:rPr>
              <a:t>modifican los valores del circuito (resistencia 0), pero en la </a:t>
            </a:r>
            <a:r>
              <a:rPr lang="es-ES" sz="4800" b="1" dirty="0" smtClean="0">
                <a:solidFill>
                  <a:srgbClr val="002060"/>
                </a:solidFill>
              </a:rPr>
              <a:t>realidad los conductores tienen resistencia</a:t>
            </a:r>
            <a:endParaRPr lang="es-ES" sz="4800" b="1" dirty="0">
              <a:solidFill>
                <a:srgbClr val="002060"/>
              </a:solidFill>
            </a:endParaRPr>
          </a:p>
        </p:txBody>
      </p:sp>
    </p:spTree>
    <p:extLst>
      <p:ext uri="{BB962C8B-B14F-4D97-AF65-F5344CB8AC3E}">
        <p14:creationId xmlns:p14="http://schemas.microsoft.com/office/powerpoint/2010/main" val="248286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177186"/>
            <a:ext cx="11665527" cy="6186309"/>
          </a:xfrm>
          <a:prstGeom prst="rect">
            <a:avLst/>
          </a:prstGeom>
        </p:spPr>
        <p:txBody>
          <a:bodyPr wrap="square">
            <a:spAutoFit/>
          </a:bodyPr>
          <a:lstStyle/>
          <a:p>
            <a:pPr algn="just"/>
            <a:r>
              <a:rPr lang="es-ES" dirty="0" smtClean="0"/>
              <a:t>El concepto de resistencia de un conductor se refiere a la dificultad que presenta este para ser atravesado por las cargas </a:t>
            </a:r>
            <a:r>
              <a:rPr lang="es-ES" dirty="0"/>
              <a:t>eléctricas que </a:t>
            </a:r>
            <a:r>
              <a:rPr lang="es-ES" dirty="0" smtClean="0"/>
              <a:t>se encuentran en movimiento</a:t>
            </a:r>
            <a:r>
              <a:rPr lang="es-ES" dirty="0"/>
              <a:t>. </a:t>
            </a:r>
          </a:p>
          <a:p>
            <a:pPr algn="just"/>
            <a:r>
              <a:rPr lang="es-ES" dirty="0" smtClean="0"/>
              <a:t>Su expresión </a:t>
            </a:r>
            <a:r>
              <a:rPr lang="es-ES" dirty="0"/>
              <a:t>matemática es:</a:t>
            </a:r>
          </a:p>
          <a:p>
            <a:pPr algn="ctr"/>
            <a:r>
              <a:rPr lang="es-ES" b="1" dirty="0" smtClean="0"/>
              <a:t>R = </a:t>
            </a:r>
            <a:r>
              <a:rPr lang="el-GR" b="1" dirty="0" smtClean="0"/>
              <a:t>ρ</a:t>
            </a:r>
            <a:r>
              <a:rPr lang="es-ES" b="1" dirty="0" smtClean="0"/>
              <a:t> x L/S</a:t>
            </a:r>
            <a:endParaRPr lang="es-ES" b="1" dirty="0"/>
          </a:p>
          <a:p>
            <a:pPr algn="just"/>
            <a:r>
              <a:rPr lang="es-ES" b="1" dirty="0"/>
              <a:t>R indica la resistencia del conductor; L, su longitud; S, su </a:t>
            </a:r>
            <a:r>
              <a:rPr lang="es-ES" b="1" dirty="0" smtClean="0"/>
              <a:t>sección</a:t>
            </a:r>
            <a:r>
              <a:rPr lang="es-ES" b="1" dirty="0"/>
              <a:t>, y </a:t>
            </a:r>
            <a:r>
              <a:rPr lang="el-GR" b="1" dirty="0" smtClean="0"/>
              <a:t>ρ</a:t>
            </a:r>
            <a:r>
              <a:rPr lang="es-ES" b="1" dirty="0" smtClean="0"/>
              <a:t>, </a:t>
            </a:r>
            <a:r>
              <a:rPr lang="es-ES" b="1" dirty="0"/>
              <a:t>la resistividad </a:t>
            </a:r>
            <a:r>
              <a:rPr lang="es-ES" dirty="0"/>
              <a:t>que a una determinada </a:t>
            </a:r>
            <a:r>
              <a:rPr lang="es-ES" dirty="0" smtClean="0"/>
              <a:t>temperatura </a:t>
            </a:r>
            <a:r>
              <a:rPr lang="es-ES" dirty="0"/>
              <a:t>es constante para cada tipo de material con el que esté </a:t>
            </a:r>
            <a:r>
              <a:rPr lang="es-ES" dirty="0" smtClean="0"/>
              <a:t>construido </a:t>
            </a:r>
            <a:r>
              <a:rPr lang="es-ES" dirty="0"/>
              <a:t>el conductor. Recordemos que la corriente </a:t>
            </a:r>
            <a:r>
              <a:rPr lang="es-ES" dirty="0" smtClean="0"/>
              <a:t>eléctrica </a:t>
            </a:r>
            <a:r>
              <a:rPr lang="es-ES" dirty="0"/>
              <a:t>se logra moviendo los electrones que se encuentran </a:t>
            </a:r>
            <a:r>
              <a:rPr lang="es-ES" dirty="0" smtClean="0"/>
              <a:t>en </a:t>
            </a:r>
            <a:r>
              <a:rPr lang="es-ES" dirty="0"/>
              <a:t>la última órbita de los átomos, y dependerá del tipo de </a:t>
            </a:r>
            <a:r>
              <a:rPr lang="es-ES" dirty="0" smtClean="0"/>
              <a:t>material </a:t>
            </a:r>
            <a:r>
              <a:rPr lang="es-ES" dirty="0"/>
              <a:t>que estos electrones tengan mayor o menor fuerza </a:t>
            </a:r>
            <a:r>
              <a:rPr lang="es-ES" dirty="0" smtClean="0"/>
              <a:t>de </a:t>
            </a:r>
            <a:r>
              <a:rPr lang="es-ES" dirty="0"/>
              <a:t>atracción desde el núcleo del átomo para saber en qué </a:t>
            </a:r>
            <a:r>
              <a:rPr lang="es-ES" dirty="0" smtClean="0"/>
              <a:t>material </a:t>
            </a:r>
            <a:r>
              <a:rPr lang="es-ES" dirty="0"/>
              <a:t>es más fácil moverlos, y por ende qué material es </a:t>
            </a:r>
            <a:r>
              <a:rPr lang="es-ES" dirty="0" smtClean="0"/>
              <a:t>mejor </a:t>
            </a:r>
            <a:r>
              <a:rPr lang="es-ES" dirty="0"/>
              <a:t>conductor de la energía 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ctr"/>
            <a:r>
              <a:rPr lang="es-ES" b="1" dirty="0" smtClean="0">
                <a:solidFill>
                  <a:srgbClr val="FF0000"/>
                </a:solidFill>
              </a:rPr>
              <a:t>El concepto </a:t>
            </a:r>
            <a:r>
              <a:rPr lang="es-ES" b="1" dirty="0">
                <a:solidFill>
                  <a:srgbClr val="FF0000"/>
                </a:solidFill>
              </a:rPr>
              <a:t>de resistencia de un conductor es</a:t>
            </a:r>
          </a:p>
          <a:p>
            <a:pPr algn="ctr"/>
            <a:r>
              <a:rPr lang="es-ES" b="1" dirty="0" smtClean="0">
                <a:solidFill>
                  <a:srgbClr val="FF0000"/>
                </a:solidFill>
              </a:rPr>
              <a:t>la dificultad </a:t>
            </a:r>
            <a:r>
              <a:rPr lang="es-ES" b="1" dirty="0">
                <a:solidFill>
                  <a:srgbClr val="FF0000"/>
                </a:solidFill>
              </a:rPr>
              <a:t>que presenta para ser atravesado por </a:t>
            </a:r>
          </a:p>
          <a:p>
            <a:pPr algn="ctr"/>
            <a:r>
              <a:rPr lang="es-ES" b="1" dirty="0">
                <a:solidFill>
                  <a:srgbClr val="FF0000"/>
                </a:solidFill>
              </a:rPr>
              <a:t>las cargas eléctricas que están en movimiento; </a:t>
            </a:r>
          </a:p>
          <a:p>
            <a:pPr algn="ctr"/>
            <a:r>
              <a:rPr lang="es-ES" b="1" dirty="0">
                <a:solidFill>
                  <a:srgbClr val="FF0000"/>
                </a:solidFill>
              </a:rPr>
              <a:t>esta es su expresión matemática.</a:t>
            </a:r>
          </a:p>
          <a:p>
            <a:pPr algn="just"/>
            <a:endParaRPr lang="es-ES" dirty="0" smtClean="0">
              <a:solidFill>
                <a:srgbClr val="FF0000"/>
              </a:solidFill>
            </a:endParaRPr>
          </a:p>
          <a:p>
            <a:pPr algn="just"/>
            <a:r>
              <a:rPr lang="es-ES" dirty="0" smtClean="0"/>
              <a:t>Esto </a:t>
            </a:r>
            <a:r>
              <a:rPr lang="es-ES" dirty="0"/>
              <a:t>nos hace pensar que, si vemos al conductor como </a:t>
            </a:r>
            <a:r>
              <a:rPr lang="es-ES" dirty="0" smtClean="0"/>
              <a:t>una resistencia </a:t>
            </a:r>
            <a:r>
              <a:rPr lang="es-ES" dirty="0"/>
              <a:t>lineal y encontramos dificultad a lo largo de </a:t>
            </a:r>
            <a:r>
              <a:rPr lang="es-ES" dirty="0" smtClean="0"/>
              <a:t>él para mover sus electrones, diremos que a mayor </a:t>
            </a:r>
            <a:r>
              <a:rPr lang="es-ES" dirty="0"/>
              <a:t>longitud </a:t>
            </a:r>
            <a:r>
              <a:rPr lang="es-ES" dirty="0" smtClean="0"/>
              <a:t>tendremos </a:t>
            </a:r>
            <a:r>
              <a:rPr lang="es-ES" dirty="0"/>
              <a:t>mayor resistencia.</a:t>
            </a:r>
          </a:p>
          <a:p>
            <a:pPr algn="just"/>
            <a:r>
              <a:rPr lang="es-ES" dirty="0"/>
              <a:t>Mencionamos que </a:t>
            </a:r>
            <a:r>
              <a:rPr lang="es-ES" dirty="0" smtClean="0"/>
              <a:t>la resistividad del conductor se mantiene a una </a:t>
            </a:r>
            <a:r>
              <a:rPr lang="es-ES" dirty="0"/>
              <a:t>temperatura constante, pues </a:t>
            </a:r>
            <a:r>
              <a:rPr lang="es-ES" dirty="0" smtClean="0"/>
              <a:t>a diferentes temperaturas será diferente nuestro coeficiente de resistividad, pero esto varía según el material </a:t>
            </a:r>
            <a:r>
              <a:rPr lang="es-ES" dirty="0"/>
              <a:t>utilizado </a:t>
            </a:r>
            <a:r>
              <a:rPr lang="es-ES" dirty="0" smtClean="0"/>
              <a:t>en cada </a:t>
            </a:r>
            <a:r>
              <a:rPr lang="es-ES" dirty="0"/>
              <a:t>conductor. </a:t>
            </a:r>
            <a:endParaRPr lang="es-ES" dirty="0" smtClean="0"/>
          </a:p>
        </p:txBody>
      </p:sp>
      <p:pic>
        <p:nvPicPr>
          <p:cNvPr id="3" name="Imagen 2"/>
          <p:cNvPicPr>
            <a:picLocks noChangeAspect="1"/>
          </p:cNvPicPr>
          <p:nvPr/>
        </p:nvPicPr>
        <p:blipFill>
          <a:blip r:embed="rId2"/>
          <a:stretch>
            <a:fillRect/>
          </a:stretch>
        </p:blipFill>
        <p:spPr>
          <a:xfrm>
            <a:off x="5047135" y="2734107"/>
            <a:ext cx="2038350" cy="1057275"/>
          </a:xfrm>
          <a:prstGeom prst="rect">
            <a:avLst/>
          </a:prstGeom>
        </p:spPr>
      </p:pic>
    </p:spTree>
    <p:extLst>
      <p:ext uri="{BB962C8B-B14F-4D97-AF65-F5344CB8AC3E}">
        <p14:creationId xmlns:p14="http://schemas.microsoft.com/office/powerpoint/2010/main" val="26916944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177186"/>
            <a:ext cx="11665527" cy="6463308"/>
          </a:xfrm>
          <a:prstGeom prst="rect">
            <a:avLst/>
          </a:prstGeom>
        </p:spPr>
        <p:txBody>
          <a:bodyPr wrap="square">
            <a:spAutoFit/>
          </a:bodyPr>
          <a:lstStyle/>
          <a:p>
            <a:pPr algn="just"/>
            <a:r>
              <a:rPr lang="es-ES" dirty="0" smtClean="0"/>
              <a:t>La </a:t>
            </a:r>
            <a:r>
              <a:rPr lang="es-ES" dirty="0"/>
              <a:t>longitud del cable será de 50 m y, teniendo en cuenta </a:t>
            </a:r>
            <a:r>
              <a:rPr lang="es-ES" dirty="0" smtClean="0"/>
              <a:t>los </a:t>
            </a:r>
            <a:r>
              <a:rPr lang="es-ES" dirty="0"/>
              <a:t>datos anteriores, podemos decir que la resistencia del </a:t>
            </a:r>
            <a:r>
              <a:rPr lang="es-ES" dirty="0" smtClean="0"/>
              <a:t>cable </a:t>
            </a:r>
            <a:r>
              <a:rPr lang="es-ES" dirty="0"/>
              <a:t>será de:</a:t>
            </a:r>
          </a:p>
          <a:p>
            <a:pPr algn="ctr"/>
            <a:r>
              <a:rPr lang="es-ES" b="1" dirty="0"/>
              <a:t>R= 0,018 </a:t>
            </a:r>
            <a:r>
              <a:rPr lang="es-ES" b="1" dirty="0" smtClean="0"/>
              <a:t>x (</a:t>
            </a:r>
            <a:r>
              <a:rPr lang="es-ES" b="1" dirty="0"/>
              <a:t>50/2,5) = 0,36 ohm</a:t>
            </a:r>
          </a:p>
          <a:p>
            <a:pPr algn="just"/>
            <a:r>
              <a:rPr lang="es-ES" dirty="0"/>
              <a:t>Ahora bien, imaginemos que en el tomacorriente que </a:t>
            </a:r>
            <a:r>
              <a:rPr lang="es-ES" dirty="0" smtClean="0"/>
              <a:t>colocamos </a:t>
            </a:r>
            <a:r>
              <a:rPr lang="es-ES" dirty="0"/>
              <a:t>al final del cable conectamos un artefacto eléctrico </a:t>
            </a:r>
            <a:r>
              <a:rPr lang="es-ES" dirty="0" smtClean="0"/>
              <a:t>que </a:t>
            </a:r>
            <a:r>
              <a:rPr lang="es-ES" dirty="0"/>
              <a:t>consume 5 amperes y tenemos una tensión o </a:t>
            </a:r>
            <a:r>
              <a:rPr lang="es-ES" dirty="0" smtClean="0"/>
              <a:t>voltaje de </a:t>
            </a:r>
            <a:r>
              <a:rPr lang="es-ES" dirty="0"/>
              <a:t>220 V. Podemos calcular la resistencia de este artefacto:</a:t>
            </a:r>
          </a:p>
          <a:p>
            <a:pPr algn="ctr"/>
            <a:r>
              <a:rPr lang="es-ES" b="1" dirty="0" smtClean="0"/>
              <a:t>R = </a:t>
            </a:r>
            <a:r>
              <a:rPr lang="es-ES" b="1" dirty="0"/>
              <a:t>220 volts </a:t>
            </a:r>
            <a:r>
              <a:rPr lang="es-ES" b="1" dirty="0" smtClean="0"/>
              <a:t>/ 5 amperes = 44 </a:t>
            </a:r>
            <a:r>
              <a:rPr lang="es-ES" b="1" dirty="0" err="1" smtClean="0"/>
              <a:t>ohms</a:t>
            </a:r>
            <a:endParaRPr lang="es-ES" b="1" dirty="0" smtClean="0"/>
          </a:p>
          <a:p>
            <a:pPr algn="ctr"/>
            <a:endParaRPr lang="es-ES" b="1" dirty="0">
              <a:solidFill>
                <a:srgbClr val="FF0000"/>
              </a:solidFill>
            </a:endParaRPr>
          </a:p>
          <a:p>
            <a:pPr algn="ctr"/>
            <a:r>
              <a:rPr lang="es-ES" b="1" dirty="0">
                <a:solidFill>
                  <a:srgbClr val="FF0000"/>
                </a:solidFill>
              </a:rPr>
              <a:t>Potencia </a:t>
            </a:r>
            <a:r>
              <a:rPr lang="es-ES" b="1" dirty="0" smtClean="0">
                <a:solidFill>
                  <a:srgbClr val="FF0000"/>
                </a:solidFill>
              </a:rPr>
              <a:t>es la magnitud que se utiliza para medir </a:t>
            </a:r>
            <a:r>
              <a:rPr lang="es-ES" b="1" dirty="0">
                <a:solidFill>
                  <a:srgbClr val="FF0000"/>
                </a:solidFill>
              </a:rPr>
              <a:t>la </a:t>
            </a:r>
          </a:p>
          <a:p>
            <a:pPr algn="ctr"/>
            <a:r>
              <a:rPr lang="es-ES" b="1" dirty="0">
                <a:solidFill>
                  <a:srgbClr val="FF0000"/>
                </a:solidFill>
              </a:rPr>
              <a:t>energía consumida </a:t>
            </a:r>
            <a:r>
              <a:rPr lang="es-ES" b="1" dirty="0" smtClean="0">
                <a:solidFill>
                  <a:srgbClr val="FF0000"/>
                </a:solidFill>
              </a:rPr>
              <a:t>por algún elemento del circuito o por el circuito en general.</a:t>
            </a:r>
          </a:p>
          <a:p>
            <a:pPr algn="ctr"/>
            <a:endParaRPr lang="es-ES" b="1" dirty="0" smtClean="0">
              <a:solidFill>
                <a:srgbClr val="FF0000"/>
              </a:solidFill>
            </a:endParaRPr>
          </a:p>
          <a:p>
            <a:pPr algn="just"/>
            <a:r>
              <a:rPr lang="es-ES" dirty="0"/>
              <a:t>Diremos también que la potencia que consume este </a:t>
            </a:r>
            <a:r>
              <a:rPr lang="es-ES" dirty="0" smtClean="0"/>
              <a:t>artefacto </a:t>
            </a:r>
            <a:r>
              <a:rPr lang="es-ES" dirty="0"/>
              <a:t>es:</a:t>
            </a:r>
          </a:p>
          <a:p>
            <a:pPr algn="ctr"/>
            <a:r>
              <a:rPr lang="es-ES" b="1" dirty="0"/>
              <a:t>P =</a:t>
            </a:r>
            <a:r>
              <a:rPr lang="es-ES" b="1" dirty="0" smtClean="0"/>
              <a:t>V x I =</a:t>
            </a:r>
            <a:r>
              <a:rPr lang="es-ES" b="1" dirty="0"/>
              <a:t>220 volts </a:t>
            </a:r>
            <a:r>
              <a:rPr lang="es-ES" b="1" dirty="0" smtClean="0"/>
              <a:t>x 5 amperes </a:t>
            </a:r>
            <a:r>
              <a:rPr lang="es-ES" b="1" dirty="0"/>
              <a:t>= </a:t>
            </a:r>
            <a:r>
              <a:rPr lang="es-ES" b="1" dirty="0" smtClean="0"/>
              <a:t>I100 </a:t>
            </a:r>
            <a:r>
              <a:rPr lang="es-ES" b="1" dirty="0"/>
              <a:t>VA</a:t>
            </a:r>
          </a:p>
          <a:p>
            <a:pPr algn="just"/>
            <a:r>
              <a:rPr lang="es-ES" dirty="0"/>
              <a:t>Pero tenemos que también es parte del circuito el </a:t>
            </a:r>
            <a:r>
              <a:rPr lang="es-ES" dirty="0" smtClean="0"/>
              <a:t>conductor</a:t>
            </a:r>
            <a:r>
              <a:rPr lang="es-ES" dirty="0"/>
              <a:t>, que, tiene 0,36 ohm. Podemos decir que nos </a:t>
            </a:r>
            <a:r>
              <a:rPr lang="es-ES" dirty="0" smtClean="0"/>
              <a:t>encontramos </a:t>
            </a:r>
            <a:r>
              <a:rPr lang="es-ES" dirty="0"/>
              <a:t>con una malla con dos resistencias en serie, </a:t>
            </a:r>
            <a:r>
              <a:rPr lang="es-ES" dirty="0" smtClean="0"/>
              <a:t>así </a:t>
            </a:r>
            <a:r>
              <a:rPr lang="es-ES" dirty="0"/>
              <a:t>que tendremos una resistencia total de 44,36 </a:t>
            </a:r>
            <a:r>
              <a:rPr lang="es-ES" dirty="0" err="1"/>
              <a:t>ohms</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6" name="Imagen 5"/>
          <p:cNvPicPr>
            <a:picLocks noChangeAspect="1"/>
          </p:cNvPicPr>
          <p:nvPr/>
        </p:nvPicPr>
        <p:blipFill>
          <a:blip r:embed="rId2"/>
          <a:stretch>
            <a:fillRect/>
          </a:stretch>
        </p:blipFill>
        <p:spPr>
          <a:xfrm>
            <a:off x="1919844" y="4316452"/>
            <a:ext cx="4265529" cy="1945328"/>
          </a:xfrm>
          <a:prstGeom prst="rect">
            <a:avLst/>
          </a:prstGeom>
        </p:spPr>
      </p:pic>
      <p:sp>
        <p:nvSpPr>
          <p:cNvPr id="7" name="Rectángulo 6"/>
          <p:cNvSpPr/>
          <p:nvPr/>
        </p:nvSpPr>
        <p:spPr>
          <a:xfrm>
            <a:off x="6306905" y="4595803"/>
            <a:ext cx="6096000" cy="923330"/>
          </a:xfrm>
          <a:prstGeom prst="rect">
            <a:avLst/>
          </a:prstGeom>
        </p:spPr>
        <p:txBody>
          <a:bodyPr>
            <a:spAutoFit/>
          </a:bodyPr>
          <a:lstStyle/>
          <a:p>
            <a:pPr algn="just"/>
            <a:r>
              <a:rPr lang="es-ES" b="1" dirty="0"/>
              <a:t>Para saber qué material es mejor conductor de la </a:t>
            </a:r>
          </a:p>
          <a:p>
            <a:pPr algn="just"/>
            <a:r>
              <a:rPr lang="es-ES" b="1" dirty="0"/>
              <a:t>energía eléctrica </a:t>
            </a:r>
            <a:r>
              <a:rPr lang="es-ES" b="1" dirty="0" smtClean="0"/>
              <a:t>y conocer la resistencia </a:t>
            </a:r>
            <a:r>
              <a:rPr lang="es-ES" b="1" dirty="0"/>
              <a:t>de cada uno </a:t>
            </a:r>
          </a:p>
          <a:p>
            <a:pPr algn="just"/>
            <a:r>
              <a:rPr lang="es-ES" b="1" dirty="0"/>
              <a:t>de ellos, veremos esta pequeña tabla.</a:t>
            </a:r>
          </a:p>
        </p:txBody>
      </p:sp>
    </p:spTree>
    <p:extLst>
      <p:ext uri="{BB962C8B-B14F-4D97-AF65-F5344CB8AC3E}">
        <p14:creationId xmlns:p14="http://schemas.microsoft.com/office/powerpoint/2010/main" val="2087516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547" y="177186"/>
            <a:ext cx="11665527" cy="4616648"/>
          </a:xfrm>
          <a:prstGeom prst="rect">
            <a:avLst/>
          </a:prstGeom>
        </p:spPr>
        <p:txBody>
          <a:bodyPr wrap="square">
            <a:spAutoFit/>
          </a:bodyPr>
          <a:lstStyle/>
          <a:p>
            <a:pPr algn="just"/>
            <a:r>
              <a:rPr lang="es-ES" dirty="0" smtClean="0"/>
              <a:t>Si </a:t>
            </a:r>
            <a:r>
              <a:rPr lang="es-ES" dirty="0"/>
              <a:t>calculamos la corriente que le llega a nuestro artefacto </a:t>
            </a:r>
            <a:r>
              <a:rPr lang="es-ES" dirty="0" smtClean="0"/>
              <a:t>tendremos </a:t>
            </a:r>
            <a:r>
              <a:rPr lang="es-ES" dirty="0"/>
              <a:t>lo </a:t>
            </a:r>
            <a:r>
              <a:rPr lang="es-ES" dirty="0" smtClean="0"/>
              <a:t>siguiente:</a:t>
            </a:r>
            <a:endParaRPr lang="es-ES" dirty="0"/>
          </a:p>
          <a:p>
            <a:pPr algn="ctr"/>
            <a:r>
              <a:rPr lang="es-ES" b="1" dirty="0"/>
              <a:t>I=V/R =220 volts </a:t>
            </a:r>
            <a:r>
              <a:rPr lang="es-ES" b="1" dirty="0" smtClean="0"/>
              <a:t>/ 44,36 </a:t>
            </a:r>
            <a:r>
              <a:rPr lang="es-ES" b="1" dirty="0" err="1"/>
              <a:t>ohms</a:t>
            </a:r>
            <a:r>
              <a:rPr lang="es-ES" b="1" dirty="0"/>
              <a:t> = 4,96 </a:t>
            </a:r>
            <a:r>
              <a:rPr lang="es-ES" b="1" dirty="0" smtClean="0"/>
              <a:t>amperes</a:t>
            </a:r>
          </a:p>
          <a:p>
            <a:pPr algn="just"/>
            <a:r>
              <a:rPr lang="es-ES" dirty="0" smtClean="0"/>
              <a:t>Y la potencia sería de</a:t>
            </a:r>
            <a:r>
              <a:rPr lang="es-ES" dirty="0"/>
              <a:t>:</a:t>
            </a:r>
          </a:p>
          <a:p>
            <a:pPr algn="ctr"/>
            <a:r>
              <a:rPr lang="es-ES" b="1" dirty="0"/>
              <a:t>P =</a:t>
            </a:r>
            <a:r>
              <a:rPr lang="es-ES" b="1" dirty="0" smtClean="0"/>
              <a:t>V x I =</a:t>
            </a:r>
            <a:r>
              <a:rPr lang="es-ES" b="1" dirty="0"/>
              <a:t>220 volt </a:t>
            </a:r>
            <a:r>
              <a:rPr lang="es-ES" b="1" dirty="0" smtClean="0"/>
              <a:t>s x 4,96 </a:t>
            </a:r>
            <a:r>
              <a:rPr lang="es-ES" b="1" dirty="0"/>
              <a:t>amperes = 1092 VA</a:t>
            </a:r>
          </a:p>
          <a:p>
            <a:pPr algn="just"/>
            <a:r>
              <a:rPr lang="es-ES" dirty="0"/>
              <a:t>Vemos que tanto la corriente como la potencia (directamente </a:t>
            </a:r>
            <a:r>
              <a:rPr lang="es-ES" dirty="0" smtClean="0"/>
              <a:t>proporcional</a:t>
            </a:r>
            <a:r>
              <a:rPr lang="es-ES" dirty="0"/>
              <a:t>) no son suficientes para alimentar nuestro </a:t>
            </a:r>
            <a:r>
              <a:rPr lang="es-ES" dirty="0" smtClean="0"/>
              <a:t>artefacto</a:t>
            </a:r>
            <a:r>
              <a:rPr lang="es-ES" dirty="0"/>
              <a:t>, así que el conductor deberá circular más corriente </a:t>
            </a:r>
            <a:r>
              <a:rPr lang="es-ES" dirty="0" smtClean="0"/>
              <a:t>para </a:t>
            </a:r>
            <a:r>
              <a:rPr lang="es-ES" dirty="0"/>
              <a:t>satisfacer la caída de potencial de nuestro circuito. Estos </a:t>
            </a:r>
            <a:r>
              <a:rPr lang="es-ES" dirty="0" smtClean="0"/>
              <a:t>ejemplos </a:t>
            </a:r>
            <a:r>
              <a:rPr lang="es-ES" dirty="0"/>
              <a:t>son ilustrativos, ya que debemos tener en cuenta </a:t>
            </a:r>
            <a:r>
              <a:rPr lang="es-ES" dirty="0" smtClean="0"/>
              <a:t>más </a:t>
            </a:r>
            <a:r>
              <a:rPr lang="es-ES" dirty="0"/>
              <a:t>factores para estos cálculos, pero lo importante es </a:t>
            </a:r>
            <a:r>
              <a:rPr lang="es-ES" dirty="0" smtClean="0"/>
              <a:t>ver que </a:t>
            </a:r>
            <a:r>
              <a:rPr lang="es-ES" dirty="0"/>
              <a:t>resulta muy relevante considerar la caída de potencial </a:t>
            </a:r>
            <a:r>
              <a:rPr lang="es-ES" dirty="0" smtClean="0"/>
              <a:t>en </a:t>
            </a:r>
            <a:r>
              <a:rPr lang="es-ES" dirty="0"/>
              <a:t>los conductores de nuestro circuito para poder calcular la </a:t>
            </a:r>
            <a:r>
              <a:rPr lang="es-ES" dirty="0" smtClean="0"/>
              <a:t>sección </a:t>
            </a:r>
            <a:r>
              <a:rPr lang="es-ES" dirty="0"/>
              <a:t>necesaria para el buen funcionamiento del sistema</a:t>
            </a:r>
            <a:r>
              <a:rPr lang="es-ES" dirty="0" smtClean="0"/>
              <a:t>, libre de calentamiento y pérdida de potencia en general.</a:t>
            </a:r>
          </a:p>
          <a:p>
            <a:pPr algn="just"/>
            <a:endParaRPr lang="es-ES" dirty="0"/>
          </a:p>
          <a:p>
            <a:pPr algn="ctr"/>
            <a:r>
              <a:rPr lang="es-ES" sz="2400" b="1" dirty="0">
                <a:solidFill>
                  <a:srgbClr val="FF0000"/>
                </a:solidFill>
              </a:rPr>
              <a:t>Coeficiente de </a:t>
            </a:r>
            <a:r>
              <a:rPr lang="es-ES" sz="2400" b="1" dirty="0" smtClean="0">
                <a:solidFill>
                  <a:srgbClr val="FF0000"/>
                </a:solidFill>
              </a:rPr>
              <a:t>resistividad según la temperatura</a:t>
            </a:r>
            <a:endParaRPr lang="es-ES" sz="2400" b="1" dirty="0">
              <a:solidFill>
                <a:srgbClr val="FF0000"/>
              </a:solidFill>
            </a:endParaRPr>
          </a:p>
          <a:p>
            <a:pPr algn="ctr"/>
            <a:r>
              <a:rPr lang="es-ES" dirty="0"/>
              <a:t>Sabemos que </a:t>
            </a:r>
            <a:r>
              <a:rPr lang="es-ES" dirty="0" smtClean="0"/>
              <a:t>las diferentes </a:t>
            </a:r>
            <a:r>
              <a:rPr lang="es-ES" dirty="0"/>
              <a:t>temperaturas </a:t>
            </a:r>
            <a:r>
              <a:rPr lang="es-ES" dirty="0" smtClean="0"/>
              <a:t>varían el coeficiente de resistividad de los materiales</a:t>
            </a:r>
            <a:r>
              <a:rPr lang="es-ES" dirty="0"/>
              <a:t>. </a:t>
            </a:r>
            <a:r>
              <a:rPr lang="es-ES" dirty="0" smtClean="0"/>
              <a:t>Es muy </a:t>
            </a:r>
            <a:r>
              <a:rPr lang="es-ES" dirty="0"/>
              <a:t>necesario tener </a:t>
            </a:r>
          </a:p>
          <a:p>
            <a:pPr algn="ctr"/>
            <a:r>
              <a:rPr lang="es-ES" dirty="0" smtClean="0"/>
              <a:t>en cuenta </a:t>
            </a:r>
            <a:r>
              <a:rPr lang="es-ES" dirty="0"/>
              <a:t>estas variables, </a:t>
            </a:r>
            <a:r>
              <a:rPr lang="es-ES" dirty="0" smtClean="0"/>
              <a:t>ya que </a:t>
            </a:r>
            <a:r>
              <a:rPr lang="es-ES" dirty="0"/>
              <a:t>nos </a:t>
            </a:r>
            <a:r>
              <a:rPr lang="es-ES" dirty="0" smtClean="0"/>
              <a:t>podemos </a:t>
            </a:r>
            <a:r>
              <a:rPr lang="es-ES" dirty="0"/>
              <a:t>encontrar con diferencias </a:t>
            </a:r>
            <a:r>
              <a:rPr lang="es-ES" dirty="0" smtClean="0"/>
              <a:t>importantes en la resistencia de los conductores </a:t>
            </a:r>
            <a:r>
              <a:rPr lang="es-ES" dirty="0"/>
              <a:t>que afecten directamente </a:t>
            </a:r>
            <a:r>
              <a:rPr lang="es-ES" dirty="0" smtClean="0"/>
              <a:t>su capacidad y su rendimiento.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036891" y="4478173"/>
            <a:ext cx="6143625" cy="1885950"/>
          </a:xfrm>
          <a:prstGeom prst="rect">
            <a:avLst/>
          </a:prstGeom>
        </p:spPr>
      </p:pic>
      <p:sp>
        <p:nvSpPr>
          <p:cNvPr id="4" name="Rectángulo 3"/>
          <p:cNvSpPr/>
          <p:nvPr/>
        </p:nvSpPr>
        <p:spPr>
          <a:xfrm>
            <a:off x="7625365" y="4478173"/>
            <a:ext cx="4194620" cy="1754326"/>
          </a:xfrm>
          <a:prstGeom prst="rect">
            <a:avLst/>
          </a:prstGeom>
        </p:spPr>
        <p:txBody>
          <a:bodyPr wrap="square">
            <a:spAutoFit/>
          </a:bodyPr>
          <a:lstStyle/>
          <a:p>
            <a:pPr algn="just"/>
            <a:r>
              <a:rPr lang="es-ES" b="1" dirty="0"/>
              <a:t>Es muy importante tener </a:t>
            </a:r>
            <a:r>
              <a:rPr lang="es-ES" b="1" dirty="0" smtClean="0"/>
              <a:t>en cuenta la caída </a:t>
            </a:r>
            <a:r>
              <a:rPr lang="es-ES" b="1" dirty="0"/>
              <a:t>de potencial </a:t>
            </a:r>
            <a:r>
              <a:rPr lang="es-ES" b="1" dirty="0" smtClean="0"/>
              <a:t>en </a:t>
            </a:r>
            <a:r>
              <a:rPr lang="es-ES" b="1" dirty="0"/>
              <a:t>los conductores de nuestro </a:t>
            </a:r>
            <a:r>
              <a:rPr lang="es-ES" b="1" dirty="0" smtClean="0"/>
              <a:t>circuito</a:t>
            </a:r>
            <a:r>
              <a:rPr lang="es-ES" b="1" dirty="0"/>
              <a:t>, para poder </a:t>
            </a:r>
            <a:r>
              <a:rPr lang="es-ES" b="1" dirty="0" smtClean="0"/>
              <a:t>calcular la sección </a:t>
            </a:r>
            <a:r>
              <a:rPr lang="es-ES" b="1" dirty="0"/>
              <a:t>necesaria para </a:t>
            </a:r>
            <a:r>
              <a:rPr lang="es-ES" b="1" dirty="0" smtClean="0"/>
              <a:t>el funcionamiento </a:t>
            </a:r>
            <a:r>
              <a:rPr lang="es-ES" b="1" dirty="0"/>
              <a:t>de un </a:t>
            </a:r>
            <a:r>
              <a:rPr lang="es-ES" b="1" dirty="0" smtClean="0"/>
              <a:t>sistema libre </a:t>
            </a:r>
            <a:r>
              <a:rPr lang="es-ES" b="1" dirty="0"/>
              <a:t>de calentamiento </a:t>
            </a:r>
            <a:r>
              <a:rPr lang="es-ES" b="1" dirty="0" smtClean="0"/>
              <a:t>y pérdida de </a:t>
            </a:r>
            <a:r>
              <a:rPr lang="es-ES" b="1" dirty="0"/>
              <a:t>potencia en general.</a:t>
            </a:r>
          </a:p>
        </p:txBody>
      </p:sp>
    </p:spTree>
    <p:extLst>
      <p:ext uri="{BB962C8B-B14F-4D97-AF65-F5344CB8AC3E}">
        <p14:creationId xmlns:p14="http://schemas.microsoft.com/office/powerpoint/2010/main" val="3260929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0638" y="1043672"/>
            <a:ext cx="11519065" cy="5078313"/>
          </a:xfrm>
          <a:prstGeom prst="rect">
            <a:avLst/>
          </a:prstGeom>
        </p:spPr>
        <p:txBody>
          <a:bodyPr wrap="square">
            <a:spAutoFit/>
          </a:bodyPr>
          <a:lstStyle/>
          <a:p>
            <a:pPr algn="ctr"/>
            <a:r>
              <a:rPr lang="es-ES" sz="5400" b="1" dirty="0"/>
              <a:t>CONEXIÓN DE </a:t>
            </a:r>
            <a:r>
              <a:rPr lang="es-ES" sz="5400" b="1" dirty="0" smtClean="0"/>
              <a:t>RESISTENCIAS</a:t>
            </a:r>
            <a:endParaRPr lang="es-ES" sz="5400" b="1" dirty="0"/>
          </a:p>
          <a:p>
            <a:pPr algn="ctr"/>
            <a:r>
              <a:rPr lang="es-ES" sz="5400" b="1" dirty="0" smtClean="0"/>
              <a:t>El comportamiento de una resistencia en un circuito nos ayudara a entender la ley de las tensiones</a:t>
            </a:r>
            <a:r>
              <a:rPr lang="es-ES" sz="5400" b="1" dirty="0"/>
              <a:t>; </a:t>
            </a:r>
            <a:r>
              <a:rPr lang="es-ES" sz="5400" b="1" dirty="0" smtClean="0"/>
              <a:t>ahora analizaremos diferentes formas de conexión para las resistencias</a:t>
            </a:r>
            <a:endParaRPr lang="es-ES" sz="5400" b="1" dirty="0"/>
          </a:p>
        </p:txBody>
      </p:sp>
    </p:spTree>
    <p:extLst>
      <p:ext uri="{BB962C8B-B14F-4D97-AF65-F5344CB8AC3E}">
        <p14:creationId xmlns:p14="http://schemas.microsoft.com/office/powerpoint/2010/main" val="26848971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la presente </a:t>
            </a:r>
            <a:r>
              <a:rPr lang="es-ES" dirty="0"/>
              <a:t>nota, analizaremos </a:t>
            </a:r>
            <a:r>
              <a:rPr lang="es-ES" dirty="0" smtClean="0"/>
              <a:t>la ley </a:t>
            </a:r>
            <a:r>
              <a:rPr lang="es-ES" dirty="0"/>
              <a:t>de Kirchhoff para </a:t>
            </a:r>
            <a:r>
              <a:rPr lang="es-ES" dirty="0" smtClean="0"/>
              <a:t>las </a:t>
            </a:r>
            <a:r>
              <a:rPr lang="es-ES" dirty="0"/>
              <a:t>tensiones </a:t>
            </a:r>
            <a:r>
              <a:rPr lang="es-ES" dirty="0" smtClean="0"/>
              <a:t>o ley de Kirchhoff de mallas</a:t>
            </a:r>
            <a:r>
              <a:rPr lang="es-ES" dirty="0"/>
              <a:t>; veremos </a:t>
            </a:r>
            <a:r>
              <a:rPr lang="es-ES" dirty="0" smtClean="0"/>
              <a:t>varios ejemplos </a:t>
            </a:r>
            <a:r>
              <a:rPr lang="es-ES" dirty="0"/>
              <a:t>numéricos </a:t>
            </a:r>
            <a:r>
              <a:rPr lang="es-ES" dirty="0" smtClean="0"/>
              <a:t>y comunes a nuestra vida diaria</a:t>
            </a:r>
            <a:r>
              <a:rPr lang="es-ES" dirty="0"/>
              <a:t>.</a:t>
            </a:r>
          </a:p>
          <a:p>
            <a:pPr algn="just"/>
            <a:r>
              <a:rPr lang="es-ES" dirty="0"/>
              <a:t>Conexión en serie</a:t>
            </a:r>
          </a:p>
          <a:p>
            <a:pPr algn="just"/>
            <a:r>
              <a:rPr lang="es-ES" dirty="0"/>
              <a:t>Para poder entender de mejor forma la ley de Kirchhoff de </a:t>
            </a:r>
            <a:r>
              <a:rPr lang="es-ES" dirty="0" smtClean="0"/>
              <a:t>las </a:t>
            </a:r>
            <a:r>
              <a:rPr lang="es-ES" dirty="0"/>
              <a:t>tensiones o mallas, comenzaremos por analizar el </a:t>
            </a:r>
            <a:r>
              <a:rPr lang="es-ES" dirty="0" smtClean="0"/>
              <a:t>comportamiento </a:t>
            </a:r>
            <a:r>
              <a:rPr lang="es-ES" dirty="0"/>
              <a:t>de las resistencias en un circuito. Para ello, </a:t>
            </a:r>
            <a:r>
              <a:rPr lang="es-ES" dirty="0" smtClean="0"/>
              <a:t>empezaremos </a:t>
            </a:r>
            <a:r>
              <a:rPr lang="es-ES" dirty="0"/>
              <a:t>por recordar la ley de Ohm; esta nos </a:t>
            </a:r>
            <a:r>
              <a:rPr lang="es-ES" dirty="0" smtClean="0"/>
              <a:t>dice que</a:t>
            </a:r>
            <a:r>
              <a:rPr lang="es-ES" dirty="0"/>
              <a:t>: </a:t>
            </a:r>
            <a:r>
              <a:rPr lang="es-ES" b="1" dirty="0"/>
              <a:t>V=R </a:t>
            </a:r>
            <a:r>
              <a:rPr lang="es-ES" b="1" dirty="0" smtClean="0"/>
              <a:t>x l</a:t>
            </a:r>
            <a:r>
              <a:rPr lang="es-ES" b="1" dirty="0"/>
              <a:t>.</a:t>
            </a:r>
          </a:p>
          <a:p>
            <a:pPr algn="just"/>
            <a:r>
              <a:rPr lang="es-ES" dirty="0"/>
              <a:t>Como consecuencia, si conocemos dos de las tres </a:t>
            </a:r>
            <a:r>
              <a:rPr lang="es-ES" dirty="0" smtClean="0"/>
              <a:t>variables</a:t>
            </a:r>
            <a:r>
              <a:rPr lang="es-ES" dirty="0"/>
              <a:t>, podemos calcular la tercera: conociendo la </a:t>
            </a:r>
            <a:r>
              <a:rPr lang="es-ES" dirty="0" smtClean="0"/>
              <a:t>tensión y </a:t>
            </a:r>
            <a:r>
              <a:rPr lang="es-ES" dirty="0"/>
              <a:t>la resistencia, calculamos la corriente como el </a:t>
            </a:r>
            <a:r>
              <a:rPr lang="es-ES" dirty="0" smtClean="0"/>
              <a:t>cociente entre la tensión y la resistencia</a:t>
            </a:r>
            <a:r>
              <a:rPr lang="es-ES" dirty="0"/>
              <a:t>: l=V/R.</a:t>
            </a:r>
          </a:p>
          <a:p>
            <a:pPr algn="just"/>
            <a:r>
              <a:rPr lang="es-ES" dirty="0"/>
              <a:t>La ley de las tensiones de Kirchhoff, también llamada ley </a:t>
            </a:r>
            <a:r>
              <a:rPr lang="es-ES" dirty="0" smtClean="0"/>
              <a:t>de </a:t>
            </a:r>
            <a:r>
              <a:rPr lang="es-ES" dirty="0"/>
              <a:t>las mallas de Kirchhoff, utiliza la ley de Ohm y la aplica a </a:t>
            </a:r>
            <a:r>
              <a:rPr lang="es-ES" dirty="0" smtClean="0"/>
              <a:t>una </a:t>
            </a:r>
            <a:r>
              <a:rPr lang="es-ES" dirty="0"/>
              <a:t>malla o lazo cerrado en el que se cuenta con </a:t>
            </a:r>
            <a:r>
              <a:rPr lang="es-ES" dirty="0" smtClean="0"/>
              <a:t>generadores </a:t>
            </a:r>
            <a:r>
              <a:rPr lang="es-ES" dirty="0"/>
              <a:t>y resistencias.</a:t>
            </a:r>
          </a:p>
          <a:p>
            <a:pPr algn="just"/>
            <a:r>
              <a:rPr lang="es-ES" dirty="0"/>
              <a:t>Esta ley establece que la suma de las caídas de tensión a </a:t>
            </a:r>
            <a:r>
              <a:rPr lang="es-ES" dirty="0" smtClean="0"/>
              <a:t>lo </a:t>
            </a:r>
            <a:r>
              <a:rPr lang="es-ES" dirty="0"/>
              <a:t>largo de una malla de un circuito es </a:t>
            </a:r>
            <a:r>
              <a:rPr lang="es-ES" dirty="0" smtClean="0"/>
              <a:t>igual </a:t>
            </a:r>
            <a:r>
              <a:rPr lang="es-ES" dirty="0"/>
              <a:t>a la suma de </a:t>
            </a:r>
            <a:r>
              <a:rPr lang="es-ES" dirty="0" smtClean="0"/>
              <a:t>las </a:t>
            </a:r>
            <a:r>
              <a:rPr lang="es-ES" dirty="0"/>
              <a:t>tensiones de las distintas fuentes de tensión </a:t>
            </a:r>
            <a:r>
              <a:rPr lang="es-ES" dirty="0" smtClean="0"/>
              <a:t>aplicadas a la misma </a:t>
            </a:r>
            <a:r>
              <a:rPr lang="es-ES" dirty="0"/>
              <a:t>malla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tenemos una malla o lazo cerrado, allí contamos con un </a:t>
            </a:r>
            <a:r>
              <a:rPr lang="es-ES" dirty="0" smtClean="0"/>
              <a:t>generador </a:t>
            </a:r>
            <a:r>
              <a:rPr lang="es-ES" dirty="0"/>
              <a:t>que entrega una tensión V y, por ejemplo, tres </a:t>
            </a:r>
            <a:r>
              <a:rPr lang="es-ES" dirty="0" smtClean="0"/>
              <a:t>resistencias </a:t>
            </a:r>
            <a:r>
              <a:rPr lang="es-ES" dirty="0"/>
              <a:t>en serie; si queremos conocer la corriente </a:t>
            </a:r>
            <a:r>
              <a:rPr lang="es-ES" dirty="0" smtClean="0"/>
              <a:t>I </a:t>
            </a:r>
            <a:r>
              <a:rPr lang="es-ES" dirty="0"/>
              <a:t>que </a:t>
            </a:r>
            <a:r>
              <a:rPr lang="es-ES" dirty="0" smtClean="0"/>
              <a:t>circula </a:t>
            </a:r>
            <a:r>
              <a:rPr lang="es-ES" dirty="0"/>
              <a:t>por ella, aplicamos la ley de Ohm, por lo cual tenemos que: </a:t>
            </a:r>
            <a:r>
              <a:rPr lang="es-ES" dirty="0" smtClean="0"/>
              <a:t>	</a:t>
            </a:r>
            <a:r>
              <a:rPr lang="es-ES" b="1" dirty="0" smtClean="0"/>
              <a:t>I=V/</a:t>
            </a:r>
            <a:r>
              <a:rPr lang="es-ES" b="1" dirty="0" err="1" smtClean="0"/>
              <a:t>Req</a:t>
            </a:r>
            <a:r>
              <a:rPr lang="es-ES" b="1" dirty="0" smtClean="0"/>
              <a:t>.</a:t>
            </a:r>
          </a:p>
        </p:txBody>
      </p:sp>
      <p:pic>
        <p:nvPicPr>
          <p:cNvPr id="3" name="Imagen 2"/>
          <p:cNvPicPr>
            <a:picLocks noChangeAspect="1"/>
          </p:cNvPicPr>
          <p:nvPr/>
        </p:nvPicPr>
        <p:blipFill>
          <a:blip r:embed="rId2"/>
          <a:stretch>
            <a:fillRect/>
          </a:stretch>
        </p:blipFill>
        <p:spPr>
          <a:xfrm>
            <a:off x="2272763" y="3516270"/>
            <a:ext cx="2200275" cy="2295525"/>
          </a:xfrm>
          <a:prstGeom prst="rect">
            <a:avLst/>
          </a:prstGeom>
        </p:spPr>
      </p:pic>
      <p:sp>
        <p:nvSpPr>
          <p:cNvPr id="4" name="Rectángulo 3"/>
          <p:cNvSpPr/>
          <p:nvPr/>
        </p:nvSpPr>
        <p:spPr>
          <a:xfrm>
            <a:off x="5114306" y="4202368"/>
            <a:ext cx="6096000" cy="923330"/>
          </a:xfrm>
          <a:prstGeom prst="rect">
            <a:avLst/>
          </a:prstGeom>
        </p:spPr>
        <p:txBody>
          <a:bodyPr>
            <a:spAutoFit/>
          </a:bodyPr>
          <a:lstStyle/>
          <a:p>
            <a:pPr algn="just"/>
            <a:r>
              <a:rPr lang="es-ES" b="1" dirty="0"/>
              <a:t>La caída de tensión en volts en una resistencia es </a:t>
            </a:r>
            <a:r>
              <a:rPr lang="es-ES" b="1" dirty="0" smtClean="0"/>
              <a:t>igual al producto </a:t>
            </a:r>
            <a:r>
              <a:rPr lang="es-ES" b="1" dirty="0"/>
              <a:t>de </a:t>
            </a:r>
            <a:r>
              <a:rPr lang="es-ES" b="1" dirty="0" smtClean="0"/>
              <a:t>la resistencia </a:t>
            </a:r>
            <a:r>
              <a:rPr lang="es-ES" b="1" dirty="0"/>
              <a:t>en </a:t>
            </a:r>
            <a:r>
              <a:rPr lang="es-ES" b="1" dirty="0" err="1"/>
              <a:t>ohms</a:t>
            </a:r>
            <a:r>
              <a:rPr lang="es-ES" b="1" dirty="0"/>
              <a:t> por </a:t>
            </a:r>
            <a:r>
              <a:rPr lang="es-ES" b="1" dirty="0" smtClean="0"/>
              <a:t>la corriente </a:t>
            </a:r>
            <a:r>
              <a:rPr lang="es-ES" b="1" dirty="0"/>
              <a:t>en amperes.</a:t>
            </a:r>
          </a:p>
        </p:txBody>
      </p:sp>
    </p:spTree>
    <p:extLst>
      <p:ext uri="{BB962C8B-B14F-4D97-AF65-F5344CB8AC3E}">
        <p14:creationId xmlns:p14="http://schemas.microsoft.com/office/powerpoint/2010/main" val="4089927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ctr"/>
            <a:r>
              <a:rPr lang="es-ES" b="1" dirty="0" smtClean="0">
                <a:solidFill>
                  <a:srgbClr val="FF0000"/>
                </a:solidFill>
              </a:rPr>
              <a:t>La suma de las caídas de tensión es igual a la suma </a:t>
            </a:r>
            <a:r>
              <a:rPr lang="es-ES" b="1" dirty="0">
                <a:solidFill>
                  <a:srgbClr val="FF0000"/>
                </a:solidFill>
              </a:rPr>
              <a:t>de </a:t>
            </a:r>
            <a:r>
              <a:rPr lang="es-ES" b="1" dirty="0" smtClean="0">
                <a:solidFill>
                  <a:srgbClr val="FF0000"/>
                </a:solidFill>
              </a:rPr>
              <a:t>los generadores en una malla cerrada del circuito</a:t>
            </a:r>
            <a:r>
              <a:rPr lang="es-ES" b="1" dirty="0">
                <a:solidFill>
                  <a:srgbClr val="FF0000"/>
                </a:solidFill>
              </a:rPr>
              <a:t>.</a:t>
            </a:r>
          </a:p>
          <a:p>
            <a:pPr algn="just"/>
            <a:endParaRPr lang="es-ES" dirty="0" smtClean="0"/>
          </a:p>
          <a:p>
            <a:pPr algn="just"/>
            <a:r>
              <a:rPr lang="es-ES" dirty="0" smtClean="0"/>
              <a:t>En </a:t>
            </a:r>
            <a:r>
              <a:rPr lang="es-ES" dirty="0"/>
              <a:t>este caso: </a:t>
            </a:r>
            <a:r>
              <a:rPr lang="es-ES" b="1" dirty="0" err="1"/>
              <a:t>Req</a:t>
            </a:r>
            <a:r>
              <a:rPr lang="es-ES" b="1" dirty="0"/>
              <a:t> = R1 + R2 + R3 </a:t>
            </a:r>
          </a:p>
          <a:p>
            <a:pPr algn="just"/>
            <a:r>
              <a:rPr lang="es-ES" dirty="0"/>
              <a:t>Por lo cual: </a:t>
            </a:r>
            <a:r>
              <a:rPr lang="es-ES" b="1" dirty="0" smtClean="0"/>
              <a:t>I </a:t>
            </a:r>
            <a:r>
              <a:rPr lang="es-ES" b="1" dirty="0"/>
              <a:t>=V /(R1 + R2 + R3)</a:t>
            </a:r>
          </a:p>
          <a:p>
            <a:pPr algn="just"/>
            <a:r>
              <a:rPr lang="es-ES" dirty="0" smtClean="0"/>
              <a:t>Si damos </a:t>
            </a:r>
            <a:r>
              <a:rPr lang="es-ES" dirty="0"/>
              <a:t>valores, tenemos </a:t>
            </a:r>
            <a:r>
              <a:rPr lang="es-ES" dirty="0" smtClean="0"/>
              <a:t>lo siguiente:</a:t>
            </a:r>
            <a:endParaRPr lang="es-ES" dirty="0"/>
          </a:p>
          <a:p>
            <a:pPr lvl="1" algn="just"/>
            <a:r>
              <a:rPr lang="es-ES" b="1" dirty="0"/>
              <a:t>R1=5 </a:t>
            </a:r>
            <a:r>
              <a:rPr lang="es-ES" b="1" dirty="0" err="1"/>
              <a:t>ohms</a:t>
            </a:r>
            <a:r>
              <a:rPr lang="es-ES" b="1" dirty="0"/>
              <a:t> </a:t>
            </a:r>
          </a:p>
          <a:p>
            <a:pPr lvl="1" algn="just"/>
            <a:r>
              <a:rPr lang="es-ES" b="1" dirty="0"/>
              <a:t>R2= 10 </a:t>
            </a:r>
            <a:r>
              <a:rPr lang="es-ES" b="1" dirty="0" err="1"/>
              <a:t>ohms</a:t>
            </a:r>
            <a:endParaRPr lang="es-ES" b="1" dirty="0"/>
          </a:p>
          <a:p>
            <a:pPr lvl="1" algn="just"/>
            <a:r>
              <a:rPr lang="es-ES" b="1" dirty="0"/>
              <a:t>R3 </a:t>
            </a:r>
            <a:r>
              <a:rPr lang="es-ES" b="1" dirty="0" smtClean="0"/>
              <a:t>= 15 </a:t>
            </a:r>
            <a:r>
              <a:rPr lang="es-ES" b="1" dirty="0" err="1"/>
              <a:t>ohms</a:t>
            </a:r>
            <a:endParaRPr lang="es-ES" b="1" dirty="0"/>
          </a:p>
          <a:p>
            <a:pPr lvl="1" algn="just"/>
            <a:r>
              <a:rPr lang="es-ES" b="1" dirty="0" err="1"/>
              <a:t>Req</a:t>
            </a:r>
            <a:r>
              <a:rPr lang="es-ES" b="1" dirty="0"/>
              <a:t> =R1 +R2+R3=5+10 + 15 = 30 </a:t>
            </a:r>
            <a:r>
              <a:rPr lang="es-ES" b="1" dirty="0" err="1"/>
              <a:t>ohms</a:t>
            </a:r>
            <a:endParaRPr lang="es-ES" b="1" dirty="0"/>
          </a:p>
          <a:p>
            <a:pPr algn="just"/>
            <a:r>
              <a:rPr lang="es-ES" dirty="0" smtClean="0"/>
              <a:t>Si V = </a:t>
            </a:r>
            <a:r>
              <a:rPr lang="es-ES" dirty="0"/>
              <a:t>30 volts tenemos:</a:t>
            </a:r>
          </a:p>
          <a:p>
            <a:pPr lvl="1" algn="just"/>
            <a:r>
              <a:rPr lang="es-ES" b="1" dirty="0" smtClean="0"/>
              <a:t>I=V/R=30V/300=1ª</a:t>
            </a:r>
          </a:p>
          <a:p>
            <a:pPr marL="0" lvl="1" algn="just"/>
            <a:r>
              <a:rPr lang="es-ES" b="1" dirty="0"/>
              <a:t>Por </a:t>
            </a:r>
            <a:r>
              <a:rPr lang="es-ES" b="1" dirty="0" smtClean="0"/>
              <a:t>lo cual se </a:t>
            </a:r>
            <a:r>
              <a:rPr lang="es-ES" b="1" dirty="0"/>
              <a:t>tiene que </a:t>
            </a:r>
            <a:r>
              <a:rPr lang="es-ES" b="1" dirty="0" smtClean="0"/>
              <a:t>las caídas </a:t>
            </a:r>
            <a:r>
              <a:rPr lang="es-ES" b="1" dirty="0"/>
              <a:t>de </a:t>
            </a:r>
            <a:r>
              <a:rPr lang="es-ES" b="1" dirty="0" smtClean="0"/>
              <a:t>tensión individuales </a:t>
            </a:r>
            <a:r>
              <a:rPr lang="es-ES" b="1" dirty="0"/>
              <a:t>son:</a:t>
            </a:r>
          </a:p>
          <a:p>
            <a:pPr lvl="1" algn="just"/>
            <a:r>
              <a:rPr lang="es-ES" b="1" dirty="0" smtClean="0"/>
              <a:t>Vi=IxR1=1Ax50=5V </a:t>
            </a:r>
            <a:endParaRPr lang="es-ES" b="1" dirty="0"/>
          </a:p>
          <a:p>
            <a:pPr lvl="1" algn="just"/>
            <a:r>
              <a:rPr lang="es-ES" b="1" dirty="0" smtClean="0"/>
              <a:t>V2=IxR2=1Ax100=10V </a:t>
            </a:r>
            <a:endParaRPr lang="es-ES" b="1" dirty="0"/>
          </a:p>
          <a:p>
            <a:pPr lvl="1" algn="just"/>
            <a:r>
              <a:rPr lang="es-ES" b="1" dirty="0" smtClean="0"/>
              <a:t>V3=IxR3=1Ax150=15V</a:t>
            </a:r>
          </a:p>
          <a:p>
            <a:pPr marL="0" lvl="1" algn="just"/>
            <a:r>
              <a:rPr lang="es-ES" b="1" dirty="0" smtClean="0"/>
              <a:t>Si verificamos la suma de las caídas </a:t>
            </a:r>
            <a:r>
              <a:rPr lang="es-ES" b="1" dirty="0"/>
              <a:t>de tensión tenemos:</a:t>
            </a:r>
          </a:p>
          <a:p>
            <a:pPr lvl="1" algn="just"/>
            <a:r>
              <a:rPr lang="es-ES" b="1" dirty="0" smtClean="0"/>
              <a:t>V1+V2+V3=5V+10V+15V=30V</a:t>
            </a:r>
          </a:p>
          <a:p>
            <a:pPr lvl="1" algn="just"/>
            <a:endParaRPr lang="es-ES" b="1" dirty="0"/>
          </a:p>
          <a:p>
            <a:pPr lvl="1" algn="just"/>
            <a:endParaRPr lang="es-ES" b="1" dirty="0" smtClean="0"/>
          </a:p>
          <a:p>
            <a:pPr lvl="1" algn="just"/>
            <a:endParaRPr lang="es-ES" b="1" dirty="0"/>
          </a:p>
          <a:p>
            <a:pPr lvl="1" algn="just"/>
            <a:endParaRPr lang="es-ES" b="1" dirty="0" smtClean="0"/>
          </a:p>
          <a:p>
            <a:pPr lvl="1" algn="just"/>
            <a:endParaRPr lang="es-ES" b="1" dirty="0"/>
          </a:p>
          <a:p>
            <a:pPr lvl="1" algn="just"/>
            <a:endParaRPr lang="es-ES" b="1" dirty="0" smtClean="0"/>
          </a:p>
        </p:txBody>
      </p:sp>
      <p:pic>
        <p:nvPicPr>
          <p:cNvPr id="5" name="Imagen 4"/>
          <p:cNvPicPr>
            <a:picLocks noChangeAspect="1"/>
          </p:cNvPicPr>
          <p:nvPr/>
        </p:nvPicPr>
        <p:blipFill>
          <a:blip r:embed="rId2"/>
          <a:stretch>
            <a:fillRect/>
          </a:stretch>
        </p:blipFill>
        <p:spPr>
          <a:xfrm>
            <a:off x="7025244" y="2665330"/>
            <a:ext cx="3200400" cy="2809875"/>
          </a:xfrm>
          <a:prstGeom prst="rect">
            <a:avLst/>
          </a:prstGeom>
        </p:spPr>
      </p:pic>
      <p:sp>
        <p:nvSpPr>
          <p:cNvPr id="6" name="Rectángulo 5"/>
          <p:cNvSpPr/>
          <p:nvPr/>
        </p:nvSpPr>
        <p:spPr>
          <a:xfrm>
            <a:off x="6020790" y="5659030"/>
            <a:ext cx="5201392" cy="923330"/>
          </a:xfrm>
          <a:prstGeom prst="rect">
            <a:avLst/>
          </a:prstGeom>
        </p:spPr>
        <p:txBody>
          <a:bodyPr wrap="square">
            <a:spAutoFit/>
          </a:bodyPr>
          <a:lstStyle/>
          <a:p>
            <a:pPr algn="just"/>
            <a:r>
              <a:rPr lang="es-ES" b="1" dirty="0"/>
              <a:t>La tensión entregada por una fuente </a:t>
            </a:r>
            <a:r>
              <a:rPr lang="es-ES" b="1" dirty="0" smtClean="0"/>
              <a:t>a una </a:t>
            </a:r>
            <a:r>
              <a:rPr lang="es-ES" b="1" dirty="0"/>
              <a:t>malla es </a:t>
            </a:r>
            <a:r>
              <a:rPr lang="es-ES" b="1" dirty="0" smtClean="0"/>
              <a:t>igual a la suma </a:t>
            </a:r>
            <a:r>
              <a:rPr lang="es-ES" b="1" dirty="0"/>
              <a:t>de las caídas de tensión presentes en </a:t>
            </a:r>
            <a:r>
              <a:rPr lang="es-ES" b="1" dirty="0" smtClean="0"/>
              <a:t>la malla</a:t>
            </a:r>
            <a:r>
              <a:rPr lang="es-ES" b="1" dirty="0"/>
              <a:t>.</a:t>
            </a:r>
          </a:p>
        </p:txBody>
      </p:sp>
    </p:spTree>
    <p:extLst>
      <p:ext uri="{BB962C8B-B14F-4D97-AF65-F5344CB8AC3E}">
        <p14:creationId xmlns:p14="http://schemas.microsoft.com/office/powerpoint/2010/main" val="30421760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740307"/>
          </a:xfrm>
          <a:prstGeom prst="rect">
            <a:avLst/>
          </a:prstGeom>
        </p:spPr>
        <p:txBody>
          <a:bodyPr wrap="square">
            <a:spAutoFit/>
          </a:bodyPr>
          <a:lstStyle/>
          <a:p>
            <a:pPr algn="just"/>
            <a:r>
              <a:rPr lang="es-ES" dirty="0" smtClean="0"/>
              <a:t>Es </a:t>
            </a:r>
            <a:r>
              <a:rPr lang="es-ES" dirty="0"/>
              <a:t>el mismo valor de la tensión que entrega el generador. </a:t>
            </a:r>
            <a:r>
              <a:rPr lang="es-ES" dirty="0" smtClean="0"/>
              <a:t>Si reemplazamos </a:t>
            </a:r>
            <a:r>
              <a:rPr lang="es-ES" dirty="0"/>
              <a:t>las resistencias por lámparas, estas pueden </a:t>
            </a:r>
            <a:r>
              <a:rPr lang="es-ES" dirty="0" smtClean="0"/>
              <a:t>ser </a:t>
            </a:r>
            <a:r>
              <a:rPr lang="es-ES" dirty="0"/>
              <a:t>todas </a:t>
            </a:r>
            <a:r>
              <a:rPr lang="es-ES" dirty="0" smtClean="0"/>
              <a:t>iguales </a:t>
            </a:r>
            <a:r>
              <a:rPr lang="es-ES" dirty="0"/>
              <a:t>o de diferentes potencias. Veremos qué </a:t>
            </a:r>
            <a:r>
              <a:rPr lang="es-ES" dirty="0" smtClean="0"/>
              <a:t>pasa </a:t>
            </a:r>
            <a:r>
              <a:rPr lang="es-ES" dirty="0"/>
              <a:t>en cada caso.</a:t>
            </a:r>
          </a:p>
          <a:p>
            <a:pPr algn="just"/>
            <a:r>
              <a:rPr lang="es-ES" dirty="0"/>
              <a:t>Si fuesen cuatro lámparas </a:t>
            </a:r>
            <a:r>
              <a:rPr lang="es-ES" dirty="0" smtClean="0"/>
              <a:t>iguales</a:t>
            </a:r>
            <a:r>
              <a:rPr lang="es-ES" dirty="0"/>
              <a:t>, de la misma potencia </a:t>
            </a:r>
            <a:r>
              <a:rPr lang="es-ES" dirty="0" smtClean="0"/>
              <a:t>lumínica</a:t>
            </a:r>
            <a:r>
              <a:rPr lang="es-ES" dirty="0"/>
              <a:t>, tendrían todas las mismas resistencias, por lo tanto </a:t>
            </a:r>
            <a:r>
              <a:rPr lang="es-ES" dirty="0" smtClean="0"/>
              <a:t>la </a:t>
            </a:r>
            <a:r>
              <a:rPr lang="es-ES" dirty="0"/>
              <a:t>corriente, de acuerdo a lo visto en puntos anteriores, sería:</a:t>
            </a:r>
          </a:p>
          <a:p>
            <a:pPr lvl="2" algn="just"/>
            <a:r>
              <a:rPr lang="es-ES" b="1" dirty="0"/>
              <a:t>I=V/(4xR)</a:t>
            </a:r>
          </a:p>
          <a:p>
            <a:pPr algn="just"/>
            <a:r>
              <a:rPr lang="es-ES" dirty="0"/>
              <a:t>Por lo </a:t>
            </a:r>
            <a:r>
              <a:rPr lang="es-ES" dirty="0" smtClean="0"/>
              <a:t>cuaI1 </a:t>
            </a:r>
            <a:r>
              <a:rPr lang="es-ES" dirty="0"/>
              <a:t>la corriente que circula por ellas es la cuarta </a:t>
            </a:r>
            <a:r>
              <a:rPr lang="es-ES" dirty="0" smtClean="0"/>
              <a:t>parte </a:t>
            </a:r>
            <a:r>
              <a:rPr lang="es-ES" dirty="0"/>
              <a:t>de la necesaria para que cada lámpara funcione en </a:t>
            </a:r>
            <a:r>
              <a:rPr lang="es-ES" dirty="0" smtClean="0"/>
              <a:t>forma normaI1 </a:t>
            </a:r>
            <a:r>
              <a:rPr lang="es-ES" dirty="0"/>
              <a:t>o, lo que es lo mismo, la tensión aplicada a </a:t>
            </a:r>
            <a:r>
              <a:rPr lang="es-ES" dirty="0" smtClean="0"/>
              <a:t>cada </a:t>
            </a:r>
            <a:r>
              <a:rPr lang="es-ES" dirty="0"/>
              <a:t>una es la cuarta parte de la tensión necesaria para </a:t>
            </a:r>
            <a:r>
              <a:rPr lang="es-ES" dirty="0" smtClean="0"/>
              <a:t>que </a:t>
            </a:r>
            <a:r>
              <a:rPr lang="es-ES" dirty="0"/>
              <a:t>funcionen en forma normal.</a:t>
            </a:r>
          </a:p>
          <a:p>
            <a:pPr algn="just"/>
            <a:r>
              <a:rPr lang="es-ES" dirty="0" smtClean="0"/>
              <a:t>Si fuesen </a:t>
            </a:r>
            <a:r>
              <a:rPr lang="es-ES" dirty="0"/>
              <a:t>cuatro lámparas de valores de potencia diferentes, </a:t>
            </a:r>
            <a:r>
              <a:rPr lang="es-ES" dirty="0" smtClean="0"/>
              <a:t>tendríamos </a:t>
            </a:r>
            <a:r>
              <a:rPr lang="es-ES" dirty="0"/>
              <a:t>caídas de tensión distintas </a:t>
            </a:r>
            <a:r>
              <a:rPr lang="es-ES" dirty="0" smtClean="0"/>
              <a:t>en cada </a:t>
            </a:r>
            <a:r>
              <a:rPr lang="es-ES" dirty="0"/>
              <a:t>lámpara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corriente que circula por todas las lámparas es única</a:t>
            </a:r>
            <a:r>
              <a:rPr lang="es-ES" dirty="0"/>
              <a:t>, </a:t>
            </a:r>
            <a:r>
              <a:rPr lang="es-ES" dirty="0" smtClean="0"/>
              <a:t>pero ninguna lámpara funcionaría de forma adecuada por que </a:t>
            </a:r>
            <a:r>
              <a:rPr lang="es-ES" dirty="0"/>
              <a:t>las tensiones aplicadas son menores </a:t>
            </a:r>
            <a:r>
              <a:rPr lang="es-ES" dirty="0" smtClean="0"/>
              <a:t>a las necesarias</a:t>
            </a:r>
            <a:r>
              <a:rPr lang="es-ES" dirty="0"/>
              <a:t>. </a:t>
            </a:r>
          </a:p>
          <a:p>
            <a:pPr algn="just"/>
            <a:r>
              <a:rPr lang="es-ES" dirty="0"/>
              <a:t>Veamos </a:t>
            </a:r>
            <a:r>
              <a:rPr lang="es-ES" dirty="0" smtClean="0"/>
              <a:t>lo anterior </a:t>
            </a:r>
            <a:r>
              <a:rPr lang="es-ES" dirty="0"/>
              <a:t>con ejemplos numéricos: </a:t>
            </a:r>
            <a:r>
              <a:rPr lang="es-ES" dirty="0" smtClean="0"/>
              <a:t>si las lámparas son iguales y para </a:t>
            </a:r>
            <a:r>
              <a:rPr lang="es-ES" dirty="0"/>
              <a:t>funcionar correctamente </a:t>
            </a:r>
            <a:r>
              <a:rPr lang="es-ES" dirty="0" smtClean="0"/>
              <a:t>necesitan 12 V </a:t>
            </a:r>
            <a:endParaRPr lang="es-ES" dirty="0"/>
          </a:p>
          <a:p>
            <a:pPr algn="just"/>
            <a:r>
              <a:rPr lang="es-ES" dirty="0" smtClean="0"/>
              <a:t>y una </a:t>
            </a:r>
            <a:r>
              <a:rPr lang="es-ES" dirty="0"/>
              <a:t>corriente </a:t>
            </a:r>
            <a:r>
              <a:rPr lang="es-ES" dirty="0" smtClean="0"/>
              <a:t>de 1 A</a:t>
            </a:r>
            <a:r>
              <a:rPr lang="es-ES" dirty="0"/>
              <a:t>.</a:t>
            </a:r>
          </a:p>
          <a:p>
            <a:pPr algn="just"/>
            <a:r>
              <a:rPr lang="es-ES" dirty="0"/>
              <a:t>En este caso (todas las lámparas </a:t>
            </a:r>
            <a:r>
              <a:rPr lang="es-ES" dirty="0" smtClean="0"/>
              <a:t>iguales</a:t>
            </a:r>
            <a:r>
              <a:rPr lang="es-ES" dirty="0"/>
              <a:t>), si la fuente de </a:t>
            </a:r>
            <a:r>
              <a:rPr lang="es-ES" dirty="0" smtClean="0"/>
              <a:t>tensión </a:t>
            </a:r>
            <a:r>
              <a:rPr lang="es-ES" dirty="0"/>
              <a:t>es de 12 V, estaremos aplicando 3 V a cada lámpara, </a:t>
            </a:r>
            <a:r>
              <a:rPr lang="es-ES" dirty="0" smtClean="0"/>
              <a:t>y la </a:t>
            </a:r>
            <a:r>
              <a:rPr lang="es-ES" dirty="0"/>
              <a:t>corriente que circula por el conjunto es de apenas 0,25 A. </a:t>
            </a:r>
            <a:endParaRPr lang="es-ES" dirty="0" smtClean="0"/>
          </a:p>
        </p:txBody>
      </p:sp>
      <p:pic>
        <p:nvPicPr>
          <p:cNvPr id="3" name="Imagen 2"/>
          <p:cNvPicPr>
            <a:picLocks noChangeAspect="1"/>
          </p:cNvPicPr>
          <p:nvPr/>
        </p:nvPicPr>
        <p:blipFill>
          <a:blip r:embed="rId2"/>
          <a:stretch>
            <a:fillRect/>
          </a:stretch>
        </p:blipFill>
        <p:spPr>
          <a:xfrm>
            <a:off x="1432956" y="2860652"/>
            <a:ext cx="3267075" cy="2371725"/>
          </a:xfrm>
          <a:prstGeom prst="rect">
            <a:avLst/>
          </a:prstGeom>
        </p:spPr>
      </p:pic>
      <p:sp>
        <p:nvSpPr>
          <p:cNvPr id="4" name="Rectángulo 3"/>
          <p:cNvSpPr/>
          <p:nvPr/>
        </p:nvSpPr>
        <p:spPr>
          <a:xfrm>
            <a:off x="5019304" y="3584850"/>
            <a:ext cx="6096000" cy="923330"/>
          </a:xfrm>
          <a:prstGeom prst="rect">
            <a:avLst/>
          </a:prstGeom>
        </p:spPr>
        <p:txBody>
          <a:bodyPr>
            <a:spAutoFit/>
          </a:bodyPr>
          <a:lstStyle/>
          <a:p>
            <a:pPr algn="just"/>
            <a:r>
              <a:rPr lang="es-ES" b="1" dirty="0"/>
              <a:t>En </a:t>
            </a:r>
            <a:r>
              <a:rPr lang="es-ES" b="1" dirty="0" smtClean="0"/>
              <a:t>el circuito </a:t>
            </a:r>
            <a:r>
              <a:rPr lang="es-ES" b="1" dirty="0"/>
              <a:t>vemos cuatro lámparas en serie; la tensión aplicada hace circular una misma corriente por cada una de ellas.</a:t>
            </a:r>
          </a:p>
        </p:txBody>
      </p:sp>
    </p:spTree>
    <p:extLst>
      <p:ext uri="{BB962C8B-B14F-4D97-AF65-F5344CB8AC3E}">
        <p14:creationId xmlns:p14="http://schemas.microsoft.com/office/powerpoint/2010/main" val="1674027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a:t>
            </a:r>
            <a:r>
              <a:rPr lang="es-ES" dirty="0"/>
              <a:t>el segundo caso: lámparas diferentes, por ejemplo </a:t>
            </a:r>
            <a:r>
              <a:rPr lang="es-ES" dirty="0" smtClean="0"/>
              <a:t>todas de 12 V y </a:t>
            </a:r>
            <a:r>
              <a:rPr lang="es-ES" dirty="0"/>
              <a:t>corrientes de funcionamiento </a:t>
            </a:r>
            <a:r>
              <a:rPr lang="es-ES" dirty="0" smtClean="0"/>
              <a:t>de 1A,2A,3Ay4A</a:t>
            </a:r>
            <a:r>
              <a:rPr lang="es-ES" dirty="0"/>
              <a:t>.</a:t>
            </a:r>
          </a:p>
          <a:p>
            <a:pPr algn="just"/>
            <a:r>
              <a:rPr lang="es-ES" dirty="0"/>
              <a:t>Si</a:t>
            </a:r>
            <a:r>
              <a:rPr lang="es-ES" dirty="0" smtClean="0"/>
              <a:t>, como </a:t>
            </a:r>
            <a:r>
              <a:rPr lang="es-ES" dirty="0"/>
              <a:t>dijimos, </a:t>
            </a:r>
            <a:r>
              <a:rPr lang="es-ES" dirty="0" smtClean="0"/>
              <a:t>la fuente es de 12 </a:t>
            </a:r>
            <a:r>
              <a:rPr lang="es-ES" dirty="0"/>
              <a:t>V</a:t>
            </a:r>
            <a:r>
              <a:rPr lang="es-ES" dirty="0" smtClean="0"/>
              <a:t>, la corriente </a:t>
            </a:r>
            <a:r>
              <a:rPr lang="es-ES" dirty="0"/>
              <a:t>que </a:t>
            </a:r>
            <a:r>
              <a:rPr lang="es-ES" dirty="0" smtClean="0"/>
              <a:t>circulará será </a:t>
            </a:r>
            <a:r>
              <a:rPr lang="es-ES" dirty="0"/>
              <a:t>menor </a:t>
            </a:r>
            <a:r>
              <a:rPr lang="es-ES" dirty="0" smtClean="0"/>
              <a:t>a cualquiera de las mencionadas</a:t>
            </a:r>
            <a:r>
              <a:rPr lang="es-ES" dirty="0"/>
              <a:t>. </a:t>
            </a:r>
          </a:p>
          <a:p>
            <a:pPr algn="just"/>
            <a:r>
              <a:rPr lang="es-ES" dirty="0" smtClean="0"/>
              <a:t>Calculemos la resistencia, la corriente que circula y la caída </a:t>
            </a:r>
            <a:r>
              <a:rPr lang="es-ES" dirty="0"/>
              <a:t>de tensión </a:t>
            </a:r>
            <a:r>
              <a:rPr lang="es-ES" dirty="0" smtClean="0"/>
              <a:t>en cada </a:t>
            </a:r>
            <a:r>
              <a:rPr lang="es-ES" dirty="0"/>
              <a:t>lámpara. </a:t>
            </a:r>
            <a:r>
              <a:rPr lang="es-ES" dirty="0" smtClean="0"/>
              <a:t>Si cada </a:t>
            </a:r>
            <a:r>
              <a:rPr lang="es-ES" dirty="0"/>
              <a:t>lámpara </a:t>
            </a:r>
            <a:r>
              <a:rPr lang="es-ES" dirty="0" smtClean="0"/>
              <a:t>necesita </a:t>
            </a:r>
            <a:r>
              <a:rPr lang="es-ES" dirty="0"/>
              <a:t>12 V para su correcto funcionamiento, recordando </a:t>
            </a:r>
            <a:r>
              <a:rPr lang="es-ES" dirty="0" smtClean="0"/>
              <a:t>la ley de Ohm </a:t>
            </a:r>
            <a:r>
              <a:rPr lang="es-ES" dirty="0"/>
              <a:t>tenemos:</a:t>
            </a:r>
          </a:p>
          <a:p>
            <a:pPr marL="742950" lvl="1" indent="-285750" algn="just">
              <a:buFont typeface="Wingdings" panose="05000000000000000000" pitchFamily="2" charset="2"/>
              <a:buChar char="q"/>
            </a:pPr>
            <a:r>
              <a:rPr lang="es-ES" b="1" dirty="0" smtClean="0"/>
              <a:t>Lámpara </a:t>
            </a:r>
            <a:r>
              <a:rPr lang="es-ES" b="1" dirty="0"/>
              <a:t>1:R=V/I=12V/1A=120</a:t>
            </a:r>
          </a:p>
          <a:p>
            <a:pPr marL="742950" lvl="1" indent="-285750" algn="just">
              <a:buFont typeface="Wingdings" panose="05000000000000000000" pitchFamily="2" charset="2"/>
              <a:buChar char="q"/>
            </a:pPr>
            <a:r>
              <a:rPr lang="es-ES" b="1" dirty="0" smtClean="0"/>
              <a:t>Lámpara </a:t>
            </a:r>
            <a:r>
              <a:rPr lang="es-ES" b="1" dirty="0"/>
              <a:t>2:R=V/l=12V/2A=60</a:t>
            </a:r>
          </a:p>
          <a:p>
            <a:pPr marL="742950" lvl="1" indent="-285750" algn="just">
              <a:buFont typeface="Wingdings" panose="05000000000000000000" pitchFamily="2" charset="2"/>
              <a:buChar char="q"/>
            </a:pPr>
            <a:r>
              <a:rPr lang="es-ES" b="1" dirty="0" smtClean="0"/>
              <a:t>Lámpara3:R=V/l=12V/3A=40</a:t>
            </a:r>
            <a:endParaRPr lang="es-ES" b="1" dirty="0"/>
          </a:p>
          <a:p>
            <a:pPr marL="742950" lvl="1" indent="-285750" algn="just">
              <a:buFont typeface="Wingdings" panose="05000000000000000000" pitchFamily="2" charset="2"/>
              <a:buChar char="q"/>
            </a:pPr>
            <a:r>
              <a:rPr lang="es-ES" b="1" dirty="0" smtClean="0"/>
              <a:t>Lámpara4:R=V/I=12V/4A=30</a:t>
            </a:r>
            <a:endParaRPr lang="es-ES" b="1" dirty="0"/>
          </a:p>
          <a:p>
            <a:pPr algn="just"/>
            <a:endParaRPr lang="es-ES" b="1" dirty="0" smtClean="0"/>
          </a:p>
          <a:p>
            <a:pPr algn="just"/>
            <a:r>
              <a:rPr lang="es-ES" b="1" dirty="0" smtClean="0"/>
              <a:t>GENERALIZACIÓN</a:t>
            </a:r>
          </a:p>
          <a:p>
            <a:pPr algn="just"/>
            <a:endParaRPr lang="es-ES" b="1" dirty="0" smtClean="0"/>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la tensión aplicada es de 12 V, la resistencia total de las 4 </a:t>
            </a:r>
            <a:r>
              <a:rPr lang="es-ES" dirty="0" smtClean="0"/>
              <a:t>lámparas </a:t>
            </a:r>
            <a:r>
              <a:rPr lang="es-ES" dirty="0"/>
              <a:t>(la suma de las resistencias de cada una de ellas) </a:t>
            </a:r>
          </a:p>
          <a:p>
            <a:pPr algn="just"/>
            <a:r>
              <a:rPr lang="es-ES" dirty="0"/>
              <a:t>es de 25 0), por lo tanto, la corriente que circula es</a:t>
            </a:r>
            <a:r>
              <a:rPr lang="es-ES" dirty="0" smtClean="0"/>
              <a:t>:</a:t>
            </a:r>
          </a:p>
          <a:p>
            <a:pPr algn="just"/>
            <a:endParaRPr lang="es-ES" dirty="0" smtClean="0"/>
          </a:p>
          <a:p>
            <a:pPr lvl="3" algn="just"/>
            <a:r>
              <a:rPr lang="es-ES" b="1" dirty="0" smtClean="0"/>
              <a:t>12V/250=0,48A</a:t>
            </a:r>
          </a:p>
        </p:txBody>
      </p:sp>
      <p:pic>
        <p:nvPicPr>
          <p:cNvPr id="5" name="Imagen 4"/>
          <p:cNvPicPr>
            <a:picLocks noChangeAspect="1"/>
          </p:cNvPicPr>
          <p:nvPr/>
        </p:nvPicPr>
        <p:blipFill>
          <a:blip r:embed="rId2"/>
          <a:stretch>
            <a:fillRect/>
          </a:stretch>
        </p:blipFill>
        <p:spPr>
          <a:xfrm>
            <a:off x="8031492" y="1208004"/>
            <a:ext cx="3495675" cy="4305300"/>
          </a:xfrm>
          <a:prstGeom prst="rect">
            <a:avLst/>
          </a:prstGeom>
        </p:spPr>
      </p:pic>
      <p:sp>
        <p:nvSpPr>
          <p:cNvPr id="6" name="Rectángulo 5"/>
          <p:cNvSpPr/>
          <p:nvPr/>
        </p:nvSpPr>
        <p:spPr>
          <a:xfrm>
            <a:off x="245423" y="3204980"/>
            <a:ext cx="7461662" cy="2031325"/>
          </a:xfrm>
          <a:prstGeom prst="rect">
            <a:avLst/>
          </a:prstGeom>
        </p:spPr>
        <p:txBody>
          <a:bodyPr wrap="square">
            <a:spAutoFit/>
          </a:bodyPr>
          <a:lstStyle/>
          <a:p>
            <a:pPr algn="just"/>
            <a:r>
              <a:rPr lang="es-ES" dirty="0" smtClean="0"/>
              <a:t>La ley de Kirchhoff de las </a:t>
            </a:r>
            <a:r>
              <a:rPr lang="es-ES" dirty="0"/>
              <a:t>tensiones </a:t>
            </a:r>
            <a:r>
              <a:rPr lang="es-ES" dirty="0" smtClean="0"/>
              <a:t>o de las mallas </a:t>
            </a:r>
            <a:r>
              <a:rPr lang="es-ES" dirty="0"/>
              <a:t>nos dice que </a:t>
            </a:r>
            <a:r>
              <a:rPr lang="es-ES" dirty="0" smtClean="0"/>
              <a:t>la suma </a:t>
            </a:r>
            <a:r>
              <a:rPr lang="es-ES" dirty="0"/>
              <a:t>de todas </a:t>
            </a:r>
            <a:r>
              <a:rPr lang="es-ES" dirty="0" smtClean="0"/>
              <a:t>las tensiones </a:t>
            </a:r>
            <a:r>
              <a:rPr lang="es-ES" dirty="0"/>
              <a:t>provistas por fuentes de tensión presentes </a:t>
            </a:r>
            <a:r>
              <a:rPr lang="es-ES" dirty="0" smtClean="0"/>
              <a:t>en una </a:t>
            </a:r>
            <a:r>
              <a:rPr lang="es-ES" dirty="0"/>
              <a:t>malla </a:t>
            </a:r>
            <a:r>
              <a:rPr lang="es-ES" dirty="0" smtClean="0"/>
              <a:t>será igual a la suma </a:t>
            </a:r>
            <a:r>
              <a:rPr lang="es-ES" dirty="0"/>
              <a:t>de todas </a:t>
            </a:r>
            <a:r>
              <a:rPr lang="es-ES" dirty="0" smtClean="0"/>
              <a:t>las caídas </a:t>
            </a:r>
            <a:r>
              <a:rPr lang="es-ES" dirty="0"/>
              <a:t>de tensión presentes </a:t>
            </a:r>
            <a:r>
              <a:rPr lang="es-ES" dirty="0" smtClean="0"/>
              <a:t>en esa misma </a:t>
            </a:r>
            <a:r>
              <a:rPr lang="es-ES" dirty="0"/>
              <a:t>malla.</a:t>
            </a:r>
          </a:p>
          <a:p>
            <a:pPr algn="just"/>
            <a:r>
              <a:rPr lang="es-ES" dirty="0" smtClean="0"/>
              <a:t>En el diagrama </a:t>
            </a:r>
            <a:r>
              <a:rPr lang="es-ES" dirty="0"/>
              <a:t>presentado </a:t>
            </a:r>
            <a:r>
              <a:rPr lang="es-ES" dirty="0" smtClean="0"/>
              <a:t>se grafica esta </a:t>
            </a:r>
            <a:r>
              <a:rPr lang="es-ES" dirty="0"/>
              <a:t>situación</a:t>
            </a:r>
            <a:r>
              <a:rPr lang="es-ES" dirty="0" smtClean="0"/>
              <a:t>. En la malla se encuentran </a:t>
            </a:r>
            <a:r>
              <a:rPr lang="es-ES" dirty="0"/>
              <a:t>dos fuentes (tensiones Va y </a:t>
            </a:r>
            <a:r>
              <a:rPr lang="es-ES" dirty="0" err="1"/>
              <a:t>Vb</a:t>
            </a:r>
            <a:r>
              <a:rPr lang="es-ES" dirty="0"/>
              <a:t>) </a:t>
            </a:r>
            <a:r>
              <a:rPr lang="es-ES" dirty="0" smtClean="0"/>
              <a:t>y cuatro resistencias </a:t>
            </a:r>
            <a:r>
              <a:rPr lang="es-ES" dirty="0"/>
              <a:t>(R1</a:t>
            </a:r>
            <a:r>
              <a:rPr lang="es-ES" dirty="0" smtClean="0"/>
              <a:t>, R2</a:t>
            </a:r>
            <a:r>
              <a:rPr lang="es-ES" dirty="0"/>
              <a:t>, R3 </a:t>
            </a:r>
            <a:r>
              <a:rPr lang="es-ES" dirty="0" smtClean="0"/>
              <a:t>y R4), que </a:t>
            </a:r>
            <a:r>
              <a:rPr lang="es-ES" dirty="0"/>
              <a:t>producen caídas de tensión (V1,V2, V3 </a:t>
            </a:r>
            <a:r>
              <a:rPr lang="es-ES" dirty="0" smtClean="0"/>
              <a:t>y V4), la suma total da cero.</a:t>
            </a:r>
            <a:endParaRPr lang="es-ES" dirty="0"/>
          </a:p>
        </p:txBody>
      </p:sp>
    </p:spTree>
    <p:extLst>
      <p:ext uri="{BB962C8B-B14F-4D97-AF65-F5344CB8AC3E}">
        <p14:creationId xmlns:p14="http://schemas.microsoft.com/office/powerpoint/2010/main" val="20343769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Las caídas </a:t>
            </a:r>
            <a:r>
              <a:rPr lang="es-ES" dirty="0"/>
              <a:t>de tensión </a:t>
            </a:r>
            <a:r>
              <a:rPr lang="es-ES" dirty="0" smtClean="0"/>
              <a:t>en cada </a:t>
            </a:r>
            <a:r>
              <a:rPr lang="es-ES" dirty="0"/>
              <a:t>lámpara serán:</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smtClean="0"/>
              <a:t>Lámpara </a:t>
            </a:r>
            <a:r>
              <a:rPr lang="es-ES" b="1" dirty="0"/>
              <a:t>1</a:t>
            </a:r>
            <a:r>
              <a:rPr lang="es-ES" b="1" dirty="0" smtClean="0"/>
              <a:t>: V=</a:t>
            </a:r>
            <a:r>
              <a:rPr lang="es-ES" b="1" dirty="0" err="1" smtClean="0"/>
              <a:t>Rxl</a:t>
            </a:r>
            <a:r>
              <a:rPr lang="es-ES" b="1" dirty="0" smtClean="0"/>
              <a:t>=12</a:t>
            </a:r>
            <a:r>
              <a:rPr lang="el-GR" b="1" dirty="0" smtClean="0"/>
              <a:t>Ω</a:t>
            </a:r>
            <a:r>
              <a:rPr lang="es-ES" b="1" dirty="0" smtClean="0"/>
              <a:t> </a:t>
            </a:r>
            <a:r>
              <a:rPr lang="es-ES" b="1" dirty="0"/>
              <a:t>x0,48 A =5,76 V</a:t>
            </a:r>
          </a:p>
          <a:p>
            <a:pPr marL="742950" lvl="1" indent="-285750" algn="just">
              <a:buFont typeface="Arial" panose="020B0604020202020204" pitchFamily="34" charset="0"/>
              <a:buChar char="•"/>
            </a:pPr>
            <a:r>
              <a:rPr lang="es-ES" b="1" dirty="0"/>
              <a:t>Lámpara </a:t>
            </a:r>
            <a:r>
              <a:rPr lang="es-ES" b="1" dirty="0" smtClean="0"/>
              <a:t>2: V=</a:t>
            </a:r>
            <a:r>
              <a:rPr lang="es-ES" b="1" dirty="0" err="1" smtClean="0"/>
              <a:t>Rxl</a:t>
            </a:r>
            <a:r>
              <a:rPr lang="es-ES" b="1" dirty="0" smtClean="0"/>
              <a:t>=60</a:t>
            </a:r>
            <a:r>
              <a:rPr lang="el-GR" b="1" dirty="0" smtClean="0"/>
              <a:t>Ω</a:t>
            </a:r>
            <a:r>
              <a:rPr lang="es-ES" b="1" dirty="0" smtClean="0"/>
              <a:t> X0,48 </a:t>
            </a:r>
            <a:r>
              <a:rPr lang="es-ES" b="1" dirty="0"/>
              <a:t>A = 2,88 V</a:t>
            </a:r>
          </a:p>
          <a:p>
            <a:pPr marL="742950" lvl="1" indent="-285750" algn="just">
              <a:buFont typeface="Arial" panose="020B0604020202020204" pitchFamily="34" charset="0"/>
              <a:buChar char="•"/>
            </a:pPr>
            <a:r>
              <a:rPr lang="es-ES" b="1" dirty="0"/>
              <a:t>Lámpara 3</a:t>
            </a:r>
            <a:r>
              <a:rPr lang="es-ES" b="1" dirty="0" smtClean="0"/>
              <a:t>: V=</a:t>
            </a:r>
            <a:r>
              <a:rPr lang="es-ES" b="1" dirty="0" err="1" smtClean="0"/>
              <a:t>Rxl</a:t>
            </a:r>
            <a:r>
              <a:rPr lang="es-ES" b="1" dirty="0" smtClean="0"/>
              <a:t>=40</a:t>
            </a:r>
            <a:r>
              <a:rPr lang="el-GR" b="1" dirty="0" smtClean="0"/>
              <a:t>Ω </a:t>
            </a:r>
            <a:r>
              <a:rPr lang="es-ES" b="1" dirty="0" smtClean="0"/>
              <a:t>x0,48 </a:t>
            </a:r>
            <a:r>
              <a:rPr lang="es-ES" b="1" dirty="0"/>
              <a:t>A=1,92 V</a:t>
            </a:r>
          </a:p>
          <a:p>
            <a:pPr marL="742950" lvl="1" indent="-285750" algn="just">
              <a:buFont typeface="Arial" panose="020B0604020202020204" pitchFamily="34" charset="0"/>
              <a:buChar char="•"/>
            </a:pPr>
            <a:r>
              <a:rPr lang="es-ES" b="1" dirty="0"/>
              <a:t>Lámpara 4</a:t>
            </a:r>
            <a:r>
              <a:rPr lang="es-ES" b="1" dirty="0" smtClean="0"/>
              <a:t>: V=</a:t>
            </a:r>
            <a:r>
              <a:rPr lang="es-ES" b="1" dirty="0" err="1" smtClean="0"/>
              <a:t>Rxl</a:t>
            </a:r>
            <a:r>
              <a:rPr lang="es-ES" b="1" dirty="0" smtClean="0"/>
              <a:t>=30</a:t>
            </a:r>
            <a:r>
              <a:rPr lang="el-GR" b="1" dirty="0" smtClean="0"/>
              <a:t>Ω </a:t>
            </a:r>
            <a:r>
              <a:rPr lang="es-ES" b="1" dirty="0" smtClean="0"/>
              <a:t>x0,48 </a:t>
            </a:r>
            <a:r>
              <a:rPr lang="es-ES" b="1" dirty="0"/>
              <a:t>A = 1,44 </a:t>
            </a:r>
            <a:r>
              <a:rPr lang="es-ES" b="1" dirty="0" smtClean="0"/>
              <a:t>V</a:t>
            </a:r>
          </a:p>
          <a:p>
            <a:pPr algn="just"/>
            <a:endParaRPr lang="es-ES" dirty="0"/>
          </a:p>
          <a:p>
            <a:pPr algn="just"/>
            <a:r>
              <a:rPr lang="es-ES" dirty="0"/>
              <a:t>Si sumamos las caídas de tensión en las 4 lámparas tenemos:</a:t>
            </a:r>
          </a:p>
          <a:p>
            <a:pPr lvl="2" algn="just"/>
            <a:r>
              <a:rPr lang="es-ES" b="1" dirty="0"/>
              <a:t>5,76 </a:t>
            </a:r>
            <a:r>
              <a:rPr lang="es-ES" b="1" dirty="0" smtClean="0"/>
              <a:t>V + </a:t>
            </a:r>
            <a:r>
              <a:rPr lang="es-ES" b="1" dirty="0"/>
              <a:t>2,88 V + 1,92 V + 1,44 V=12V</a:t>
            </a:r>
          </a:p>
          <a:p>
            <a:pPr algn="just"/>
            <a:r>
              <a:rPr lang="es-ES" dirty="0"/>
              <a:t>Este valor es el mismo que nos entrega la fuente de tensión.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7325404" y="966583"/>
            <a:ext cx="4333875" cy="4295775"/>
          </a:xfrm>
          <a:prstGeom prst="rect">
            <a:avLst/>
          </a:prstGeom>
        </p:spPr>
      </p:pic>
      <p:sp>
        <p:nvSpPr>
          <p:cNvPr id="4" name="Rectángulo 3"/>
          <p:cNvSpPr/>
          <p:nvPr/>
        </p:nvSpPr>
        <p:spPr>
          <a:xfrm>
            <a:off x="245423" y="3213127"/>
            <a:ext cx="6745183" cy="2862322"/>
          </a:xfrm>
          <a:prstGeom prst="rect">
            <a:avLst/>
          </a:prstGeom>
        </p:spPr>
        <p:txBody>
          <a:bodyPr wrap="square">
            <a:spAutoFit/>
          </a:bodyPr>
          <a:lstStyle/>
          <a:p>
            <a:pPr algn="just"/>
            <a:r>
              <a:rPr lang="es-ES" dirty="0"/>
              <a:t>Vemos que, de esta forma, cada lámpara recibe una corriente menor a la que necesita para funcionar, por lo cual ninguna funcionará correctamente (su iluminación será menor que la esperada).</a:t>
            </a:r>
          </a:p>
          <a:p>
            <a:pPr algn="just"/>
            <a:r>
              <a:rPr lang="es-ES" dirty="0"/>
              <a:t>Como caso particular, pensemos en un circuito en el que tenemos un generador y dos resistencias </a:t>
            </a:r>
            <a:r>
              <a:rPr lang="es-ES" dirty="0" smtClean="0"/>
              <a:t>iguales</a:t>
            </a:r>
            <a:r>
              <a:rPr lang="es-ES" dirty="0"/>
              <a:t>, de exactamente el mismo valor, por lo que las caídas de tensión en cada una de ellas serán </a:t>
            </a:r>
            <a:r>
              <a:rPr lang="es-ES" dirty="0" smtClean="0"/>
              <a:t>iguales </a:t>
            </a:r>
            <a:r>
              <a:rPr lang="es-ES" dirty="0"/>
              <a:t>y, por lo tanto, la tensión en el punto medio de unión entre ambas resistencias será </a:t>
            </a:r>
            <a:r>
              <a:rPr lang="es-ES" dirty="0" smtClean="0"/>
              <a:t>igual a la mitad de la tensión </a:t>
            </a:r>
            <a:r>
              <a:rPr lang="es-ES" dirty="0"/>
              <a:t>proporcionada por </a:t>
            </a:r>
            <a:r>
              <a:rPr lang="es-ES" dirty="0" smtClean="0"/>
              <a:t>el generador</a:t>
            </a:r>
            <a:r>
              <a:rPr lang="es-ES" dirty="0"/>
              <a:t>.</a:t>
            </a:r>
          </a:p>
          <a:p>
            <a:pPr algn="just"/>
            <a:endParaRPr lang="es-ES" dirty="0"/>
          </a:p>
        </p:txBody>
      </p:sp>
      <p:sp>
        <p:nvSpPr>
          <p:cNvPr id="7" name="Rectángulo 6"/>
          <p:cNvSpPr/>
          <p:nvPr/>
        </p:nvSpPr>
        <p:spPr>
          <a:xfrm>
            <a:off x="6990606" y="5537065"/>
            <a:ext cx="5003472" cy="923330"/>
          </a:xfrm>
          <a:prstGeom prst="rect">
            <a:avLst/>
          </a:prstGeom>
        </p:spPr>
        <p:txBody>
          <a:bodyPr wrap="square">
            <a:spAutoFit/>
          </a:bodyPr>
          <a:lstStyle/>
          <a:p>
            <a:r>
              <a:rPr lang="es-ES" b="1" dirty="0"/>
              <a:t>En </a:t>
            </a:r>
            <a:r>
              <a:rPr lang="es-ES" b="1" dirty="0" smtClean="0"/>
              <a:t>el nodo </a:t>
            </a:r>
            <a:r>
              <a:rPr lang="es-ES" b="1" dirty="0"/>
              <a:t>representado, convergen cinco ramas del circuito, </a:t>
            </a:r>
            <a:r>
              <a:rPr lang="es-ES" b="1" dirty="0" smtClean="0"/>
              <a:t>la suma de </a:t>
            </a:r>
            <a:r>
              <a:rPr lang="es-ES" b="1" dirty="0"/>
              <a:t>las cinco corrientes, con su </a:t>
            </a:r>
            <a:r>
              <a:rPr lang="es-ES" b="1" dirty="0" smtClean="0"/>
              <a:t>signo, </a:t>
            </a:r>
            <a:r>
              <a:rPr lang="es-ES" b="1" dirty="0"/>
              <a:t>es nula.</a:t>
            </a:r>
          </a:p>
        </p:txBody>
      </p:sp>
    </p:spTree>
    <p:extLst>
      <p:ext uri="{BB962C8B-B14F-4D97-AF65-F5344CB8AC3E}">
        <p14:creationId xmlns:p14="http://schemas.microsoft.com/office/powerpoint/2010/main" val="976375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5909310"/>
          </a:xfrm>
          <a:prstGeom prst="rect">
            <a:avLst/>
          </a:prstGeom>
        </p:spPr>
        <p:txBody>
          <a:bodyPr wrap="square">
            <a:spAutoFit/>
          </a:bodyPr>
          <a:lstStyle/>
          <a:p>
            <a:pPr algn="just"/>
            <a:r>
              <a:rPr lang="es-ES" b="1" dirty="0" smtClean="0"/>
              <a:t>Conexión </a:t>
            </a:r>
            <a:r>
              <a:rPr lang="es-ES" b="1" dirty="0"/>
              <a:t>de resistencias </a:t>
            </a:r>
            <a:r>
              <a:rPr lang="es-ES" b="1" dirty="0" smtClean="0"/>
              <a:t>en paralelo</a:t>
            </a:r>
          </a:p>
          <a:p>
            <a:pPr algn="just"/>
            <a:endParaRPr lang="es-ES" b="1" dirty="0"/>
          </a:p>
          <a:p>
            <a:pPr algn="just"/>
            <a:r>
              <a:rPr lang="es-ES" dirty="0" smtClean="0"/>
              <a:t>Para </a:t>
            </a:r>
            <a:r>
              <a:rPr lang="es-ES" dirty="0"/>
              <a:t>continuar, analizaremos </a:t>
            </a:r>
            <a:r>
              <a:rPr lang="es-ES" dirty="0" smtClean="0"/>
              <a:t>la ley de Kirchhoff </a:t>
            </a:r>
            <a:r>
              <a:rPr lang="es-ES" dirty="0"/>
              <a:t>para </a:t>
            </a:r>
            <a:r>
              <a:rPr lang="es-ES" dirty="0" smtClean="0"/>
              <a:t>las corrientes o ley de Kirchhoff </a:t>
            </a:r>
            <a:r>
              <a:rPr lang="es-ES" dirty="0"/>
              <a:t>de </a:t>
            </a:r>
            <a:r>
              <a:rPr lang="es-ES" dirty="0" smtClean="0"/>
              <a:t>los nodos</a:t>
            </a:r>
            <a:r>
              <a:rPr lang="es-ES" dirty="0"/>
              <a:t>.</a:t>
            </a:r>
          </a:p>
          <a:p>
            <a:pPr algn="just"/>
            <a:r>
              <a:rPr lang="es-ES" dirty="0" smtClean="0"/>
              <a:t>Ya </a:t>
            </a:r>
            <a:r>
              <a:rPr lang="es-ES" dirty="0"/>
              <a:t>hemos visto que la corriente que circula por una </a:t>
            </a:r>
            <a:r>
              <a:rPr lang="es-ES" dirty="0" smtClean="0"/>
              <a:t>resistencia es l=V/R</a:t>
            </a:r>
            <a:r>
              <a:rPr lang="es-ES" dirty="0"/>
              <a:t>. La ley de las corrientes de Kirchhoff, </a:t>
            </a:r>
            <a:r>
              <a:rPr lang="es-ES" dirty="0" smtClean="0"/>
              <a:t>también llamada </a:t>
            </a:r>
            <a:r>
              <a:rPr lang="es-ES" dirty="0"/>
              <a:t>ley de los nodos de Kirchhoff, establece que, si </a:t>
            </a:r>
            <a:r>
              <a:rPr lang="es-ES" dirty="0" smtClean="0"/>
              <a:t>tomamos </a:t>
            </a:r>
            <a:r>
              <a:rPr lang="es-ES" dirty="0"/>
              <a:t>cualquier nodo de un circuito y calculamos la suma </a:t>
            </a:r>
            <a:r>
              <a:rPr lang="es-ES" dirty="0" smtClean="0"/>
              <a:t>total </a:t>
            </a:r>
            <a:r>
              <a:rPr lang="es-ES" dirty="0"/>
              <a:t>de las corrientes que entran y salen del nodo, dicha </a:t>
            </a:r>
            <a:r>
              <a:rPr lang="es-ES" dirty="0" smtClean="0"/>
              <a:t>suma </a:t>
            </a:r>
            <a:r>
              <a:rPr lang="es-ES" dirty="0"/>
              <a:t>da como resultado cero.</a:t>
            </a:r>
          </a:p>
          <a:p>
            <a:pPr algn="just"/>
            <a:r>
              <a:rPr lang="es-ES" dirty="0"/>
              <a:t>Si consideramos un nodo de un circuito al que llegan 5 </a:t>
            </a:r>
            <a:r>
              <a:rPr lang="es-ES" dirty="0" smtClean="0"/>
              <a:t>ramas</a:t>
            </a:r>
            <a:r>
              <a:rPr lang="es-ES" dirty="0"/>
              <a:t>, dos de las ramas tienen corrientes entrantes </a:t>
            </a:r>
            <a:r>
              <a:rPr lang="es-ES" dirty="0" smtClean="0"/>
              <a:t>(I1 </a:t>
            </a:r>
            <a:r>
              <a:rPr lang="es-ES" dirty="0"/>
              <a:t>e 14 </a:t>
            </a:r>
            <a:r>
              <a:rPr lang="es-ES" dirty="0" smtClean="0"/>
              <a:t>son </a:t>
            </a:r>
            <a:r>
              <a:rPr lang="es-ES" dirty="0"/>
              <a:t>entrantes) y las restantes corrientes son salientes (12, 13 </a:t>
            </a:r>
            <a:r>
              <a:rPr lang="es-ES" dirty="0" smtClean="0"/>
              <a:t>e </a:t>
            </a:r>
            <a:r>
              <a:rPr lang="es-ES" dirty="0"/>
              <a:t>15 son salientes</a:t>
            </a:r>
            <a:r>
              <a:rPr lang="es-ES" dirty="0" smtClean="0"/>
              <a:t>).</a:t>
            </a:r>
          </a:p>
          <a:p>
            <a:pPr algn="just"/>
            <a:r>
              <a:rPr lang="es-ES" dirty="0"/>
              <a:t>Adoptaremos como corrientes con </a:t>
            </a:r>
            <a:r>
              <a:rPr lang="es-ES" dirty="0" smtClean="0"/>
              <a:t>signo </a:t>
            </a:r>
            <a:r>
              <a:rPr lang="es-ES" dirty="0"/>
              <a:t>positivo las entrantes y con </a:t>
            </a:r>
            <a:r>
              <a:rPr lang="es-ES" dirty="0" smtClean="0"/>
              <a:t>signo </a:t>
            </a:r>
            <a:r>
              <a:rPr lang="es-ES" dirty="0"/>
              <a:t>negativo las salientes, por lo </a:t>
            </a:r>
            <a:r>
              <a:rPr lang="es-ES" dirty="0" smtClean="0"/>
              <a:t>cuaI1 </a:t>
            </a:r>
            <a:r>
              <a:rPr lang="es-ES" dirty="0"/>
              <a:t>expresando en forma numérica la ley de Kirchhoff de los nodos aplicada a un nodo de ejemplo, tendríamos:</a:t>
            </a:r>
          </a:p>
          <a:p>
            <a:pPr lvl="4" algn="just"/>
            <a:r>
              <a:rPr lang="es-ES" b="1" dirty="0"/>
              <a:t>I1-I2-I3 +I4-I5=0</a:t>
            </a:r>
          </a:p>
          <a:p>
            <a:pPr algn="ctr"/>
            <a:r>
              <a:rPr lang="es-ES" b="1" dirty="0">
                <a:solidFill>
                  <a:srgbClr val="FF0000"/>
                </a:solidFill>
              </a:rPr>
              <a:t>Definimos como nodo de </a:t>
            </a:r>
            <a:r>
              <a:rPr lang="es-ES" b="1" dirty="0" smtClean="0">
                <a:solidFill>
                  <a:srgbClr val="FF0000"/>
                </a:solidFill>
              </a:rPr>
              <a:t>un circuito a aquel punto en el que se unen </a:t>
            </a:r>
            <a:r>
              <a:rPr lang="es-ES" b="1" dirty="0">
                <a:solidFill>
                  <a:srgbClr val="FF0000"/>
                </a:solidFill>
              </a:rPr>
              <a:t>más de </a:t>
            </a:r>
            <a:r>
              <a:rPr lang="es-ES" b="1" dirty="0" smtClean="0">
                <a:solidFill>
                  <a:srgbClr val="FF0000"/>
                </a:solidFill>
              </a:rPr>
              <a:t>dos de sus ramas</a:t>
            </a:r>
            <a:r>
              <a:rPr lang="es-ES" b="1" dirty="0">
                <a:solidFill>
                  <a:srgbClr val="FF0000"/>
                </a:solidFill>
              </a:rPr>
              <a:t>.</a:t>
            </a:r>
          </a:p>
          <a:p>
            <a:pPr algn="just"/>
            <a:r>
              <a:rPr lang="es-ES" dirty="0"/>
              <a:t>Cuando tenemos un circuito en el que todos los elementos están en paralelo con el generador, vemos que la tensión V del generador se aplica a todos los elementos que conforman el circuito, todas las resistencias tienen aplicadas en sus extremos </a:t>
            </a:r>
            <a:r>
              <a:rPr lang="es-ES" dirty="0" smtClean="0"/>
              <a:t>la misma </a:t>
            </a:r>
            <a:r>
              <a:rPr lang="es-ES" dirty="0"/>
              <a:t>tensión V.</a:t>
            </a:r>
          </a:p>
          <a:p>
            <a:pPr algn="just"/>
            <a:r>
              <a:rPr lang="es-ES" dirty="0"/>
              <a:t>Si consideramos un circuito elemental de un generador y dos resistencias, se tiene que las corrientes individuales que </a:t>
            </a:r>
            <a:r>
              <a:rPr lang="es-ES" b="1" dirty="0"/>
              <a:t>circulan por cada resistencia serán:</a:t>
            </a:r>
          </a:p>
          <a:p>
            <a:pPr lvl="4" algn="just"/>
            <a:r>
              <a:rPr lang="es-ES" b="1" dirty="0" smtClean="0"/>
              <a:t>I1=V/R1</a:t>
            </a:r>
            <a:endParaRPr lang="es-ES" b="1" dirty="0"/>
          </a:p>
          <a:p>
            <a:pPr lvl="4" algn="just"/>
            <a:r>
              <a:rPr lang="es-ES" b="1" dirty="0" smtClean="0"/>
              <a:t>I2 =</a:t>
            </a:r>
            <a:r>
              <a:rPr lang="es-ES" b="1" dirty="0"/>
              <a:t>V/R2</a:t>
            </a:r>
          </a:p>
          <a:p>
            <a:pPr algn="just"/>
            <a:r>
              <a:rPr lang="es-ES" dirty="0" smtClean="0"/>
              <a:t>Si aplicamos la ley </a:t>
            </a:r>
            <a:r>
              <a:rPr lang="es-ES" dirty="0"/>
              <a:t>de Kirchhoff de </a:t>
            </a:r>
            <a:r>
              <a:rPr lang="es-ES" dirty="0" smtClean="0"/>
              <a:t>las corrientes</a:t>
            </a:r>
            <a:r>
              <a:rPr lang="es-ES" dirty="0"/>
              <a:t>, tenemos que:</a:t>
            </a:r>
          </a:p>
          <a:p>
            <a:pPr lvl="4" algn="just"/>
            <a:r>
              <a:rPr lang="es-ES" b="1" dirty="0" smtClean="0"/>
              <a:t>I3 =I1 + I2</a:t>
            </a:r>
          </a:p>
        </p:txBody>
      </p:sp>
    </p:spTree>
    <p:extLst>
      <p:ext uri="{BB962C8B-B14F-4D97-AF65-F5344CB8AC3E}">
        <p14:creationId xmlns:p14="http://schemas.microsoft.com/office/powerpoint/2010/main" val="37579080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5632311"/>
          </a:xfrm>
          <a:prstGeom prst="rect">
            <a:avLst/>
          </a:prstGeom>
        </p:spPr>
        <p:txBody>
          <a:bodyPr wrap="square">
            <a:spAutoFit/>
          </a:bodyPr>
          <a:lstStyle/>
          <a:p>
            <a:pPr algn="just"/>
            <a:r>
              <a:rPr lang="es-ES" dirty="0" smtClean="0"/>
              <a:t>Si </a:t>
            </a:r>
            <a:r>
              <a:rPr lang="es-ES" dirty="0"/>
              <a:t>queremos conocer la corriente 13, en forma directa a partir de las resistencias R1 y R2 y de la tensión V, podemos reemplazar </a:t>
            </a:r>
            <a:r>
              <a:rPr lang="es-ES" dirty="0" smtClean="0"/>
              <a:t>en las ecuaciones </a:t>
            </a:r>
            <a:r>
              <a:rPr lang="es-ES" dirty="0"/>
              <a:t>anteriores y tenemos:</a:t>
            </a:r>
          </a:p>
          <a:p>
            <a:pPr lvl="3" algn="just"/>
            <a:r>
              <a:rPr lang="es-ES" b="1" dirty="0" smtClean="0">
                <a:solidFill>
                  <a:srgbClr val="FF0000"/>
                </a:solidFill>
              </a:rPr>
              <a:t>I3 =I1 +I2 </a:t>
            </a:r>
            <a:r>
              <a:rPr lang="es-ES" b="1" dirty="0">
                <a:solidFill>
                  <a:srgbClr val="FF0000"/>
                </a:solidFill>
              </a:rPr>
              <a:t>=(V/R1) +(V/R2)</a:t>
            </a:r>
          </a:p>
          <a:p>
            <a:pPr algn="just"/>
            <a:r>
              <a:rPr lang="es-ES" dirty="0"/>
              <a:t>Obteniendo denominador común </a:t>
            </a:r>
            <a:r>
              <a:rPr lang="es-ES" dirty="0" smtClean="0"/>
              <a:t>R1 x R2 </a:t>
            </a:r>
            <a:r>
              <a:rPr lang="es-ES" dirty="0"/>
              <a:t>se tiene: </a:t>
            </a:r>
          </a:p>
          <a:p>
            <a:pPr lvl="3" algn="just"/>
            <a:r>
              <a:rPr lang="es-ES" b="1" dirty="0" smtClean="0">
                <a:solidFill>
                  <a:srgbClr val="FF0000"/>
                </a:solidFill>
              </a:rPr>
              <a:t>I3 = [(</a:t>
            </a:r>
            <a:r>
              <a:rPr lang="es-ES" b="1" dirty="0">
                <a:solidFill>
                  <a:srgbClr val="FF0000"/>
                </a:solidFill>
              </a:rPr>
              <a:t>R2 x V) </a:t>
            </a:r>
            <a:r>
              <a:rPr lang="es-ES" b="1" dirty="0" smtClean="0">
                <a:solidFill>
                  <a:srgbClr val="FF0000"/>
                </a:solidFill>
              </a:rPr>
              <a:t>+ (R1 x </a:t>
            </a:r>
            <a:r>
              <a:rPr lang="es-ES" b="1" dirty="0">
                <a:solidFill>
                  <a:srgbClr val="FF0000"/>
                </a:solidFill>
              </a:rPr>
              <a:t>V)] </a:t>
            </a:r>
            <a:r>
              <a:rPr lang="es-ES" b="1" dirty="0" smtClean="0">
                <a:solidFill>
                  <a:srgbClr val="FF0000"/>
                </a:solidFill>
              </a:rPr>
              <a:t>/ (R1 x R2</a:t>
            </a:r>
            <a:r>
              <a:rPr lang="es-ES" b="1" dirty="0">
                <a:solidFill>
                  <a:srgbClr val="FF0000"/>
                </a:solidFill>
              </a:rPr>
              <a:t>)</a:t>
            </a:r>
          </a:p>
          <a:p>
            <a:pPr algn="ctr"/>
            <a:r>
              <a:rPr lang="es-ES" b="1" dirty="0" smtClean="0">
                <a:solidFill>
                  <a:srgbClr val="FF0000"/>
                </a:solidFill>
              </a:rPr>
              <a:t>La suma de las corrientes </a:t>
            </a:r>
            <a:r>
              <a:rPr lang="es-ES" b="1" dirty="0">
                <a:solidFill>
                  <a:srgbClr val="FF0000"/>
                </a:solidFill>
              </a:rPr>
              <a:t>entrantes </a:t>
            </a:r>
            <a:r>
              <a:rPr lang="es-ES" b="1" dirty="0" smtClean="0">
                <a:solidFill>
                  <a:srgbClr val="FF0000"/>
                </a:solidFill>
              </a:rPr>
              <a:t>a un nodo es igual a la suma de las corrientes salientes del mismo </a:t>
            </a:r>
            <a:r>
              <a:rPr lang="es-ES" b="1" dirty="0">
                <a:solidFill>
                  <a:srgbClr val="FF0000"/>
                </a:solidFill>
              </a:rPr>
              <a:t>nodo.</a:t>
            </a:r>
          </a:p>
          <a:p>
            <a:pPr algn="just"/>
            <a:r>
              <a:rPr lang="es-ES" dirty="0" smtClean="0"/>
              <a:t>Si sacamos </a:t>
            </a:r>
            <a:r>
              <a:rPr lang="es-ES" dirty="0"/>
              <a:t>factor común </a:t>
            </a:r>
            <a:r>
              <a:rPr lang="es-ES" dirty="0" smtClean="0"/>
              <a:t>V en el numerador</a:t>
            </a:r>
            <a:r>
              <a:rPr lang="es-ES" dirty="0"/>
              <a:t>, obtenemos:</a:t>
            </a:r>
          </a:p>
          <a:p>
            <a:pPr lvl="3" algn="just"/>
            <a:r>
              <a:rPr lang="es-ES" b="1" dirty="0" smtClean="0">
                <a:solidFill>
                  <a:srgbClr val="FF0000"/>
                </a:solidFill>
              </a:rPr>
              <a:t>I3</a:t>
            </a:r>
            <a:r>
              <a:rPr lang="es-ES" b="1" dirty="0">
                <a:solidFill>
                  <a:srgbClr val="FF0000"/>
                </a:solidFill>
              </a:rPr>
              <a:t>= V x (</a:t>
            </a:r>
            <a:r>
              <a:rPr lang="es-ES" b="1" dirty="0" smtClean="0">
                <a:solidFill>
                  <a:srgbClr val="FF0000"/>
                </a:solidFill>
              </a:rPr>
              <a:t>R1 + R2</a:t>
            </a:r>
            <a:r>
              <a:rPr lang="es-ES" b="1" dirty="0">
                <a:solidFill>
                  <a:srgbClr val="FF0000"/>
                </a:solidFill>
              </a:rPr>
              <a:t>)/ (</a:t>
            </a:r>
            <a:r>
              <a:rPr lang="es-ES" b="1" dirty="0" smtClean="0">
                <a:solidFill>
                  <a:srgbClr val="FF0000"/>
                </a:solidFill>
              </a:rPr>
              <a:t>R1 x R2</a:t>
            </a:r>
            <a:r>
              <a:rPr lang="es-ES" b="1" dirty="0">
                <a:solidFill>
                  <a:srgbClr val="FF0000"/>
                </a:solidFill>
              </a:rPr>
              <a:t>)</a:t>
            </a:r>
          </a:p>
          <a:p>
            <a:pPr algn="just"/>
            <a:r>
              <a:rPr lang="es-ES" dirty="0"/>
              <a:t>En donde estamos dividiendo la tensión V por una </a:t>
            </a:r>
            <a:r>
              <a:rPr lang="es-ES" dirty="0" smtClean="0"/>
              <a:t>resistencia equivalente RE la que es el paralelo de las resistencias R1 y R2. Para calcular RE se tiene</a:t>
            </a:r>
            <a:r>
              <a:rPr lang="es-ES" dirty="0"/>
              <a:t>:</a:t>
            </a:r>
          </a:p>
          <a:p>
            <a:pPr lvl="3" algn="just"/>
            <a:r>
              <a:rPr lang="es-ES" b="1" dirty="0">
                <a:solidFill>
                  <a:srgbClr val="FF0000"/>
                </a:solidFill>
              </a:rPr>
              <a:t>RE=1 /[(</a:t>
            </a:r>
            <a:r>
              <a:rPr lang="es-ES" b="1" dirty="0" smtClean="0">
                <a:solidFill>
                  <a:srgbClr val="FF0000"/>
                </a:solidFill>
              </a:rPr>
              <a:t>1/R1</a:t>
            </a:r>
            <a:r>
              <a:rPr lang="es-ES" b="1" dirty="0">
                <a:solidFill>
                  <a:srgbClr val="FF0000"/>
                </a:solidFill>
              </a:rPr>
              <a:t>) </a:t>
            </a:r>
            <a:r>
              <a:rPr lang="es-ES" b="1" dirty="0" smtClean="0">
                <a:solidFill>
                  <a:srgbClr val="FF0000"/>
                </a:solidFill>
              </a:rPr>
              <a:t>+ (</a:t>
            </a:r>
            <a:r>
              <a:rPr lang="es-ES" b="1" dirty="0">
                <a:solidFill>
                  <a:srgbClr val="FF0000"/>
                </a:solidFill>
              </a:rPr>
              <a:t>1/R2)] = (</a:t>
            </a:r>
            <a:r>
              <a:rPr lang="es-ES" b="1" dirty="0" smtClean="0">
                <a:solidFill>
                  <a:srgbClr val="FF0000"/>
                </a:solidFill>
              </a:rPr>
              <a:t>R1 x R2</a:t>
            </a:r>
            <a:r>
              <a:rPr lang="es-ES" b="1" dirty="0">
                <a:solidFill>
                  <a:srgbClr val="FF0000"/>
                </a:solidFill>
              </a:rPr>
              <a:t>)/ (</a:t>
            </a:r>
            <a:r>
              <a:rPr lang="es-ES" b="1" dirty="0" smtClean="0">
                <a:solidFill>
                  <a:srgbClr val="FF0000"/>
                </a:solidFill>
              </a:rPr>
              <a:t>R1 + R2</a:t>
            </a:r>
            <a:r>
              <a:rPr lang="es-ES" b="1" dirty="0">
                <a:solidFill>
                  <a:srgbClr val="FF0000"/>
                </a:solidFill>
              </a:rPr>
              <a:t>)</a:t>
            </a:r>
          </a:p>
          <a:p>
            <a:pPr algn="just"/>
            <a:r>
              <a:rPr lang="es-ES" dirty="0"/>
              <a:t>Con lo cual la corriente total por el circuito 13 es </a:t>
            </a:r>
            <a:r>
              <a:rPr lang="es-ES" dirty="0" smtClean="0"/>
              <a:t>igual </a:t>
            </a:r>
            <a:r>
              <a:rPr lang="es-ES" dirty="0"/>
              <a:t>a la tensión aplicada dividida la resistencia equivalente en el circuito, que en este caso es el paralelo de las resistencias R1 y R2. Supongamos ahora que las resistencias son </a:t>
            </a:r>
            <a:r>
              <a:rPr lang="es-ES" dirty="0" smtClean="0"/>
              <a:t>iguales</a:t>
            </a:r>
            <a:r>
              <a:rPr lang="es-ES" dirty="0"/>
              <a:t>, es decir, RI = R2. En este caso, Re será fácil de calcular:</a:t>
            </a:r>
          </a:p>
          <a:p>
            <a:pPr marL="355600" lvl="3" algn="just"/>
            <a:r>
              <a:rPr lang="es-ES" b="1" dirty="0">
                <a:solidFill>
                  <a:srgbClr val="FF0000"/>
                </a:solidFill>
              </a:rPr>
              <a:t>RE=1/[(</a:t>
            </a:r>
            <a:r>
              <a:rPr lang="es-ES" b="1" dirty="0" smtClean="0">
                <a:solidFill>
                  <a:srgbClr val="FF0000"/>
                </a:solidFill>
              </a:rPr>
              <a:t>1/R1</a:t>
            </a:r>
            <a:r>
              <a:rPr lang="es-ES" b="1" dirty="0">
                <a:solidFill>
                  <a:srgbClr val="FF0000"/>
                </a:solidFill>
              </a:rPr>
              <a:t>) </a:t>
            </a:r>
            <a:r>
              <a:rPr lang="es-ES" b="1" dirty="0" smtClean="0">
                <a:solidFill>
                  <a:srgbClr val="FF0000"/>
                </a:solidFill>
              </a:rPr>
              <a:t>+ (1/R1</a:t>
            </a:r>
            <a:r>
              <a:rPr lang="es-ES" b="1" dirty="0">
                <a:solidFill>
                  <a:srgbClr val="FF0000"/>
                </a:solidFill>
              </a:rPr>
              <a:t>)] = (R1 </a:t>
            </a:r>
            <a:r>
              <a:rPr lang="es-ES" b="1" dirty="0" smtClean="0">
                <a:solidFill>
                  <a:srgbClr val="FF0000"/>
                </a:solidFill>
              </a:rPr>
              <a:t>x R1</a:t>
            </a:r>
            <a:r>
              <a:rPr lang="es-ES" b="1" dirty="0">
                <a:solidFill>
                  <a:srgbClr val="FF0000"/>
                </a:solidFill>
              </a:rPr>
              <a:t>)/ (R1 +R1)</a:t>
            </a:r>
          </a:p>
          <a:p>
            <a:pPr marL="355600" lvl="3" algn="just"/>
            <a:r>
              <a:rPr lang="es-ES" b="1" dirty="0">
                <a:solidFill>
                  <a:srgbClr val="FF0000"/>
                </a:solidFill>
              </a:rPr>
              <a:t>RE=(R1 </a:t>
            </a:r>
            <a:r>
              <a:rPr lang="es-ES" b="1" dirty="0" smtClean="0">
                <a:solidFill>
                  <a:srgbClr val="FF0000"/>
                </a:solidFill>
              </a:rPr>
              <a:t>x R1</a:t>
            </a:r>
            <a:r>
              <a:rPr lang="es-ES" b="1" dirty="0">
                <a:solidFill>
                  <a:srgbClr val="FF0000"/>
                </a:solidFill>
              </a:rPr>
              <a:t>)/(2x R1) </a:t>
            </a:r>
          </a:p>
          <a:p>
            <a:pPr marL="355600" lvl="3" algn="just"/>
            <a:r>
              <a:rPr lang="es-ES" b="1" dirty="0" smtClean="0">
                <a:solidFill>
                  <a:srgbClr val="FF0000"/>
                </a:solidFill>
              </a:rPr>
              <a:t>RE=R1/2</a:t>
            </a:r>
          </a:p>
          <a:p>
            <a:pPr lvl="3" algn="just"/>
            <a:endParaRPr lang="es-ES" b="1" dirty="0">
              <a:solidFill>
                <a:srgbClr val="FF0000"/>
              </a:solidFill>
            </a:endParaRPr>
          </a:p>
          <a:p>
            <a:pPr lvl="3" algn="just"/>
            <a:endParaRPr lang="es-ES" b="1" dirty="0" smtClean="0">
              <a:solidFill>
                <a:srgbClr val="FF0000"/>
              </a:solidFill>
            </a:endParaRPr>
          </a:p>
          <a:p>
            <a:pPr lvl="3" algn="just"/>
            <a:endParaRPr lang="es-ES" b="1" dirty="0">
              <a:solidFill>
                <a:srgbClr val="FF0000"/>
              </a:solidFill>
            </a:endParaRPr>
          </a:p>
        </p:txBody>
      </p:sp>
      <p:pic>
        <p:nvPicPr>
          <p:cNvPr id="3" name="Imagen 2"/>
          <p:cNvPicPr>
            <a:picLocks noChangeAspect="1"/>
          </p:cNvPicPr>
          <p:nvPr/>
        </p:nvPicPr>
        <p:blipFill>
          <a:blip r:embed="rId2"/>
          <a:stretch>
            <a:fillRect/>
          </a:stretch>
        </p:blipFill>
        <p:spPr>
          <a:xfrm>
            <a:off x="8052026" y="3906981"/>
            <a:ext cx="3799548" cy="2808638"/>
          </a:xfrm>
          <a:prstGeom prst="rect">
            <a:avLst/>
          </a:prstGeom>
        </p:spPr>
      </p:pic>
      <p:sp>
        <p:nvSpPr>
          <p:cNvPr id="4" name="Rectángulo 3"/>
          <p:cNvSpPr/>
          <p:nvPr/>
        </p:nvSpPr>
        <p:spPr>
          <a:xfrm>
            <a:off x="2097973" y="5194020"/>
            <a:ext cx="6096000" cy="646331"/>
          </a:xfrm>
          <a:prstGeom prst="rect">
            <a:avLst/>
          </a:prstGeom>
        </p:spPr>
        <p:txBody>
          <a:bodyPr>
            <a:spAutoFit/>
          </a:bodyPr>
          <a:lstStyle/>
          <a:p>
            <a:r>
              <a:rPr lang="es-ES" b="1" dirty="0"/>
              <a:t>En </a:t>
            </a:r>
            <a:r>
              <a:rPr lang="es-ES" b="1" dirty="0" smtClean="0"/>
              <a:t>el circuito </a:t>
            </a:r>
            <a:r>
              <a:rPr lang="es-ES" b="1" dirty="0"/>
              <a:t>representado, tenemos tres ramas </a:t>
            </a:r>
            <a:r>
              <a:rPr lang="es-ES" b="1" dirty="0" smtClean="0"/>
              <a:t>y dos </a:t>
            </a:r>
            <a:r>
              <a:rPr lang="es-ES" b="1" dirty="0"/>
              <a:t>nodos (</a:t>
            </a:r>
            <a:r>
              <a:rPr lang="es-ES" b="1" dirty="0" smtClean="0"/>
              <a:t>Ay B); la suma </a:t>
            </a:r>
            <a:r>
              <a:rPr lang="es-ES" b="1" dirty="0"/>
              <a:t>de las corrientes </a:t>
            </a:r>
            <a:r>
              <a:rPr lang="es-ES" b="1" dirty="0" smtClean="0"/>
              <a:t>I1 más I2 es igual </a:t>
            </a:r>
            <a:r>
              <a:rPr lang="es-ES" b="1" dirty="0"/>
              <a:t>a </a:t>
            </a:r>
            <a:r>
              <a:rPr lang="es-ES" b="1" dirty="0" smtClean="0"/>
              <a:t>I3</a:t>
            </a:r>
            <a:r>
              <a:rPr lang="es-ES" b="1" dirty="0"/>
              <a:t>.</a:t>
            </a:r>
          </a:p>
        </p:txBody>
      </p:sp>
    </p:spTree>
    <p:extLst>
      <p:ext uri="{BB962C8B-B14F-4D97-AF65-F5344CB8AC3E}">
        <p14:creationId xmlns:p14="http://schemas.microsoft.com/office/powerpoint/2010/main" val="42372973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just"/>
            <a:r>
              <a:rPr lang="es-ES" b="1" dirty="0" smtClean="0"/>
              <a:t>Artefactos</a:t>
            </a:r>
            <a:endParaRPr lang="es-ES" b="1" dirty="0"/>
          </a:p>
          <a:p>
            <a:pPr algn="just"/>
            <a:r>
              <a:rPr lang="es-ES" dirty="0" smtClean="0"/>
              <a:t>En la imagen</a:t>
            </a:r>
            <a:r>
              <a:rPr lang="es-ES" dirty="0"/>
              <a:t>, hemos representado con </a:t>
            </a:r>
            <a:r>
              <a:rPr lang="es-ES" dirty="0" smtClean="0"/>
              <a:t>una lámpara de luz a cada </a:t>
            </a:r>
            <a:r>
              <a:rPr lang="es-ES" dirty="0"/>
              <a:t>artefacto que tenemos </a:t>
            </a:r>
            <a:r>
              <a:rPr lang="es-ES" dirty="0" smtClean="0"/>
              <a:t>en nuestra </a:t>
            </a:r>
            <a:r>
              <a:rPr lang="es-ES" dirty="0"/>
              <a:t>casa (heladera, acondicionadores de aire</a:t>
            </a:r>
            <a:r>
              <a:rPr lang="es-ES" dirty="0" smtClean="0"/>
              <a:t>, luces, etcétera</a:t>
            </a:r>
            <a:r>
              <a:rPr lang="es-ES" dirty="0"/>
              <a:t>); a todos </a:t>
            </a:r>
            <a:r>
              <a:rPr lang="es-ES" dirty="0" smtClean="0"/>
              <a:t>ellos les aplicamos la tensión </a:t>
            </a:r>
            <a:r>
              <a:rPr lang="es-ES" dirty="0"/>
              <a:t>de 220V </a:t>
            </a:r>
            <a:r>
              <a:rPr lang="es-ES" dirty="0" smtClean="0"/>
              <a:t>provista por la empresa </a:t>
            </a:r>
            <a:r>
              <a:rPr lang="es-ES" dirty="0"/>
              <a:t>distribuidora (que </a:t>
            </a:r>
            <a:r>
              <a:rPr lang="es-ES" dirty="0" smtClean="0"/>
              <a:t>la representamos </a:t>
            </a:r>
            <a:r>
              <a:rPr lang="es-ES" dirty="0"/>
              <a:t>como </a:t>
            </a:r>
            <a:r>
              <a:rPr lang="es-ES" dirty="0" smtClean="0"/>
              <a:t>el generador </a:t>
            </a:r>
            <a:r>
              <a:rPr lang="es-ES" dirty="0"/>
              <a:t>V</a:t>
            </a:r>
            <a:r>
              <a:rPr lang="es-ES" dirty="0" smtClean="0"/>
              <a:t>). Las </a:t>
            </a:r>
            <a:r>
              <a:rPr lang="es-ES" dirty="0"/>
              <a:t>corrientes que </a:t>
            </a:r>
            <a:r>
              <a:rPr lang="es-ES" dirty="0" smtClean="0"/>
              <a:t>circulan por </a:t>
            </a:r>
            <a:r>
              <a:rPr lang="es-ES" dirty="0"/>
              <a:t>cada artefacto son diferentes, pero </a:t>
            </a:r>
            <a:r>
              <a:rPr lang="es-ES" dirty="0" smtClean="0"/>
              <a:t>la suma </a:t>
            </a:r>
            <a:r>
              <a:rPr lang="es-ES" dirty="0"/>
              <a:t>total </a:t>
            </a:r>
            <a:r>
              <a:rPr lang="es-ES" dirty="0" smtClean="0"/>
              <a:t>es lo que nos brinda la empresa y queda </a:t>
            </a:r>
            <a:r>
              <a:rPr lang="es-ES" dirty="0"/>
              <a:t>registrado </a:t>
            </a:r>
            <a:r>
              <a:rPr lang="es-ES" dirty="0" smtClean="0"/>
              <a:t>en el medidor </a:t>
            </a:r>
            <a:r>
              <a:rPr lang="es-ES" dirty="0"/>
              <a:t>de </a:t>
            </a:r>
            <a:r>
              <a:rPr lang="es-ES" dirty="0" smtClean="0"/>
              <a:t>consumo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a:t>Conexión </a:t>
            </a:r>
            <a:r>
              <a:rPr lang="es-ES" b="1" dirty="0" smtClean="0"/>
              <a:t>mixta de </a:t>
            </a:r>
            <a:r>
              <a:rPr lang="es-ES" b="1" dirty="0"/>
              <a:t>resistencias</a:t>
            </a:r>
          </a:p>
          <a:p>
            <a:pPr algn="just"/>
            <a:endParaRPr lang="es-ES" dirty="0" smtClean="0"/>
          </a:p>
          <a:p>
            <a:pPr algn="just"/>
            <a:r>
              <a:rPr lang="es-ES" dirty="0" smtClean="0"/>
              <a:t>En </a:t>
            </a:r>
            <a:r>
              <a:rPr lang="es-ES" dirty="0"/>
              <a:t>la presente nota, aplicaremos las leyes de Kirchhoff </a:t>
            </a:r>
            <a:r>
              <a:rPr lang="es-ES" dirty="0" smtClean="0"/>
              <a:t>y veremos qué ocurre si tenemos </a:t>
            </a:r>
            <a:r>
              <a:rPr lang="es-ES" dirty="0"/>
              <a:t>conexiones </a:t>
            </a:r>
            <a:r>
              <a:rPr lang="es-ES" dirty="0" smtClean="0"/>
              <a:t>mixtas de resistencias </a:t>
            </a:r>
            <a:r>
              <a:rPr lang="es-ES" dirty="0"/>
              <a:t>(series </a:t>
            </a:r>
            <a:r>
              <a:rPr lang="es-ES" dirty="0" smtClean="0"/>
              <a:t>y paralelos</a:t>
            </a:r>
            <a:r>
              <a:rPr lang="es-ES" dirty="0"/>
              <a:t>).</a:t>
            </a:r>
          </a:p>
          <a:p>
            <a:pPr algn="just"/>
            <a:r>
              <a:rPr lang="es-ES" dirty="0"/>
              <a:t>Hasta ahora hemos analizado, por separado, la conexión en </a:t>
            </a:r>
            <a:r>
              <a:rPr lang="es-ES" dirty="0" smtClean="0"/>
              <a:t>serie </a:t>
            </a:r>
            <a:r>
              <a:rPr lang="es-ES" dirty="0"/>
              <a:t>y la conexión en paralelo de resistencias. Para </a:t>
            </a:r>
            <a:r>
              <a:rPr lang="es-ES" dirty="0" smtClean="0"/>
              <a:t>ello hemos </a:t>
            </a:r>
            <a:r>
              <a:rPr lang="es-ES" dirty="0"/>
              <a:t>aplicado</a:t>
            </a:r>
            <a:r>
              <a:rPr lang="es-ES" dirty="0" smtClean="0"/>
              <a:t>, en forma </a:t>
            </a:r>
            <a:r>
              <a:rPr lang="es-ES" dirty="0"/>
              <a:t>separada, </a:t>
            </a:r>
            <a:r>
              <a:rPr lang="es-ES" dirty="0" smtClean="0"/>
              <a:t>las leyes de Kirchhoff </a:t>
            </a:r>
            <a:r>
              <a:rPr lang="es-ES" dirty="0"/>
              <a:t>de </a:t>
            </a:r>
            <a:r>
              <a:rPr lang="es-ES" dirty="0" smtClean="0"/>
              <a:t>las mallas y de los nodos</a:t>
            </a:r>
            <a:r>
              <a:rPr lang="es-ES" dirty="0"/>
              <a:t>.</a:t>
            </a:r>
          </a:p>
          <a:p>
            <a:pPr algn="just"/>
            <a:r>
              <a:rPr lang="es-ES" dirty="0"/>
              <a:t>Veremos ahora cómo resolver problemas en los cuales </a:t>
            </a:r>
            <a:r>
              <a:rPr lang="es-ES" dirty="0" smtClean="0"/>
              <a:t>se presentan </a:t>
            </a:r>
            <a:r>
              <a:rPr lang="es-ES" dirty="0"/>
              <a:t>resistencias en serie </a:t>
            </a:r>
            <a:r>
              <a:rPr lang="es-ES" dirty="0" smtClean="0"/>
              <a:t>y en paralelo </a:t>
            </a:r>
            <a:r>
              <a:rPr lang="es-ES" dirty="0"/>
              <a:t>en forma conjunta. </a:t>
            </a:r>
            <a:endParaRPr lang="es-ES" dirty="0" smtClean="0"/>
          </a:p>
        </p:txBody>
      </p:sp>
      <p:pic>
        <p:nvPicPr>
          <p:cNvPr id="5" name="Imagen 4"/>
          <p:cNvPicPr>
            <a:picLocks noChangeAspect="1"/>
          </p:cNvPicPr>
          <p:nvPr/>
        </p:nvPicPr>
        <p:blipFill>
          <a:blip r:embed="rId2"/>
          <a:stretch>
            <a:fillRect/>
          </a:stretch>
        </p:blipFill>
        <p:spPr>
          <a:xfrm>
            <a:off x="3805361" y="1689513"/>
            <a:ext cx="4486275" cy="2552700"/>
          </a:xfrm>
          <a:prstGeom prst="rect">
            <a:avLst/>
          </a:prstGeom>
        </p:spPr>
      </p:pic>
    </p:spTree>
    <p:extLst>
      <p:ext uri="{BB962C8B-B14F-4D97-AF65-F5344CB8AC3E}">
        <p14:creationId xmlns:p14="http://schemas.microsoft.com/office/powerpoint/2010/main" val="21106862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Si contamos con un circuito en el que </a:t>
            </a:r>
            <a:r>
              <a:rPr lang="es-ES" dirty="0"/>
              <a:t>tenemos </a:t>
            </a:r>
            <a:r>
              <a:rPr lang="es-ES" dirty="0" smtClean="0"/>
              <a:t>una resistencia (</a:t>
            </a:r>
            <a:r>
              <a:rPr lang="es-ES" dirty="0"/>
              <a:t>R1</a:t>
            </a:r>
            <a:r>
              <a:rPr lang="es-ES" dirty="0" smtClean="0"/>
              <a:t>) en paralelo con un conjunto serie formado por dos resistencias (R3 y R4) en paralelo, que están en serie </a:t>
            </a:r>
            <a:r>
              <a:rPr lang="es-ES" dirty="0"/>
              <a:t>con una </a:t>
            </a:r>
            <a:r>
              <a:rPr lang="es-ES" dirty="0" smtClean="0"/>
              <a:t>tercera resistencia </a:t>
            </a:r>
            <a:r>
              <a:rPr lang="es-ES" dirty="0"/>
              <a:t>(R2</a:t>
            </a:r>
            <a:r>
              <a:rPr lang="es-ES" dirty="0" smtClean="0"/>
              <a:t>), en él tenemos las siguientes </a:t>
            </a:r>
            <a:r>
              <a:rPr lang="es-ES" dirty="0"/>
              <a:t>corrientes </a:t>
            </a:r>
            <a:r>
              <a:rPr lang="es-ES" dirty="0" smtClean="0"/>
              <a:t>de acuerdo a la ley de Kirchhoff de los nodos</a:t>
            </a:r>
            <a:r>
              <a:rPr lang="es-ES" dirty="0"/>
              <a:t>:</a:t>
            </a:r>
          </a:p>
          <a:p>
            <a:pPr lvl="2" algn="just"/>
            <a:r>
              <a:rPr lang="es-ES" b="1" dirty="0" err="1" smtClean="0">
                <a:solidFill>
                  <a:srgbClr val="FF0000"/>
                </a:solidFill>
              </a:rPr>
              <a:t>lT</a:t>
            </a:r>
            <a:r>
              <a:rPr lang="es-ES" b="1" dirty="0" smtClean="0">
                <a:solidFill>
                  <a:srgbClr val="FF0000"/>
                </a:solidFill>
              </a:rPr>
              <a:t>= I1 + I2 </a:t>
            </a:r>
            <a:endParaRPr lang="es-ES" b="1" dirty="0">
              <a:solidFill>
                <a:srgbClr val="FF0000"/>
              </a:solidFill>
            </a:endParaRPr>
          </a:p>
          <a:p>
            <a:pPr lvl="2" algn="just"/>
            <a:r>
              <a:rPr lang="es-ES" b="1" dirty="0" smtClean="0">
                <a:solidFill>
                  <a:srgbClr val="FF0000"/>
                </a:solidFill>
              </a:rPr>
              <a:t>I2=I3 +I4</a:t>
            </a:r>
            <a:endParaRPr lang="es-ES" b="1" dirty="0">
              <a:solidFill>
                <a:srgbClr val="FF0000"/>
              </a:solidFill>
            </a:endParaRPr>
          </a:p>
          <a:p>
            <a:pPr algn="just"/>
            <a:r>
              <a:rPr lang="es-ES" dirty="0"/>
              <a:t>Reemplazando tenemos: </a:t>
            </a:r>
          </a:p>
          <a:p>
            <a:pPr lvl="2" algn="just"/>
            <a:r>
              <a:rPr lang="es-ES" b="1" dirty="0" err="1" smtClean="0">
                <a:solidFill>
                  <a:srgbClr val="FF0000"/>
                </a:solidFill>
              </a:rPr>
              <a:t>lT</a:t>
            </a:r>
            <a:r>
              <a:rPr lang="es-ES" b="1" dirty="0" smtClean="0">
                <a:solidFill>
                  <a:srgbClr val="FF0000"/>
                </a:solidFill>
              </a:rPr>
              <a:t>= I1+I2= I1 +I3 +I4</a:t>
            </a:r>
            <a:endParaRPr lang="es-ES" b="1" dirty="0">
              <a:solidFill>
                <a:srgbClr val="FF0000"/>
              </a:solidFill>
            </a:endParaRPr>
          </a:p>
          <a:p>
            <a:pPr algn="just"/>
            <a:r>
              <a:rPr lang="es-ES" dirty="0"/>
              <a:t>La forma más fácil de resolver este conjunto es ir tratándolo paso a paso. Vemos que la corriente </a:t>
            </a:r>
            <a:r>
              <a:rPr lang="es-ES" dirty="0" smtClean="0"/>
              <a:t>I2 </a:t>
            </a:r>
            <a:r>
              <a:rPr lang="es-ES" dirty="0"/>
              <a:t>es </a:t>
            </a:r>
            <a:r>
              <a:rPr lang="es-ES" dirty="0" smtClean="0"/>
              <a:t>igual </a:t>
            </a:r>
            <a:r>
              <a:rPr lang="es-ES" dirty="0"/>
              <a:t>a la suma de </a:t>
            </a:r>
            <a:r>
              <a:rPr lang="es-ES" dirty="0" smtClean="0"/>
              <a:t>I3 </a:t>
            </a:r>
            <a:r>
              <a:rPr lang="es-ES" dirty="0"/>
              <a:t>más </a:t>
            </a:r>
            <a:r>
              <a:rPr lang="es-ES" dirty="0" smtClean="0"/>
              <a:t>I4</a:t>
            </a:r>
            <a:r>
              <a:rPr lang="es-ES" dirty="0"/>
              <a:t>. Por lo tanto, podemos aplicar lo visto en la ley de Kirchhoff para las corrientes.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rotWithShape="1">
          <a:blip r:embed="rId2"/>
          <a:srcRect t="902"/>
          <a:stretch/>
        </p:blipFill>
        <p:spPr>
          <a:xfrm>
            <a:off x="528204" y="2755076"/>
            <a:ext cx="3794414" cy="3912021"/>
          </a:xfrm>
          <a:prstGeom prst="rect">
            <a:avLst/>
          </a:prstGeom>
        </p:spPr>
      </p:pic>
      <p:pic>
        <p:nvPicPr>
          <p:cNvPr id="4" name="Imagen 3"/>
          <p:cNvPicPr>
            <a:picLocks noChangeAspect="1"/>
          </p:cNvPicPr>
          <p:nvPr/>
        </p:nvPicPr>
        <p:blipFill>
          <a:blip r:embed="rId3"/>
          <a:stretch>
            <a:fillRect/>
          </a:stretch>
        </p:blipFill>
        <p:spPr>
          <a:xfrm>
            <a:off x="4605398" y="3711889"/>
            <a:ext cx="4133850" cy="2200275"/>
          </a:xfrm>
          <a:prstGeom prst="rect">
            <a:avLst/>
          </a:prstGeom>
        </p:spPr>
      </p:pic>
      <p:sp>
        <p:nvSpPr>
          <p:cNvPr id="6" name="Rectángulo 5"/>
          <p:cNvSpPr/>
          <p:nvPr/>
        </p:nvSpPr>
        <p:spPr>
          <a:xfrm>
            <a:off x="8739249" y="4350361"/>
            <a:ext cx="3112326" cy="1200329"/>
          </a:xfrm>
          <a:prstGeom prst="rect">
            <a:avLst/>
          </a:prstGeom>
        </p:spPr>
        <p:txBody>
          <a:bodyPr wrap="square">
            <a:spAutoFit/>
          </a:bodyPr>
          <a:lstStyle/>
          <a:p>
            <a:r>
              <a:rPr lang="es-ES" b="1" dirty="0"/>
              <a:t>Circuito que combina resistencias en serie </a:t>
            </a:r>
            <a:r>
              <a:rPr lang="es-ES" b="1" dirty="0" smtClean="0"/>
              <a:t>y en </a:t>
            </a:r>
            <a:r>
              <a:rPr lang="es-ES" b="1" dirty="0"/>
              <a:t>paralelo (conexión mixta), </a:t>
            </a:r>
          </a:p>
          <a:p>
            <a:r>
              <a:rPr lang="es-ES" b="1" dirty="0" smtClean="0"/>
              <a:t>y su </a:t>
            </a:r>
            <a:r>
              <a:rPr lang="es-ES" b="1" dirty="0"/>
              <a:t>resolución.</a:t>
            </a:r>
          </a:p>
        </p:txBody>
      </p:sp>
    </p:spTree>
    <p:extLst>
      <p:ext uri="{BB962C8B-B14F-4D97-AF65-F5344CB8AC3E}">
        <p14:creationId xmlns:p14="http://schemas.microsoft.com/office/powerpoint/2010/main" val="10321785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ctr"/>
            <a:r>
              <a:rPr lang="es-ES" b="1" dirty="0" smtClean="0">
                <a:solidFill>
                  <a:srgbClr val="FF0000"/>
                </a:solidFill>
              </a:rPr>
              <a:t>Las conexiones </a:t>
            </a:r>
            <a:r>
              <a:rPr lang="es-ES" b="1" dirty="0">
                <a:solidFill>
                  <a:srgbClr val="FF0000"/>
                </a:solidFill>
              </a:rPr>
              <a:t>combinadas </a:t>
            </a:r>
            <a:r>
              <a:rPr lang="es-ES" b="1" dirty="0" smtClean="0">
                <a:solidFill>
                  <a:srgbClr val="FF0000"/>
                </a:solidFill>
              </a:rPr>
              <a:t>de series y paralelos </a:t>
            </a:r>
            <a:r>
              <a:rPr lang="es-ES" b="1" dirty="0">
                <a:solidFill>
                  <a:srgbClr val="FF0000"/>
                </a:solidFill>
              </a:rPr>
              <a:t>se reducen </a:t>
            </a:r>
            <a:r>
              <a:rPr lang="es-ES" b="1" dirty="0" smtClean="0">
                <a:solidFill>
                  <a:srgbClr val="FF0000"/>
                </a:solidFill>
              </a:rPr>
              <a:t>a un conjunto de RE en serie o en paralelo</a:t>
            </a:r>
            <a:r>
              <a:rPr lang="es-ES" b="1" dirty="0">
                <a:solidFill>
                  <a:srgbClr val="FF0000"/>
                </a:solidFill>
              </a:rPr>
              <a:t>.</a:t>
            </a:r>
          </a:p>
          <a:p>
            <a:pPr algn="just"/>
            <a:r>
              <a:rPr lang="es-ES" dirty="0"/>
              <a:t>En el ejemplo que analizamos, procedemos a reemplazar las resistencias R3 y R4 por una resistencia equivalente </a:t>
            </a:r>
            <a:r>
              <a:rPr lang="es-ES" dirty="0" smtClean="0"/>
              <a:t>RE1; </a:t>
            </a:r>
            <a:r>
              <a:rPr lang="es-ES" dirty="0"/>
              <a:t>para calcularla, procedemos recordando lo que ya </a:t>
            </a:r>
            <a:r>
              <a:rPr lang="es-ES" dirty="0" smtClean="0"/>
              <a:t>hemos visto </a:t>
            </a:r>
            <a:r>
              <a:rPr lang="es-ES" dirty="0"/>
              <a:t>en la ley de Kirchhoff para las corrientes:</a:t>
            </a:r>
          </a:p>
          <a:p>
            <a:pPr lvl="2" algn="just"/>
            <a:r>
              <a:rPr lang="es-ES" b="1" dirty="0" smtClean="0">
                <a:solidFill>
                  <a:srgbClr val="FF0000"/>
                </a:solidFill>
              </a:rPr>
              <a:t>RE1 = (</a:t>
            </a:r>
            <a:r>
              <a:rPr lang="es-ES" b="1" dirty="0">
                <a:solidFill>
                  <a:srgbClr val="FF0000"/>
                </a:solidFill>
              </a:rPr>
              <a:t>R3x R4) /(R3 </a:t>
            </a:r>
            <a:r>
              <a:rPr lang="es-ES" b="1" dirty="0" smtClean="0">
                <a:solidFill>
                  <a:srgbClr val="FF0000"/>
                </a:solidFill>
              </a:rPr>
              <a:t>+ R4</a:t>
            </a:r>
            <a:r>
              <a:rPr lang="es-ES" b="1" dirty="0">
                <a:solidFill>
                  <a:srgbClr val="FF0000"/>
                </a:solidFill>
              </a:rPr>
              <a:t>)</a:t>
            </a:r>
          </a:p>
          <a:p>
            <a:pPr algn="just"/>
            <a:r>
              <a:rPr lang="es-ES" dirty="0"/>
              <a:t>Reemplazamos luego </a:t>
            </a:r>
            <a:r>
              <a:rPr lang="es-ES" dirty="0" smtClean="0"/>
              <a:t>la serie de R2 y RE1, con la resistencia </a:t>
            </a:r>
            <a:r>
              <a:rPr lang="es-ES" dirty="0"/>
              <a:t>equivalente </a:t>
            </a:r>
            <a:r>
              <a:rPr lang="es-ES" dirty="0" smtClean="0"/>
              <a:t>RE2:</a:t>
            </a:r>
          </a:p>
          <a:p>
            <a:pPr algn="just"/>
            <a:endParaRPr lang="es-ES" dirty="0"/>
          </a:p>
          <a:p>
            <a:pPr algn="just"/>
            <a:endParaRPr lang="es-ES" dirty="0"/>
          </a:p>
          <a:p>
            <a:pPr algn="just"/>
            <a:r>
              <a:rPr lang="es-ES" dirty="0"/>
              <a:t>Asimismo, podemos calcular </a:t>
            </a:r>
            <a:r>
              <a:rPr lang="es-ES" dirty="0" smtClean="0"/>
              <a:t>la resistencia </a:t>
            </a:r>
            <a:r>
              <a:rPr lang="es-ES" dirty="0"/>
              <a:t>equivalente total </a:t>
            </a:r>
            <a:r>
              <a:rPr lang="es-ES" dirty="0" smtClean="0"/>
              <a:t>RET del circuito, resolviendo el paralelo de R1 y RE2.</a:t>
            </a:r>
          </a:p>
          <a:p>
            <a:pPr algn="just"/>
            <a:endParaRPr lang="es-ES" dirty="0"/>
          </a:p>
          <a:p>
            <a:pPr algn="just"/>
            <a:endParaRPr lang="es-ES" dirty="0"/>
          </a:p>
          <a:p>
            <a:pPr algn="just"/>
            <a:r>
              <a:rPr lang="es-ES" dirty="0" smtClean="0"/>
              <a:t>La corriente IT podemos </a:t>
            </a:r>
            <a:r>
              <a:rPr lang="es-ES" dirty="0"/>
              <a:t>calcularla como</a:t>
            </a:r>
            <a:r>
              <a:rPr lang="es-ES" dirty="0" smtClean="0"/>
              <a:t>:</a:t>
            </a:r>
          </a:p>
          <a:p>
            <a:pPr algn="just"/>
            <a:endParaRPr lang="es-ES" dirty="0"/>
          </a:p>
          <a:p>
            <a:pPr algn="just"/>
            <a:endParaRPr lang="es-ES" dirty="0"/>
          </a:p>
          <a:p>
            <a:pPr algn="just"/>
            <a:r>
              <a:rPr lang="es-ES" dirty="0"/>
              <a:t>Calculemos ahora las otras corrientes. A la resistencia </a:t>
            </a:r>
            <a:r>
              <a:rPr lang="es-ES" dirty="0" smtClean="0"/>
              <a:t>R1 se le aplica en sus extremos la tensión </a:t>
            </a:r>
            <a:r>
              <a:rPr lang="es-ES" dirty="0"/>
              <a:t>V</a:t>
            </a:r>
            <a:r>
              <a:rPr lang="es-ES" dirty="0" smtClean="0"/>
              <a:t>, por lo cuaI1 la corriente I1 que circula por R1 es</a:t>
            </a:r>
            <a:r>
              <a:rPr lang="es-ES" dirty="0"/>
              <a:t>:</a:t>
            </a:r>
          </a:p>
          <a:p>
            <a:pPr lvl="2" algn="just"/>
            <a:r>
              <a:rPr lang="es-ES" b="1" dirty="0" smtClean="0">
                <a:solidFill>
                  <a:srgbClr val="FF0000"/>
                </a:solidFill>
              </a:rPr>
              <a:t>I1 =</a:t>
            </a:r>
            <a:r>
              <a:rPr lang="es-ES" b="1" dirty="0">
                <a:solidFill>
                  <a:srgbClr val="FF0000"/>
                </a:solidFill>
              </a:rPr>
              <a:t>V/R1</a:t>
            </a:r>
          </a:p>
          <a:p>
            <a:pPr algn="just"/>
            <a:r>
              <a:rPr lang="es-ES" dirty="0" smtClean="0"/>
              <a:t>Si conocemos l1 ahora </a:t>
            </a:r>
            <a:r>
              <a:rPr lang="es-ES" dirty="0"/>
              <a:t>podemos calcular </a:t>
            </a:r>
            <a:r>
              <a:rPr lang="es-ES" dirty="0" smtClean="0"/>
              <a:t>I2</a:t>
            </a:r>
            <a:r>
              <a:rPr lang="es-ES" dirty="0"/>
              <a:t>: </a:t>
            </a:r>
          </a:p>
          <a:p>
            <a:pPr lvl="2" algn="just"/>
            <a:r>
              <a:rPr lang="es-ES" b="1" dirty="0" smtClean="0">
                <a:solidFill>
                  <a:srgbClr val="FF0000"/>
                </a:solidFill>
              </a:rPr>
              <a:t>I2=IT-I1</a:t>
            </a:r>
            <a:endParaRPr lang="es-ES" b="1" dirty="0">
              <a:solidFill>
                <a:srgbClr val="FF0000"/>
              </a:solidFill>
            </a:endParaRPr>
          </a:p>
          <a:p>
            <a:pPr algn="just"/>
            <a:r>
              <a:rPr lang="es-ES" dirty="0"/>
              <a:t>Conociendo </a:t>
            </a:r>
            <a:r>
              <a:rPr lang="es-ES" dirty="0" smtClean="0"/>
              <a:t>I2 podemos </a:t>
            </a:r>
            <a:r>
              <a:rPr lang="es-ES" dirty="0"/>
              <a:t>calcular </a:t>
            </a:r>
            <a:r>
              <a:rPr lang="es-ES" dirty="0" smtClean="0"/>
              <a:t>la caída de tensión sobre </a:t>
            </a:r>
            <a:r>
              <a:rPr lang="es-ES" dirty="0"/>
              <a:t>R2, </a:t>
            </a:r>
            <a:r>
              <a:rPr lang="es-ES" dirty="0" smtClean="0"/>
              <a:t>V2:</a:t>
            </a:r>
          </a:p>
          <a:p>
            <a:pPr lvl="2" algn="just"/>
            <a:r>
              <a:rPr lang="es-ES" b="1" dirty="0" smtClean="0">
                <a:solidFill>
                  <a:srgbClr val="FF0000"/>
                </a:solidFill>
              </a:rPr>
              <a:t>V2=R2xI2</a:t>
            </a:r>
            <a:endParaRPr lang="es-ES" b="1" dirty="0">
              <a:solidFill>
                <a:srgbClr val="FF0000"/>
              </a:solidFill>
            </a:endParaRPr>
          </a:p>
          <a:p>
            <a:pPr algn="just"/>
            <a:r>
              <a:rPr lang="es-ES" dirty="0" smtClean="0"/>
              <a:t>Por lo cuaI1 la tensión aplicada a las resistencias R3 y R4 </a:t>
            </a:r>
            <a:r>
              <a:rPr lang="es-ES" dirty="0"/>
              <a:t>será </a:t>
            </a:r>
            <a:r>
              <a:rPr lang="es-ES" dirty="0" smtClean="0"/>
              <a:t>V3, la que se calcula </a:t>
            </a:r>
            <a:r>
              <a:rPr lang="es-ES" dirty="0"/>
              <a:t>como</a:t>
            </a:r>
            <a:r>
              <a:rPr lang="es-ES" dirty="0" smtClean="0"/>
              <a:t>:</a:t>
            </a:r>
          </a:p>
          <a:p>
            <a:pPr lvl="2" algn="just"/>
            <a:r>
              <a:rPr lang="es-ES" b="1" dirty="0" smtClean="0">
                <a:solidFill>
                  <a:srgbClr val="FF0000"/>
                </a:solidFill>
              </a:rPr>
              <a:t>V3=V-V2=V-R2xI2</a:t>
            </a:r>
            <a:endParaRPr lang="es-ES" b="1" dirty="0">
              <a:solidFill>
                <a:srgbClr val="FF0000"/>
              </a:solidFill>
            </a:endParaRPr>
          </a:p>
        </p:txBody>
      </p:sp>
      <p:pic>
        <p:nvPicPr>
          <p:cNvPr id="5" name="Imagen 4"/>
          <p:cNvPicPr>
            <a:picLocks noChangeAspect="1"/>
          </p:cNvPicPr>
          <p:nvPr/>
        </p:nvPicPr>
        <p:blipFill>
          <a:blip r:embed="rId2"/>
          <a:stretch>
            <a:fillRect/>
          </a:stretch>
        </p:blipFill>
        <p:spPr>
          <a:xfrm>
            <a:off x="1244868" y="1770846"/>
            <a:ext cx="1284576" cy="354837"/>
          </a:xfrm>
          <a:prstGeom prst="rect">
            <a:avLst/>
          </a:prstGeom>
        </p:spPr>
      </p:pic>
      <p:pic>
        <p:nvPicPr>
          <p:cNvPr id="7" name="Imagen 6"/>
          <p:cNvPicPr>
            <a:picLocks noChangeAspect="1"/>
          </p:cNvPicPr>
          <p:nvPr/>
        </p:nvPicPr>
        <p:blipFill>
          <a:blip r:embed="rId3"/>
          <a:stretch>
            <a:fillRect/>
          </a:stretch>
        </p:blipFill>
        <p:spPr>
          <a:xfrm>
            <a:off x="1244868" y="2533216"/>
            <a:ext cx="1985220" cy="388114"/>
          </a:xfrm>
          <a:prstGeom prst="rect">
            <a:avLst/>
          </a:prstGeom>
        </p:spPr>
      </p:pic>
      <p:pic>
        <p:nvPicPr>
          <p:cNvPr id="8" name="Imagen 7"/>
          <p:cNvPicPr>
            <a:picLocks noChangeAspect="1"/>
          </p:cNvPicPr>
          <p:nvPr/>
        </p:nvPicPr>
        <p:blipFill>
          <a:blip r:embed="rId4"/>
          <a:stretch>
            <a:fillRect/>
          </a:stretch>
        </p:blipFill>
        <p:spPr>
          <a:xfrm>
            <a:off x="1244868" y="3371043"/>
            <a:ext cx="1058945" cy="393435"/>
          </a:xfrm>
          <a:prstGeom prst="rect">
            <a:avLst/>
          </a:prstGeom>
        </p:spPr>
      </p:pic>
    </p:spTree>
    <p:extLst>
      <p:ext uri="{BB962C8B-B14F-4D97-AF65-F5344CB8AC3E}">
        <p14:creationId xmlns:p14="http://schemas.microsoft.com/office/powerpoint/2010/main" val="32928633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Por lo cual podemos </a:t>
            </a:r>
            <a:r>
              <a:rPr lang="es-ES" dirty="0"/>
              <a:t>calcular </a:t>
            </a:r>
            <a:r>
              <a:rPr lang="es-ES" dirty="0" smtClean="0"/>
              <a:t>las corrientes I3 e I4</a:t>
            </a:r>
            <a:r>
              <a:rPr lang="es-ES" dirty="0"/>
              <a:t>:</a:t>
            </a:r>
          </a:p>
          <a:p>
            <a:pPr lvl="2" algn="just"/>
            <a:r>
              <a:rPr lang="es-ES" b="1" dirty="0" smtClean="0">
                <a:solidFill>
                  <a:srgbClr val="FF0000"/>
                </a:solidFill>
              </a:rPr>
              <a:t>I3 = V3/R3</a:t>
            </a:r>
          </a:p>
          <a:p>
            <a:pPr lvl="2" algn="just"/>
            <a:r>
              <a:rPr lang="es-ES" b="1" dirty="0" smtClean="0">
                <a:solidFill>
                  <a:srgbClr val="FF0000"/>
                </a:solidFill>
              </a:rPr>
              <a:t>I4 </a:t>
            </a:r>
            <a:r>
              <a:rPr lang="es-ES" b="1" dirty="0">
                <a:solidFill>
                  <a:srgbClr val="FF0000"/>
                </a:solidFill>
              </a:rPr>
              <a:t>= </a:t>
            </a:r>
            <a:r>
              <a:rPr lang="es-ES" b="1" dirty="0" smtClean="0">
                <a:solidFill>
                  <a:srgbClr val="FF0000"/>
                </a:solidFill>
              </a:rPr>
              <a:t>V3/R4</a:t>
            </a:r>
            <a:endParaRPr lang="es-ES" b="1" dirty="0">
              <a:solidFill>
                <a:srgbClr val="FF0000"/>
              </a:solidFill>
            </a:endParaRPr>
          </a:p>
          <a:p>
            <a:pPr algn="just"/>
            <a:r>
              <a:rPr lang="es-ES" dirty="0" smtClean="0"/>
              <a:t>De </a:t>
            </a:r>
            <a:r>
              <a:rPr lang="es-ES" dirty="0"/>
              <a:t>esta forma, hemos calculado las corrientes que circulan por el circuito y las tensiones en cada nodo. Veremos ahora </a:t>
            </a:r>
          </a:p>
          <a:p>
            <a:pPr algn="just"/>
            <a:r>
              <a:rPr lang="es-ES" dirty="0"/>
              <a:t>una aplicación de estos conceptos.</a:t>
            </a:r>
          </a:p>
          <a:p>
            <a:pPr algn="just"/>
            <a:r>
              <a:rPr lang="es-ES" dirty="0"/>
              <a:t>Hay dos </a:t>
            </a:r>
            <a:r>
              <a:rPr lang="es-ES" dirty="0" smtClean="0"/>
              <a:t>configuraciones </a:t>
            </a:r>
            <a:r>
              <a:rPr lang="es-ES" dirty="0"/>
              <a:t>típicas que debemos analizar y </a:t>
            </a:r>
            <a:r>
              <a:rPr lang="es-ES" dirty="0" smtClean="0"/>
              <a:t>poder </a:t>
            </a:r>
            <a:r>
              <a:rPr lang="es-ES" dirty="0"/>
              <a:t>convertir una en otra. Son las </a:t>
            </a:r>
            <a:r>
              <a:rPr lang="es-ES" dirty="0" smtClean="0"/>
              <a:t>configuraciones </a:t>
            </a:r>
            <a:r>
              <a:rPr lang="es-ES" dirty="0"/>
              <a:t>en </a:t>
            </a:r>
            <a:r>
              <a:rPr lang="es-ES" dirty="0" smtClean="0"/>
              <a:t>estrella </a:t>
            </a:r>
            <a:r>
              <a:rPr lang="es-ES" dirty="0"/>
              <a:t>(también denominadas delta) y en triángulo.</a:t>
            </a:r>
          </a:p>
          <a:p>
            <a:pPr algn="just"/>
            <a:r>
              <a:rPr lang="es-ES" dirty="0"/>
              <a:t>Si queremos calcular los elementos de una </a:t>
            </a:r>
            <a:r>
              <a:rPr lang="es-ES" dirty="0" smtClean="0"/>
              <a:t>configuración en </a:t>
            </a:r>
            <a:r>
              <a:rPr lang="es-ES" dirty="0"/>
              <a:t>función de los elementos de la otra, podemos aplicar las </a:t>
            </a:r>
            <a:r>
              <a:rPr lang="es-ES" dirty="0" smtClean="0"/>
              <a:t>ecuaciones </a:t>
            </a:r>
            <a:r>
              <a:rPr lang="es-ES" dirty="0"/>
              <a:t>de </a:t>
            </a:r>
            <a:r>
              <a:rPr lang="es-ES" dirty="0" err="1" smtClean="0"/>
              <a:t>KennelIo</a:t>
            </a:r>
            <a:r>
              <a:rPr lang="es-ES" dirty="0" smtClean="0"/>
              <a:t>.</a:t>
            </a:r>
          </a:p>
          <a:p>
            <a:pPr algn="just"/>
            <a:endParaRPr lang="es-ES" dirty="0"/>
          </a:p>
          <a:p>
            <a:pPr algn="just"/>
            <a:r>
              <a:rPr lang="es-ES" dirty="0"/>
              <a:t>Conversión de </a:t>
            </a:r>
            <a:r>
              <a:rPr lang="es-ES" dirty="0" smtClean="0"/>
              <a:t>triángulo a estrella</a:t>
            </a:r>
            <a:endParaRPr lang="es-ES" dirty="0"/>
          </a:p>
          <a:p>
            <a:pPr lvl="3" algn="just"/>
            <a:r>
              <a:rPr lang="es-ES" b="1" dirty="0">
                <a:solidFill>
                  <a:srgbClr val="FF0000"/>
                </a:solidFill>
              </a:rPr>
              <a:t>R1 = (Ra x Re)/ (Ra + Rb + Re) </a:t>
            </a:r>
          </a:p>
          <a:p>
            <a:pPr lvl="3" algn="just"/>
            <a:r>
              <a:rPr lang="es-ES" b="1" dirty="0">
                <a:solidFill>
                  <a:srgbClr val="FF0000"/>
                </a:solidFill>
              </a:rPr>
              <a:t>R2 = (Ra x Rb)/ (Ra + Rb + Re) </a:t>
            </a:r>
          </a:p>
          <a:p>
            <a:pPr lvl="3" algn="just"/>
            <a:r>
              <a:rPr lang="es-ES" b="1" dirty="0">
                <a:solidFill>
                  <a:srgbClr val="FF0000"/>
                </a:solidFill>
              </a:rPr>
              <a:t>R3 = (Rb x Re)/ (Ra + Rb + </a:t>
            </a:r>
            <a:r>
              <a:rPr lang="es-ES" b="1" dirty="0" err="1">
                <a:solidFill>
                  <a:srgbClr val="FF0000"/>
                </a:solidFill>
              </a:rPr>
              <a:t>Rc</a:t>
            </a:r>
            <a:r>
              <a:rPr lang="es-ES" b="1" dirty="0">
                <a:solidFill>
                  <a:srgbClr val="FF0000"/>
                </a:solidFill>
              </a:rPr>
              <a:t>)</a:t>
            </a:r>
          </a:p>
          <a:p>
            <a:pPr algn="just"/>
            <a:r>
              <a:rPr lang="es-ES" dirty="0"/>
              <a:t>Conversión de </a:t>
            </a:r>
            <a:r>
              <a:rPr lang="es-ES" dirty="0" smtClean="0"/>
              <a:t>estrella a triángulo</a:t>
            </a:r>
            <a:endParaRPr lang="es-ES" dirty="0"/>
          </a:p>
          <a:p>
            <a:pPr lvl="3" algn="just"/>
            <a:r>
              <a:rPr lang="es-ES" b="1" dirty="0">
                <a:solidFill>
                  <a:srgbClr val="FF0000"/>
                </a:solidFill>
              </a:rPr>
              <a:t>Ra =[ (R1 x R2)+ (R1 x R3) + (R2 x R3) ] / R3 </a:t>
            </a:r>
          </a:p>
          <a:p>
            <a:pPr lvl="3" algn="just"/>
            <a:r>
              <a:rPr lang="es-ES" b="1" dirty="0">
                <a:solidFill>
                  <a:srgbClr val="FF0000"/>
                </a:solidFill>
              </a:rPr>
              <a:t>Rb =[ (R1 x R2)+ (R1 x R3) + (R2 x R3) ] / R1 </a:t>
            </a:r>
          </a:p>
          <a:p>
            <a:pPr lvl="3" algn="just"/>
            <a:r>
              <a:rPr lang="es-ES" b="1" dirty="0">
                <a:solidFill>
                  <a:srgbClr val="FF0000"/>
                </a:solidFill>
              </a:rPr>
              <a:t>Re =[ (R1 x R2)+ (R1 x R3) + (R2 x R3) ] / R2</a:t>
            </a:r>
          </a:p>
          <a:p>
            <a:pPr algn="just"/>
            <a:r>
              <a:rPr lang="es-ES" dirty="0"/>
              <a:t>Vemos que, </a:t>
            </a:r>
            <a:r>
              <a:rPr lang="es-ES" dirty="0" smtClean="0"/>
              <a:t>si las R1, R2 y R3 son iguales </a:t>
            </a:r>
            <a:r>
              <a:rPr lang="es-ES" dirty="0"/>
              <a:t>(</a:t>
            </a:r>
            <a:r>
              <a:rPr lang="es-ES" dirty="0" smtClean="0"/>
              <a:t>Restrella) y las Ra</a:t>
            </a:r>
            <a:r>
              <a:rPr lang="es-ES" dirty="0"/>
              <a:t>, </a:t>
            </a:r>
          </a:p>
          <a:p>
            <a:pPr algn="just"/>
            <a:r>
              <a:rPr lang="es-ES" dirty="0"/>
              <a:t>Rb </a:t>
            </a:r>
            <a:r>
              <a:rPr lang="es-ES" dirty="0" smtClean="0"/>
              <a:t>y </a:t>
            </a:r>
            <a:r>
              <a:rPr lang="es-ES" dirty="0" err="1" smtClean="0"/>
              <a:t>Rc</a:t>
            </a:r>
            <a:r>
              <a:rPr lang="es-ES" dirty="0" smtClean="0"/>
              <a:t> son iguales </a:t>
            </a:r>
            <a:r>
              <a:rPr lang="es-ES" dirty="0"/>
              <a:t>(</a:t>
            </a:r>
            <a:r>
              <a:rPr lang="es-ES" dirty="0" err="1" smtClean="0"/>
              <a:t>Rtriángulo</a:t>
            </a:r>
            <a:r>
              <a:rPr lang="es-ES" dirty="0" smtClean="0"/>
              <a:t>). Se tiene que</a:t>
            </a:r>
            <a:r>
              <a:rPr lang="es-ES" dirty="0"/>
              <a:t>:</a:t>
            </a:r>
          </a:p>
          <a:p>
            <a:pPr lvl="3" algn="just"/>
            <a:r>
              <a:rPr lang="es-ES" b="1" dirty="0">
                <a:solidFill>
                  <a:srgbClr val="FF0000"/>
                </a:solidFill>
              </a:rPr>
              <a:t>R </a:t>
            </a:r>
            <a:r>
              <a:rPr lang="es-ES" b="1" dirty="0" smtClean="0">
                <a:solidFill>
                  <a:srgbClr val="FF0000"/>
                </a:solidFill>
              </a:rPr>
              <a:t>estrella =</a:t>
            </a:r>
            <a:r>
              <a:rPr lang="es-ES" b="1" dirty="0">
                <a:solidFill>
                  <a:srgbClr val="FF0000"/>
                </a:solidFill>
              </a:rPr>
              <a:t>R </a:t>
            </a:r>
            <a:r>
              <a:rPr lang="es-ES" b="1" dirty="0" smtClean="0">
                <a:solidFill>
                  <a:srgbClr val="FF0000"/>
                </a:solidFill>
              </a:rPr>
              <a:t>triángulo/3 </a:t>
            </a:r>
            <a:endParaRPr lang="es-ES" b="1" dirty="0">
              <a:solidFill>
                <a:srgbClr val="FF0000"/>
              </a:solidFill>
            </a:endParaRPr>
          </a:p>
          <a:p>
            <a:pPr algn="just"/>
            <a:r>
              <a:rPr lang="es-ES" dirty="0" smtClean="0"/>
              <a:t>o lo que es lo mismo</a:t>
            </a:r>
            <a:r>
              <a:rPr lang="es-ES" dirty="0"/>
              <a:t>:</a:t>
            </a:r>
          </a:p>
          <a:p>
            <a:pPr lvl="3" algn="just"/>
            <a:r>
              <a:rPr lang="es-ES" b="1" dirty="0">
                <a:solidFill>
                  <a:srgbClr val="FF0000"/>
                </a:solidFill>
              </a:rPr>
              <a:t>R triángulo =3xR </a:t>
            </a:r>
            <a:r>
              <a:rPr lang="es-ES" b="1" dirty="0" smtClean="0">
                <a:solidFill>
                  <a:srgbClr val="FF0000"/>
                </a:solidFill>
              </a:rPr>
              <a:t>estrella</a:t>
            </a:r>
          </a:p>
        </p:txBody>
      </p:sp>
    </p:spTree>
    <p:extLst>
      <p:ext uri="{BB962C8B-B14F-4D97-AF65-F5344CB8AC3E}">
        <p14:creationId xmlns:p14="http://schemas.microsoft.com/office/powerpoint/2010/main" val="25429356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Una </a:t>
            </a:r>
            <a:r>
              <a:rPr lang="es-ES" dirty="0"/>
              <a:t>aplicación de lo que hemos visto hasta ahora la </a:t>
            </a:r>
            <a:r>
              <a:rPr lang="es-ES" dirty="0" smtClean="0"/>
              <a:t>encontramos </a:t>
            </a:r>
            <a:r>
              <a:rPr lang="es-ES" dirty="0"/>
              <a:t>en la conexión en estrella y triángulo en un </a:t>
            </a:r>
            <a:r>
              <a:rPr lang="es-ES" dirty="0" smtClean="0"/>
              <a:t>circuito para </a:t>
            </a:r>
            <a:r>
              <a:rPr lang="es-ES" dirty="0"/>
              <a:t>un motor trifásico. Esta conexión se usa para lograr </a:t>
            </a:r>
            <a:r>
              <a:rPr lang="es-ES" dirty="0" smtClean="0"/>
              <a:t>un </a:t>
            </a:r>
            <a:r>
              <a:rPr lang="es-ES" dirty="0"/>
              <a:t>rendimiento óptimo en el arranque de un motor. Si </a:t>
            </a:r>
            <a:r>
              <a:rPr lang="es-ES" dirty="0" smtClean="0"/>
              <a:t>tenemos </a:t>
            </a:r>
            <a:r>
              <a:rPr lang="es-ES" dirty="0"/>
              <a:t>un motor trifásico utilizado para la puesta en marcha </a:t>
            </a:r>
            <a:r>
              <a:rPr lang="es-ES" dirty="0" smtClean="0"/>
              <a:t>de </a:t>
            </a:r>
            <a:r>
              <a:rPr lang="es-ES" dirty="0"/>
              <a:t>turbinas de ventilación que tienen demasiado peso, pero </a:t>
            </a:r>
            <a:r>
              <a:rPr lang="es-ES" dirty="0" smtClean="0"/>
              <a:t>deben </a:t>
            </a:r>
            <a:r>
              <a:rPr lang="es-ES" dirty="0"/>
              <a:t>desarrollar una rotación final de alta velocidad, será </a:t>
            </a:r>
            <a:r>
              <a:rPr lang="es-ES" dirty="0" smtClean="0"/>
              <a:t>necesario </a:t>
            </a:r>
            <a:r>
              <a:rPr lang="es-ES" dirty="0"/>
              <a:t>usar un circuito que permita cumplir con los </a:t>
            </a:r>
            <a:r>
              <a:rPr lang="es-ES" dirty="0" smtClean="0"/>
              <a:t>requerimientos </a:t>
            </a:r>
            <a:r>
              <a:rPr lang="es-ES" dirty="0"/>
              <a:t>de trabajo.</a:t>
            </a:r>
          </a:p>
          <a:p>
            <a:pPr algn="just"/>
            <a:r>
              <a:rPr lang="es-ES" dirty="0"/>
              <a:t>En el arranque de motores trifásicos de alta potencia, las </a:t>
            </a:r>
            <a:r>
              <a:rPr lang="es-ES" dirty="0" smtClean="0"/>
              <a:t>corrientes </a:t>
            </a:r>
            <a:r>
              <a:rPr lang="es-ES" dirty="0"/>
              <a:t>de arranque deben ser muy altas debido a que se </a:t>
            </a:r>
            <a:r>
              <a:rPr lang="es-ES" dirty="0" smtClean="0"/>
              <a:t>debe </a:t>
            </a:r>
            <a:r>
              <a:rPr lang="es-ES" dirty="0"/>
              <a:t>vencer la inercia; el motor tiene sus partes móviles (</a:t>
            </a:r>
            <a:r>
              <a:rPr lang="es-ES" dirty="0" smtClean="0"/>
              <a:t>rotor</a:t>
            </a:r>
            <a:r>
              <a:rPr lang="es-ES" dirty="0"/>
              <a:t>) en reposo y, para ponerlo en marcha y obtener la </a:t>
            </a:r>
            <a:r>
              <a:rPr lang="es-ES" dirty="0" smtClean="0"/>
              <a:t>máxima </a:t>
            </a:r>
            <a:r>
              <a:rPr lang="es-ES" dirty="0"/>
              <a:t>potencia, se las debe llevar desde el estado de reposo </a:t>
            </a:r>
            <a:r>
              <a:rPr lang="es-ES" dirty="0" smtClean="0"/>
              <a:t>al </a:t>
            </a:r>
            <a:r>
              <a:rPr lang="es-ES" dirty="0"/>
              <a:t>de la máxima velocidad de giro. Esto implica que se debe </a:t>
            </a:r>
            <a:r>
              <a:rPr lang="es-ES" dirty="0" smtClean="0"/>
              <a:t>vencer </a:t>
            </a:r>
            <a:r>
              <a:rPr lang="es-ES" dirty="0"/>
              <a:t>la inercia natural pasando por todos los estados </a:t>
            </a:r>
            <a:r>
              <a:rPr lang="es-ES" dirty="0" smtClean="0"/>
              <a:t>intermedios </a:t>
            </a:r>
            <a:r>
              <a:rPr lang="es-ES" dirty="0"/>
              <a:t>hasta llegar a la máxima velocidad de giro.</a:t>
            </a:r>
          </a:p>
          <a:p>
            <a:pPr algn="just"/>
            <a:r>
              <a:rPr lang="es-ES" dirty="0"/>
              <a:t>Si tenemos en cuenta las expresiones anteriores, logramos, </a:t>
            </a:r>
            <a:r>
              <a:rPr lang="es-ES" dirty="0" smtClean="0"/>
              <a:t>sin </a:t>
            </a:r>
            <a:r>
              <a:rPr lang="es-ES" dirty="0"/>
              <a:t>modificar los bobinados reales del motor, presentar </a:t>
            </a:r>
            <a:r>
              <a:rPr lang="es-ES" dirty="0" smtClean="0"/>
              <a:t>diferentes </a:t>
            </a:r>
            <a:r>
              <a:rPr lang="es-ES" dirty="0"/>
              <a:t>impedancias a la red alcanzando las corrientes </a:t>
            </a:r>
            <a:r>
              <a:rPr lang="es-ES" dirty="0" smtClean="0"/>
              <a:t>necesarias </a:t>
            </a:r>
            <a:r>
              <a:rPr lang="es-ES" dirty="0"/>
              <a:t>tanto para el arranque como para mantener el </a:t>
            </a:r>
            <a:r>
              <a:rPr lang="es-ES" dirty="0" smtClean="0"/>
              <a:t>motor </a:t>
            </a:r>
            <a:r>
              <a:rPr lang="es-ES" dirty="0"/>
              <a:t>en marcha a la máxima potencia.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662486" y="3572617"/>
            <a:ext cx="4772025" cy="2800350"/>
          </a:xfrm>
          <a:prstGeom prst="rect">
            <a:avLst/>
          </a:prstGeom>
        </p:spPr>
      </p:pic>
      <p:sp>
        <p:nvSpPr>
          <p:cNvPr id="4" name="Rectángulo 3"/>
          <p:cNvSpPr/>
          <p:nvPr/>
        </p:nvSpPr>
        <p:spPr>
          <a:xfrm>
            <a:off x="8434511" y="4649626"/>
            <a:ext cx="2973691" cy="646331"/>
          </a:xfrm>
          <a:prstGeom prst="rect">
            <a:avLst/>
          </a:prstGeom>
        </p:spPr>
        <p:txBody>
          <a:bodyPr wrap="square">
            <a:spAutoFit/>
          </a:bodyPr>
          <a:lstStyle/>
          <a:p>
            <a:r>
              <a:rPr lang="es-ES" b="1" dirty="0"/>
              <a:t>Las </a:t>
            </a:r>
            <a:r>
              <a:rPr lang="es-ES" b="1" dirty="0" smtClean="0"/>
              <a:t>configuraciones </a:t>
            </a:r>
            <a:r>
              <a:rPr lang="es-ES" b="1" dirty="0"/>
              <a:t>de estrella </a:t>
            </a:r>
            <a:r>
              <a:rPr lang="es-ES" b="1" dirty="0" smtClean="0"/>
              <a:t>(Y) y </a:t>
            </a:r>
            <a:r>
              <a:rPr lang="es-ES" b="1" dirty="0"/>
              <a:t>triángulo (A).</a:t>
            </a:r>
          </a:p>
        </p:txBody>
      </p:sp>
    </p:spTree>
    <p:extLst>
      <p:ext uri="{BB962C8B-B14F-4D97-AF65-F5344CB8AC3E}">
        <p14:creationId xmlns:p14="http://schemas.microsoft.com/office/powerpoint/2010/main" val="9267350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30211"/>
            <a:ext cx="11606150" cy="923330"/>
          </a:xfrm>
          <a:prstGeom prst="rect">
            <a:avLst/>
          </a:prstGeom>
        </p:spPr>
        <p:txBody>
          <a:bodyPr wrap="square">
            <a:spAutoFit/>
          </a:bodyPr>
          <a:lstStyle/>
          <a:p>
            <a:pPr algn="ctr"/>
            <a:r>
              <a:rPr lang="es-ES" b="1" dirty="0" smtClean="0">
                <a:solidFill>
                  <a:srgbClr val="FF0000"/>
                </a:solidFill>
              </a:rPr>
              <a:t>Las </a:t>
            </a:r>
            <a:r>
              <a:rPr lang="es-ES" b="1" dirty="0">
                <a:solidFill>
                  <a:srgbClr val="FF0000"/>
                </a:solidFill>
              </a:rPr>
              <a:t>ecuaciones </a:t>
            </a:r>
            <a:r>
              <a:rPr lang="es-ES" b="1" dirty="0" smtClean="0">
                <a:solidFill>
                  <a:srgbClr val="FF0000"/>
                </a:solidFill>
              </a:rPr>
              <a:t>de </a:t>
            </a:r>
            <a:r>
              <a:rPr lang="es-ES" b="1" dirty="0" err="1" smtClean="0">
                <a:solidFill>
                  <a:srgbClr val="FF0000"/>
                </a:solidFill>
              </a:rPr>
              <a:t>KennelIo</a:t>
            </a:r>
            <a:r>
              <a:rPr lang="es-ES" b="1" dirty="0" smtClean="0">
                <a:solidFill>
                  <a:srgbClr val="FF0000"/>
                </a:solidFill>
              </a:rPr>
              <a:t> permiten resolver configuraciones que no son series o paralelos de resistencias</a:t>
            </a:r>
            <a:r>
              <a:rPr lang="es-ES" b="1" dirty="0">
                <a:solidFill>
                  <a:srgbClr val="FF0000"/>
                </a:solidFill>
              </a:rPr>
              <a:t>.</a:t>
            </a:r>
          </a:p>
          <a:p>
            <a:pPr algn="ctr"/>
            <a:r>
              <a:rPr lang="es-ES" b="1" dirty="0">
                <a:solidFill>
                  <a:srgbClr val="FF0000"/>
                </a:solidFill>
              </a:rPr>
              <a:t>Los motores trifásicos presentan en </a:t>
            </a:r>
            <a:r>
              <a:rPr lang="es-ES" b="1" dirty="0" smtClean="0">
                <a:solidFill>
                  <a:srgbClr val="FF0000"/>
                </a:solidFill>
              </a:rPr>
              <a:t>su arranque </a:t>
            </a:r>
            <a:r>
              <a:rPr lang="es-ES" b="1" dirty="0">
                <a:solidFill>
                  <a:srgbClr val="FF0000"/>
                </a:solidFill>
              </a:rPr>
              <a:t>corrientes bastante altas, </a:t>
            </a:r>
            <a:r>
              <a:rPr lang="es-ES" b="1" dirty="0" smtClean="0">
                <a:solidFill>
                  <a:srgbClr val="FF0000"/>
                </a:solidFill>
              </a:rPr>
              <a:t>esto </a:t>
            </a:r>
            <a:r>
              <a:rPr lang="es-ES" b="1" dirty="0">
                <a:solidFill>
                  <a:srgbClr val="FF0000"/>
                </a:solidFill>
              </a:rPr>
              <a:t>se debe </a:t>
            </a:r>
            <a:r>
              <a:rPr lang="es-ES" b="1" dirty="0" smtClean="0">
                <a:solidFill>
                  <a:srgbClr val="FF0000"/>
                </a:solidFill>
              </a:rPr>
              <a:t>a que </a:t>
            </a:r>
            <a:r>
              <a:rPr lang="es-ES" b="1" dirty="0">
                <a:solidFill>
                  <a:srgbClr val="FF0000"/>
                </a:solidFill>
              </a:rPr>
              <a:t>es necesario vencer </a:t>
            </a:r>
            <a:r>
              <a:rPr lang="es-ES" b="1" dirty="0" smtClean="0">
                <a:solidFill>
                  <a:srgbClr val="FF0000"/>
                </a:solidFill>
              </a:rPr>
              <a:t>la inercia</a:t>
            </a:r>
            <a:r>
              <a:rPr lang="es-ES" b="1" dirty="0">
                <a:solidFill>
                  <a:srgbClr val="FF0000"/>
                </a:solidFill>
              </a:rPr>
              <a:t>.</a:t>
            </a:r>
            <a:endParaRPr lang="es-ES" b="1" dirty="0" smtClean="0">
              <a:solidFill>
                <a:srgbClr val="FF0000"/>
              </a:solidFill>
            </a:endParaRPr>
          </a:p>
        </p:txBody>
      </p:sp>
      <p:pic>
        <p:nvPicPr>
          <p:cNvPr id="5" name="Imagen 4"/>
          <p:cNvPicPr>
            <a:picLocks noChangeAspect="1"/>
          </p:cNvPicPr>
          <p:nvPr/>
        </p:nvPicPr>
        <p:blipFill>
          <a:blip r:embed="rId2"/>
          <a:stretch>
            <a:fillRect/>
          </a:stretch>
        </p:blipFill>
        <p:spPr>
          <a:xfrm>
            <a:off x="2933947" y="1153541"/>
            <a:ext cx="4305300" cy="5238750"/>
          </a:xfrm>
          <a:prstGeom prst="rect">
            <a:avLst/>
          </a:prstGeom>
        </p:spPr>
      </p:pic>
      <p:sp>
        <p:nvSpPr>
          <p:cNvPr id="6" name="Rectángulo 5"/>
          <p:cNvSpPr/>
          <p:nvPr/>
        </p:nvSpPr>
        <p:spPr>
          <a:xfrm>
            <a:off x="7239247" y="3311251"/>
            <a:ext cx="4612327" cy="1200329"/>
          </a:xfrm>
          <a:prstGeom prst="rect">
            <a:avLst/>
          </a:prstGeom>
        </p:spPr>
        <p:txBody>
          <a:bodyPr wrap="square">
            <a:spAutoFit/>
          </a:bodyPr>
          <a:lstStyle/>
          <a:p>
            <a:r>
              <a:rPr lang="es-ES" b="1" dirty="0"/>
              <a:t>Los motores trifásicos presentan en </a:t>
            </a:r>
            <a:r>
              <a:rPr lang="es-ES" b="1" dirty="0" smtClean="0"/>
              <a:t>su arranque </a:t>
            </a:r>
            <a:r>
              <a:rPr lang="es-ES" b="1" dirty="0"/>
              <a:t>corrientes bastante altas, </a:t>
            </a:r>
          </a:p>
          <a:p>
            <a:r>
              <a:rPr lang="es-ES" b="1" dirty="0"/>
              <a:t>esto se debe </a:t>
            </a:r>
            <a:r>
              <a:rPr lang="es-ES" b="1" dirty="0" smtClean="0"/>
              <a:t>a que </a:t>
            </a:r>
            <a:r>
              <a:rPr lang="es-ES" b="1" dirty="0"/>
              <a:t>es necesario vencer </a:t>
            </a:r>
            <a:r>
              <a:rPr lang="es-ES" b="1" dirty="0" smtClean="0"/>
              <a:t>la inercia</a:t>
            </a:r>
            <a:r>
              <a:rPr lang="es-ES" b="1" dirty="0"/>
              <a:t>.</a:t>
            </a:r>
          </a:p>
        </p:txBody>
      </p:sp>
    </p:spTree>
    <p:extLst>
      <p:ext uri="{BB962C8B-B14F-4D97-AF65-F5344CB8AC3E}">
        <p14:creationId xmlns:p14="http://schemas.microsoft.com/office/powerpoint/2010/main" val="12203372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0634" y="1158420"/>
            <a:ext cx="11483439" cy="5078313"/>
          </a:xfrm>
          <a:prstGeom prst="rect">
            <a:avLst/>
          </a:prstGeom>
        </p:spPr>
        <p:txBody>
          <a:bodyPr wrap="square">
            <a:spAutoFit/>
          </a:bodyPr>
          <a:lstStyle/>
          <a:p>
            <a:pPr algn="ctr"/>
            <a:r>
              <a:rPr lang="es-ES" sz="5400" b="1" dirty="0"/>
              <a:t>CONEXIÓN </a:t>
            </a:r>
            <a:r>
              <a:rPr lang="es-ES" sz="5400" b="1" dirty="0" smtClean="0"/>
              <a:t>DE CAPACITORES</a:t>
            </a:r>
          </a:p>
          <a:p>
            <a:pPr algn="ctr"/>
            <a:r>
              <a:rPr lang="es-ES" sz="5400" b="1" dirty="0" smtClean="0"/>
              <a:t>En esta sección conoceremos como se comportan los capacitores, y como obtener, partiendo de combinaciones serie y paralelos, un valor de capacidad determinado. </a:t>
            </a:r>
          </a:p>
        </p:txBody>
      </p:sp>
    </p:spTree>
    <p:extLst>
      <p:ext uri="{BB962C8B-B14F-4D97-AF65-F5344CB8AC3E}">
        <p14:creationId xmlns:p14="http://schemas.microsoft.com/office/powerpoint/2010/main" val="20604947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284616"/>
            <a:ext cx="11507190" cy="4801314"/>
          </a:xfrm>
          <a:prstGeom prst="rect">
            <a:avLst/>
          </a:prstGeom>
        </p:spPr>
        <p:txBody>
          <a:bodyPr wrap="square">
            <a:spAutoFit/>
          </a:bodyPr>
          <a:lstStyle/>
          <a:p>
            <a:pPr algn="just"/>
            <a:r>
              <a:rPr lang="es-ES" dirty="0" smtClean="0"/>
              <a:t>Básicamente</a:t>
            </a:r>
            <a:r>
              <a:rPr lang="es-ES" dirty="0"/>
              <a:t>, el capacitor es un dispositivo </a:t>
            </a:r>
            <a:r>
              <a:rPr lang="es-ES" dirty="0" smtClean="0"/>
              <a:t>conformado </a:t>
            </a:r>
            <a:r>
              <a:rPr lang="es-ES" dirty="0"/>
              <a:t>por dos placas conductoras separadas por </a:t>
            </a:r>
            <a:r>
              <a:rPr lang="es-ES" dirty="0" smtClean="0"/>
              <a:t>un material </a:t>
            </a:r>
            <a:r>
              <a:rPr lang="es-ES" dirty="0"/>
              <a:t>aislante (dieléctrico). Tiene la capacidad de </a:t>
            </a:r>
            <a:r>
              <a:rPr lang="es-ES" dirty="0" smtClean="0"/>
              <a:t>almacenar </a:t>
            </a:r>
            <a:r>
              <a:rPr lang="es-ES" dirty="0"/>
              <a:t>energía al aplicársele una diferencia de potencial en </a:t>
            </a:r>
            <a:r>
              <a:rPr lang="es-ES" dirty="0" smtClean="0"/>
              <a:t>sus </a:t>
            </a:r>
            <a:r>
              <a:rPr lang="es-ES" dirty="0"/>
              <a:t>extremos.</a:t>
            </a:r>
          </a:p>
          <a:p>
            <a:pPr algn="just"/>
            <a:r>
              <a:rPr lang="es-ES" dirty="0"/>
              <a:t>La capacidad, en faradios, la podemos calcular como el </a:t>
            </a:r>
            <a:r>
              <a:rPr lang="es-ES" dirty="0" smtClean="0"/>
              <a:t>cociente </a:t>
            </a:r>
            <a:r>
              <a:rPr lang="es-ES" dirty="0"/>
              <a:t>de la carga acumulada, en </a:t>
            </a:r>
            <a:r>
              <a:rPr lang="es-ES" dirty="0" err="1"/>
              <a:t>coulombs</a:t>
            </a:r>
            <a:r>
              <a:rPr lang="es-ES" dirty="0"/>
              <a:t>, y la diferencia </a:t>
            </a:r>
            <a:r>
              <a:rPr lang="es-ES" dirty="0" smtClean="0"/>
              <a:t>de potenciaI1 </a:t>
            </a:r>
            <a:r>
              <a:rPr lang="es-ES" dirty="0"/>
              <a:t>en volts, aplicada entre las placas del capacitor. </a:t>
            </a:r>
          </a:p>
          <a:p>
            <a:pPr algn="just"/>
            <a:r>
              <a:rPr lang="es-ES" dirty="0"/>
              <a:t>Esto nos dice que un capacitor de 1 faradio, al que se aplica </a:t>
            </a:r>
            <a:r>
              <a:rPr lang="es-ES" dirty="0" smtClean="0"/>
              <a:t>una </a:t>
            </a:r>
            <a:r>
              <a:rPr lang="es-ES" dirty="0"/>
              <a:t>diferencia de potencial de 1 volt, almacena una carga </a:t>
            </a:r>
            <a:r>
              <a:rPr lang="es-ES" dirty="0" smtClean="0"/>
              <a:t>de </a:t>
            </a:r>
            <a:r>
              <a:rPr lang="es-ES" dirty="0"/>
              <a:t>1 coulomb. Para calcular la capacidad C de un capacitor, </a:t>
            </a:r>
            <a:r>
              <a:rPr lang="es-ES" dirty="0" smtClean="0"/>
              <a:t>se </a:t>
            </a:r>
            <a:r>
              <a:rPr lang="es-ES" dirty="0"/>
              <a:t>aplica la </a:t>
            </a:r>
            <a:r>
              <a:rPr lang="es-ES" dirty="0" smtClean="0"/>
              <a:t>siguiente </a:t>
            </a:r>
            <a:r>
              <a:rPr lang="es-ES" dirty="0"/>
              <a:t>fórmula</a:t>
            </a:r>
            <a:r>
              <a:rPr lang="es-ES" dirty="0" smtClean="0"/>
              <a:t>:</a:t>
            </a:r>
          </a:p>
          <a:p>
            <a:pPr algn="just"/>
            <a:endParaRPr lang="es-ES" dirty="0"/>
          </a:p>
          <a:p>
            <a:pPr algn="just"/>
            <a:endParaRPr lang="es-ES" dirty="0" smtClean="0"/>
          </a:p>
          <a:p>
            <a:pPr algn="just"/>
            <a:endParaRPr lang="es-ES" dirty="0"/>
          </a:p>
          <a:p>
            <a:pPr algn="just"/>
            <a:r>
              <a:rPr lang="es-ES" dirty="0" smtClean="0"/>
              <a:t>En donde</a:t>
            </a:r>
            <a:r>
              <a:rPr lang="es-ES" dirty="0"/>
              <a:t>:</a:t>
            </a:r>
          </a:p>
          <a:p>
            <a:pPr marL="285750" indent="-285750" algn="just">
              <a:buFont typeface="Wingdings" panose="05000000000000000000" pitchFamily="2" charset="2"/>
              <a:buChar char="Ø"/>
            </a:pPr>
            <a:r>
              <a:rPr lang="el-GR" b="1" dirty="0" smtClean="0"/>
              <a:t>ε</a:t>
            </a:r>
            <a:r>
              <a:rPr lang="es-ES" b="1" dirty="0" smtClean="0"/>
              <a:t>0 </a:t>
            </a:r>
            <a:r>
              <a:rPr lang="es-ES" b="1" dirty="0"/>
              <a:t>es la </a:t>
            </a:r>
            <a:r>
              <a:rPr lang="es-ES" b="1" dirty="0" err="1"/>
              <a:t>permitividad</a:t>
            </a:r>
            <a:r>
              <a:rPr lang="es-ES" b="1" dirty="0"/>
              <a:t> del vacío que vale 8,854187817 </a:t>
            </a:r>
            <a:r>
              <a:rPr lang="es-ES" b="1" dirty="0" smtClean="0"/>
              <a:t>x 10**-12 Fm¯¹; </a:t>
            </a:r>
            <a:r>
              <a:rPr lang="es-ES" b="1" dirty="0"/>
              <a:t>este valor </a:t>
            </a:r>
            <a:r>
              <a:rPr lang="es-ES" b="1" dirty="0" smtClean="0"/>
              <a:t>es único y universal</a:t>
            </a:r>
            <a:r>
              <a:rPr lang="es-ES" b="1" dirty="0"/>
              <a:t>.</a:t>
            </a:r>
          </a:p>
          <a:p>
            <a:pPr algn="ctr"/>
            <a:r>
              <a:rPr lang="es-ES" b="1" dirty="0" smtClean="0">
                <a:solidFill>
                  <a:srgbClr val="0070C0"/>
                </a:solidFill>
              </a:rPr>
              <a:t>Tensión de ruptura</a:t>
            </a:r>
            <a:endParaRPr lang="es-ES" b="1" dirty="0">
              <a:solidFill>
                <a:srgbClr val="0070C0"/>
              </a:solidFill>
            </a:endParaRPr>
          </a:p>
          <a:p>
            <a:pPr algn="just"/>
            <a:r>
              <a:rPr lang="es-ES" dirty="0" smtClean="0"/>
              <a:t>Cuando se realiza un arreglo </a:t>
            </a:r>
            <a:r>
              <a:rPr lang="es-ES" dirty="0"/>
              <a:t>de capacitores </a:t>
            </a:r>
            <a:r>
              <a:rPr lang="es-ES" dirty="0" smtClean="0"/>
              <a:t>en serie, en paralelo</a:t>
            </a:r>
            <a:r>
              <a:rPr lang="es-ES" dirty="0"/>
              <a:t>, </a:t>
            </a:r>
            <a:r>
              <a:rPr lang="es-ES" dirty="0" smtClean="0"/>
              <a:t>o combinando </a:t>
            </a:r>
            <a:r>
              <a:rPr lang="es-ES" dirty="0"/>
              <a:t>series </a:t>
            </a:r>
            <a:r>
              <a:rPr lang="es-ES" dirty="0" smtClean="0"/>
              <a:t>y paralelos</a:t>
            </a:r>
            <a:r>
              <a:rPr lang="es-ES" dirty="0"/>
              <a:t>, </a:t>
            </a:r>
            <a:r>
              <a:rPr lang="es-ES" dirty="0" smtClean="0"/>
              <a:t>es importante tener en cuenta la capacidad de ruptura de los capacitores en </a:t>
            </a:r>
            <a:r>
              <a:rPr lang="es-ES" dirty="0"/>
              <a:t>volts. Todos </a:t>
            </a:r>
            <a:r>
              <a:rPr lang="es-ES" dirty="0" smtClean="0"/>
              <a:t>los capacitores </a:t>
            </a:r>
            <a:r>
              <a:rPr lang="es-ES" dirty="0"/>
              <a:t>utilizados </a:t>
            </a:r>
            <a:r>
              <a:rPr lang="es-ES" dirty="0" smtClean="0"/>
              <a:t>en el arreglo deben </a:t>
            </a:r>
            <a:r>
              <a:rPr lang="es-ES" dirty="0"/>
              <a:t>tener una capacidad </a:t>
            </a:r>
            <a:r>
              <a:rPr lang="es-ES" dirty="0" smtClean="0"/>
              <a:t>de ruptura en volts iguales entre sí y superiores a la tensión </a:t>
            </a:r>
            <a:r>
              <a:rPr lang="es-ES" dirty="0"/>
              <a:t>máxima que </a:t>
            </a:r>
            <a:r>
              <a:rPr lang="es-ES" dirty="0" smtClean="0"/>
              <a:t>se aplicará </a:t>
            </a:r>
            <a:r>
              <a:rPr lang="es-ES" dirty="0"/>
              <a:t>al </a:t>
            </a:r>
            <a:r>
              <a:rPr lang="es-ES" dirty="0" smtClean="0"/>
              <a:t>arreglo. La imagen </a:t>
            </a:r>
            <a:r>
              <a:rPr lang="es-ES" dirty="0"/>
              <a:t>nos muestra que</a:t>
            </a:r>
            <a:r>
              <a:rPr lang="es-ES" dirty="0" smtClean="0"/>
              <a:t>, para el capacitor </a:t>
            </a:r>
            <a:r>
              <a:rPr lang="es-ES" dirty="0"/>
              <a:t>de 5 </a:t>
            </a:r>
            <a:r>
              <a:rPr lang="es-ES" dirty="0" err="1" smtClean="0"/>
              <a:t>uF</a:t>
            </a:r>
            <a:r>
              <a:rPr lang="es-ES" dirty="0" smtClean="0"/>
              <a:t> </a:t>
            </a:r>
            <a:r>
              <a:rPr lang="es-ES" dirty="0"/>
              <a:t>obtenido antes, </a:t>
            </a:r>
            <a:r>
              <a:rPr lang="es-ES" dirty="0" smtClean="0"/>
              <a:t>si lo conectamos </a:t>
            </a:r>
            <a:r>
              <a:rPr lang="es-ES" dirty="0"/>
              <a:t>entre </a:t>
            </a:r>
            <a:r>
              <a:rPr lang="es-ES" dirty="0" smtClean="0"/>
              <a:t>2 fases </a:t>
            </a:r>
            <a:r>
              <a:rPr lang="es-ES" dirty="0"/>
              <a:t>aplicándole </a:t>
            </a:r>
            <a:r>
              <a:rPr lang="es-ES" dirty="0" smtClean="0"/>
              <a:t>una </a:t>
            </a:r>
            <a:r>
              <a:rPr lang="es-ES" dirty="0"/>
              <a:t>tensión de 380 V</a:t>
            </a:r>
            <a:r>
              <a:rPr lang="es-ES" dirty="0" smtClean="0"/>
              <a:t>, los capacitores </a:t>
            </a:r>
            <a:r>
              <a:rPr lang="es-ES" dirty="0"/>
              <a:t>deben tener una tensión </a:t>
            </a:r>
            <a:r>
              <a:rPr lang="es-ES" dirty="0" smtClean="0"/>
              <a:t>de </a:t>
            </a:r>
            <a:r>
              <a:rPr lang="es-ES" dirty="0"/>
              <a:t>ruptura </a:t>
            </a:r>
            <a:r>
              <a:rPr lang="es-ES" dirty="0" smtClean="0"/>
              <a:t>de al menos </a:t>
            </a:r>
            <a:r>
              <a:rPr lang="es-ES" dirty="0"/>
              <a:t>400V.</a:t>
            </a:r>
          </a:p>
        </p:txBody>
      </p:sp>
      <p:pic>
        <p:nvPicPr>
          <p:cNvPr id="3" name="Imagen 2"/>
          <p:cNvPicPr>
            <a:picLocks noChangeAspect="1"/>
          </p:cNvPicPr>
          <p:nvPr/>
        </p:nvPicPr>
        <p:blipFill>
          <a:blip r:embed="rId2"/>
          <a:stretch>
            <a:fillRect/>
          </a:stretch>
        </p:blipFill>
        <p:spPr>
          <a:xfrm>
            <a:off x="5479163" y="1982004"/>
            <a:ext cx="1000125" cy="447675"/>
          </a:xfrm>
          <a:prstGeom prst="rect">
            <a:avLst/>
          </a:prstGeom>
        </p:spPr>
      </p:pic>
      <p:pic>
        <p:nvPicPr>
          <p:cNvPr id="4" name="Imagen 3"/>
          <p:cNvPicPr>
            <a:picLocks noChangeAspect="1"/>
          </p:cNvPicPr>
          <p:nvPr/>
        </p:nvPicPr>
        <p:blipFill>
          <a:blip r:embed="rId3"/>
          <a:stretch>
            <a:fillRect/>
          </a:stretch>
        </p:blipFill>
        <p:spPr>
          <a:xfrm>
            <a:off x="4275117" y="4999512"/>
            <a:ext cx="3621974" cy="1783806"/>
          </a:xfrm>
          <a:prstGeom prst="rect">
            <a:avLst/>
          </a:prstGeom>
        </p:spPr>
      </p:pic>
    </p:spTree>
    <p:extLst>
      <p:ext uri="{BB962C8B-B14F-4D97-AF65-F5344CB8AC3E}">
        <p14:creationId xmlns:p14="http://schemas.microsoft.com/office/powerpoint/2010/main" val="32114240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9036" y="309314"/>
            <a:ext cx="2933700" cy="4600575"/>
          </a:xfrm>
          <a:prstGeom prst="rect">
            <a:avLst/>
          </a:prstGeom>
        </p:spPr>
      </p:pic>
      <p:sp>
        <p:nvSpPr>
          <p:cNvPr id="3" name="Rectángulo 2"/>
          <p:cNvSpPr/>
          <p:nvPr/>
        </p:nvSpPr>
        <p:spPr>
          <a:xfrm>
            <a:off x="2632365" y="2048931"/>
            <a:ext cx="1904010" cy="1477328"/>
          </a:xfrm>
          <a:prstGeom prst="rect">
            <a:avLst/>
          </a:prstGeom>
        </p:spPr>
        <p:txBody>
          <a:bodyPr wrap="square">
            <a:spAutoFit/>
          </a:bodyPr>
          <a:lstStyle/>
          <a:p>
            <a:r>
              <a:rPr lang="es-ES" b="1" dirty="0"/>
              <a:t>Arreglos de capacitores en serie </a:t>
            </a:r>
            <a:r>
              <a:rPr lang="es-ES" b="1" dirty="0" smtClean="0"/>
              <a:t>y de </a:t>
            </a:r>
            <a:r>
              <a:rPr lang="es-ES" b="1" dirty="0"/>
              <a:t>capacitores </a:t>
            </a:r>
          </a:p>
          <a:p>
            <a:r>
              <a:rPr lang="es-ES" b="1" dirty="0"/>
              <a:t>en paralelo.</a:t>
            </a:r>
          </a:p>
        </p:txBody>
      </p:sp>
      <p:sp>
        <p:nvSpPr>
          <p:cNvPr id="4" name="Rectángulo 3"/>
          <p:cNvSpPr/>
          <p:nvPr/>
        </p:nvSpPr>
        <p:spPr>
          <a:xfrm>
            <a:off x="4425537" y="309314"/>
            <a:ext cx="7473537" cy="4801314"/>
          </a:xfrm>
          <a:prstGeom prst="rect">
            <a:avLst/>
          </a:prstGeom>
        </p:spPr>
        <p:txBody>
          <a:bodyPr wrap="square">
            <a:spAutoFit/>
          </a:bodyPr>
          <a:lstStyle/>
          <a:p>
            <a:pPr marL="285750" indent="-285750" algn="just">
              <a:buFont typeface="Wingdings" panose="05000000000000000000" pitchFamily="2" charset="2"/>
              <a:buChar char="Ø"/>
            </a:pPr>
            <a:r>
              <a:rPr lang="el-GR" dirty="0" smtClean="0"/>
              <a:t>Ε</a:t>
            </a:r>
            <a:r>
              <a:rPr lang="es-ES" dirty="0" smtClean="0"/>
              <a:t>r es </a:t>
            </a:r>
            <a:r>
              <a:rPr lang="es-ES" dirty="0"/>
              <a:t>la </a:t>
            </a:r>
            <a:r>
              <a:rPr lang="es-ES" dirty="0" err="1"/>
              <a:t>permitividad</a:t>
            </a:r>
            <a:r>
              <a:rPr lang="es-ES" dirty="0"/>
              <a:t> relativa del material dieléctrico </a:t>
            </a:r>
            <a:r>
              <a:rPr lang="es-ES" dirty="0" smtClean="0"/>
              <a:t>instalado </a:t>
            </a:r>
            <a:r>
              <a:rPr lang="es-ES" dirty="0"/>
              <a:t>entre las placas y, por lo tanto, depende de cada </a:t>
            </a:r>
            <a:r>
              <a:rPr lang="es-ES" dirty="0" smtClean="0"/>
              <a:t>material </a:t>
            </a:r>
            <a:r>
              <a:rPr lang="es-ES" dirty="0"/>
              <a:t>que se utilice en la fabricación del capacitor.</a:t>
            </a:r>
          </a:p>
          <a:p>
            <a:pPr marL="285750" indent="-285750" algn="just">
              <a:buFont typeface="Wingdings" panose="05000000000000000000" pitchFamily="2" charset="2"/>
              <a:buChar char="Ø"/>
            </a:pPr>
            <a:r>
              <a:rPr lang="es-ES" dirty="0" smtClean="0"/>
              <a:t>A es el área de las placas.</a:t>
            </a:r>
          </a:p>
          <a:p>
            <a:pPr marL="285750" indent="-285750" algn="just">
              <a:buFont typeface="Wingdings" panose="05000000000000000000" pitchFamily="2" charset="2"/>
              <a:buChar char="Ø"/>
            </a:pPr>
            <a:r>
              <a:rPr lang="es-ES" dirty="0" smtClean="0"/>
              <a:t>d es la </a:t>
            </a:r>
            <a:r>
              <a:rPr lang="es-ES" dirty="0"/>
              <a:t>distancia entre las placas (espesor del dieléctrico). </a:t>
            </a:r>
          </a:p>
          <a:p>
            <a:pPr algn="just"/>
            <a:r>
              <a:rPr lang="es-ES" dirty="0"/>
              <a:t>Con lo </a:t>
            </a:r>
            <a:r>
              <a:rPr lang="es-ES" dirty="0" smtClean="0"/>
              <a:t>cuaI1 </a:t>
            </a:r>
            <a:r>
              <a:rPr lang="es-ES" dirty="0"/>
              <a:t>conociendo las dimensiones del capacitor y </a:t>
            </a:r>
            <a:r>
              <a:rPr lang="es-ES" dirty="0" smtClean="0"/>
              <a:t>el </a:t>
            </a:r>
            <a:r>
              <a:rPr lang="es-ES" dirty="0"/>
              <a:t>tipo de material dieléctrico, podemos calcular el valor </a:t>
            </a:r>
            <a:r>
              <a:rPr lang="es-ES" dirty="0" smtClean="0"/>
              <a:t>de </a:t>
            </a:r>
            <a:r>
              <a:rPr lang="es-ES" dirty="0"/>
              <a:t>su capacidad. Conociendo la capacidad y la tensión </a:t>
            </a:r>
            <a:r>
              <a:rPr lang="es-ES" dirty="0" smtClean="0"/>
              <a:t>aplicada</a:t>
            </a:r>
            <a:r>
              <a:rPr lang="es-ES" dirty="0"/>
              <a:t>, podemos calcular la carga acumulada.</a:t>
            </a:r>
          </a:p>
          <a:p>
            <a:pPr algn="just"/>
            <a:r>
              <a:rPr lang="es-ES" dirty="0"/>
              <a:t>Esto tiene diferentes aplicaciones. En electrónica, se lo </a:t>
            </a:r>
            <a:r>
              <a:rPr lang="es-ES" dirty="0" smtClean="0"/>
              <a:t>utiliza </a:t>
            </a:r>
            <a:r>
              <a:rPr lang="es-ES" dirty="0"/>
              <a:t>como filtro en las fuentes de alimentación de tensión </a:t>
            </a:r>
            <a:r>
              <a:rPr lang="es-ES" dirty="0" smtClean="0"/>
              <a:t>continua </a:t>
            </a:r>
            <a:r>
              <a:rPr lang="es-ES" dirty="0"/>
              <a:t>a fin de eliminar oscilaciones (</a:t>
            </a:r>
            <a:r>
              <a:rPr lang="es-ES" dirty="0" err="1"/>
              <a:t>ripple</a:t>
            </a:r>
            <a:r>
              <a:rPr lang="es-ES" dirty="0"/>
              <a:t>); también se </a:t>
            </a:r>
            <a:r>
              <a:rPr lang="es-ES" dirty="0" smtClean="0"/>
              <a:t>lo </a:t>
            </a:r>
            <a:r>
              <a:rPr lang="es-ES" dirty="0"/>
              <a:t>puede usar en circuitos sintonizados (detectores de </a:t>
            </a:r>
            <a:r>
              <a:rPr lang="es-ES" dirty="0" smtClean="0"/>
              <a:t>señal) y aplicaciones </a:t>
            </a:r>
            <a:r>
              <a:rPr lang="es-ES" dirty="0"/>
              <a:t>industriales.</a:t>
            </a:r>
          </a:p>
          <a:p>
            <a:pPr algn="just"/>
            <a:r>
              <a:rPr lang="es-ES" dirty="0" smtClean="0"/>
              <a:t>Para calcular su impedancia, se debe tener en cuenta la frecuencia de la línea por la cual es alimentado.</a:t>
            </a:r>
          </a:p>
          <a:p>
            <a:pPr algn="just"/>
            <a:endParaRPr lang="es-ES" dirty="0"/>
          </a:p>
          <a:p>
            <a:pPr algn="ctr"/>
            <a:r>
              <a:rPr lang="es-ES" b="1" dirty="0" err="1" smtClean="0"/>
              <a:t>Xc</a:t>
            </a:r>
            <a:r>
              <a:rPr lang="es-ES" b="1" dirty="0" smtClean="0"/>
              <a:t> = 1/</a:t>
            </a:r>
            <a:r>
              <a:rPr lang="es-ES" b="1" dirty="0" err="1" smtClean="0"/>
              <a:t>jwC</a:t>
            </a:r>
            <a:endParaRPr lang="es-ES" b="1" dirty="0"/>
          </a:p>
          <a:p>
            <a:pPr algn="just"/>
            <a:endParaRPr lang="es-ES" dirty="0"/>
          </a:p>
        </p:txBody>
      </p:sp>
      <p:sp>
        <p:nvSpPr>
          <p:cNvPr id="5" name="Rectángulo 4"/>
          <p:cNvSpPr/>
          <p:nvPr/>
        </p:nvSpPr>
        <p:spPr>
          <a:xfrm>
            <a:off x="241466" y="4909889"/>
            <a:ext cx="11657608" cy="2031325"/>
          </a:xfrm>
          <a:prstGeom prst="rect">
            <a:avLst/>
          </a:prstGeom>
        </p:spPr>
        <p:txBody>
          <a:bodyPr wrap="square">
            <a:spAutoFit/>
          </a:bodyPr>
          <a:lstStyle/>
          <a:p>
            <a:pPr algn="just"/>
            <a:r>
              <a:rPr lang="es-ES" dirty="0" smtClean="0"/>
              <a:t>Si </a:t>
            </a:r>
            <a:r>
              <a:rPr lang="es-ES" dirty="0"/>
              <a:t>queremos calcular la capacidad total de un arreglo </a:t>
            </a:r>
            <a:r>
              <a:rPr lang="es-ES" dirty="0" smtClean="0"/>
              <a:t>de capacitores en serie, procedemos</a:t>
            </a:r>
            <a:r>
              <a:rPr lang="es-ES" dirty="0"/>
              <a:t>, </a:t>
            </a:r>
            <a:r>
              <a:rPr lang="es-ES" dirty="0" smtClean="0"/>
              <a:t>tal como lo hicimos con las resistencias:</a:t>
            </a:r>
          </a:p>
          <a:p>
            <a:pPr algn="ctr"/>
            <a:r>
              <a:rPr lang="es-ES" b="1" dirty="0" smtClean="0"/>
              <a:t>XCT = 1/</a:t>
            </a:r>
            <a:r>
              <a:rPr lang="es-ES" b="1" dirty="0" err="1" smtClean="0"/>
              <a:t>jwCT</a:t>
            </a:r>
            <a:endParaRPr lang="es-ES" b="1" dirty="0"/>
          </a:p>
          <a:p>
            <a:pPr algn="ctr"/>
            <a:r>
              <a:rPr lang="es-ES" dirty="0" err="1" smtClean="0"/>
              <a:t>XCTr</a:t>
            </a:r>
            <a:r>
              <a:rPr lang="es-ES" dirty="0" smtClean="0"/>
              <a:t> </a:t>
            </a:r>
            <a:r>
              <a:rPr lang="es-ES" dirty="0"/>
              <a:t>= </a:t>
            </a:r>
            <a:r>
              <a:rPr lang="es-ES" dirty="0" smtClean="0"/>
              <a:t>Xc1 </a:t>
            </a:r>
            <a:r>
              <a:rPr lang="es-ES" dirty="0"/>
              <a:t>+ Xc2 + Xc3 + </a:t>
            </a:r>
            <a:r>
              <a:rPr lang="es-ES" dirty="0" smtClean="0"/>
              <a:t>Xc4</a:t>
            </a:r>
            <a:endParaRPr lang="es-ES" dirty="0"/>
          </a:p>
          <a:p>
            <a:pPr algn="just"/>
            <a:r>
              <a:rPr lang="es-ES" dirty="0" smtClean="0"/>
              <a:t>Reemplazando y operando </a:t>
            </a:r>
            <a:r>
              <a:rPr lang="es-ES" dirty="0"/>
              <a:t>nos queda:</a:t>
            </a:r>
          </a:p>
          <a:p>
            <a:pPr algn="just"/>
            <a:endParaRPr lang="es-ES" dirty="0" smtClean="0"/>
          </a:p>
          <a:p>
            <a:pPr algn="just"/>
            <a:endParaRPr lang="es-ES" dirty="0"/>
          </a:p>
        </p:txBody>
      </p:sp>
      <p:pic>
        <p:nvPicPr>
          <p:cNvPr id="6" name="Imagen 5"/>
          <p:cNvPicPr>
            <a:picLocks noChangeAspect="1"/>
          </p:cNvPicPr>
          <p:nvPr/>
        </p:nvPicPr>
        <p:blipFill>
          <a:blip r:embed="rId3"/>
          <a:stretch>
            <a:fillRect/>
          </a:stretch>
        </p:blipFill>
        <p:spPr>
          <a:xfrm>
            <a:off x="5222545" y="6303758"/>
            <a:ext cx="1695450" cy="381000"/>
          </a:xfrm>
          <a:prstGeom prst="rect">
            <a:avLst/>
          </a:prstGeom>
        </p:spPr>
      </p:pic>
    </p:spTree>
    <p:extLst>
      <p:ext uri="{BB962C8B-B14F-4D97-AF65-F5344CB8AC3E}">
        <p14:creationId xmlns:p14="http://schemas.microsoft.com/office/powerpoint/2010/main" val="17635701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77092" y="171635"/>
            <a:ext cx="11657608" cy="7294305"/>
          </a:xfrm>
          <a:prstGeom prst="rect">
            <a:avLst/>
          </a:prstGeom>
        </p:spPr>
        <p:txBody>
          <a:bodyPr wrap="square">
            <a:spAutoFit/>
          </a:bodyPr>
          <a:lstStyle/>
          <a:p>
            <a:pPr algn="just"/>
            <a:r>
              <a:rPr lang="es-ES" dirty="0" smtClean="0"/>
              <a:t>En forma análoga, la capacidad total del arreglo de los capacitores en paralelo la podemos </a:t>
            </a:r>
            <a:r>
              <a:rPr lang="es-ES" dirty="0"/>
              <a:t>calcular como:</a:t>
            </a:r>
          </a:p>
          <a:p>
            <a:pPr algn="ctr"/>
            <a:r>
              <a:rPr lang="es-ES" b="1" dirty="0" smtClean="0"/>
              <a:t>CT = C1+C24+C3+C4</a:t>
            </a:r>
            <a:endParaRPr lang="es-ES" b="1" dirty="0"/>
          </a:p>
          <a:p>
            <a:pPr algn="just"/>
            <a:r>
              <a:rPr lang="es-ES" dirty="0"/>
              <a:t>De esta forma, de acuerdo al valor de capacidad que se </a:t>
            </a:r>
            <a:r>
              <a:rPr lang="es-ES" dirty="0" smtClean="0"/>
              <a:t>quiera </a:t>
            </a:r>
            <a:r>
              <a:rPr lang="es-ES" dirty="0"/>
              <a:t>obtener, se pueden hacer arreglos de </a:t>
            </a:r>
            <a:r>
              <a:rPr lang="es-ES" dirty="0" smtClean="0"/>
              <a:t>capacitores combinando </a:t>
            </a:r>
            <a:r>
              <a:rPr lang="es-ES" dirty="0"/>
              <a:t>sectores en serie y sectores en paralelo para </a:t>
            </a:r>
            <a:r>
              <a:rPr lang="es-ES" dirty="0" smtClean="0"/>
              <a:t>arribar </a:t>
            </a:r>
            <a:r>
              <a:rPr lang="es-ES" dirty="0"/>
              <a:t>al valor de capacidad requerido.</a:t>
            </a:r>
          </a:p>
          <a:p>
            <a:pPr algn="just"/>
            <a:r>
              <a:rPr lang="es-ES" dirty="0"/>
              <a:t>Por ejemplo, si en nuestro taller tenemos únicamente </a:t>
            </a:r>
            <a:r>
              <a:rPr lang="es-ES" dirty="0" smtClean="0"/>
              <a:t>capacitores </a:t>
            </a:r>
            <a:r>
              <a:rPr lang="es-ES" dirty="0"/>
              <a:t>de 4 </a:t>
            </a:r>
            <a:r>
              <a:rPr lang="el-GR" dirty="0" smtClean="0"/>
              <a:t>μ</a:t>
            </a:r>
            <a:r>
              <a:rPr lang="es-ES" dirty="0" smtClean="0"/>
              <a:t>F </a:t>
            </a:r>
            <a:r>
              <a:rPr lang="es-ES" dirty="0"/>
              <a:t>y necesitamos construir un capacitor de </a:t>
            </a:r>
            <a:r>
              <a:rPr lang="es-ES" dirty="0" smtClean="0"/>
              <a:t>5 </a:t>
            </a:r>
            <a:r>
              <a:rPr lang="el-GR" dirty="0" smtClean="0"/>
              <a:t>μ</a:t>
            </a:r>
            <a:r>
              <a:rPr lang="es-ES" dirty="0" smtClean="0"/>
              <a:t>F</a:t>
            </a:r>
            <a:r>
              <a:rPr lang="es-ES" dirty="0"/>
              <a:t>, se procede como se indica a continuación: se </a:t>
            </a:r>
            <a:r>
              <a:rPr lang="es-ES" dirty="0" smtClean="0"/>
              <a:t>ponen 4 </a:t>
            </a:r>
            <a:r>
              <a:rPr lang="es-ES" dirty="0"/>
              <a:t>capacitores en serie y, a este conjunto, se le </a:t>
            </a:r>
            <a:r>
              <a:rPr lang="es-ES" dirty="0" smtClean="0"/>
              <a:t>agrega uno </a:t>
            </a:r>
            <a:r>
              <a:rPr lang="es-ES" dirty="0"/>
              <a:t>en paralelo; si necesitamos uno de 2 </a:t>
            </a:r>
            <a:r>
              <a:rPr lang="el-GR" dirty="0" smtClean="0"/>
              <a:t>μ</a:t>
            </a:r>
            <a:r>
              <a:rPr lang="es-ES" dirty="0" smtClean="0"/>
              <a:t>F</a:t>
            </a:r>
            <a:r>
              <a:rPr lang="es-ES" dirty="0"/>
              <a:t>, instalando </a:t>
            </a:r>
            <a:r>
              <a:rPr lang="es-ES" dirty="0" smtClean="0"/>
              <a:t>2 capacitores en serie, y, si necesitamos uno de 17 </a:t>
            </a:r>
            <a:r>
              <a:rPr lang="el-GR" dirty="0" smtClean="0"/>
              <a:t>μ</a:t>
            </a:r>
            <a:r>
              <a:rPr lang="es-ES" dirty="0" smtClean="0"/>
              <a:t>F, lo que </a:t>
            </a:r>
            <a:r>
              <a:rPr lang="es-ES" dirty="0"/>
              <a:t>deberemos hacer es poner 4 capacitores en paralelo </a:t>
            </a:r>
            <a:r>
              <a:rPr lang="es-ES" dirty="0" smtClean="0"/>
              <a:t>y </a:t>
            </a:r>
            <a:r>
              <a:rPr lang="es-ES" dirty="0"/>
              <a:t>4 capacitores en serie, luego conectamos en paralelo </a:t>
            </a:r>
            <a:r>
              <a:rPr lang="es-ES" dirty="0" smtClean="0"/>
              <a:t>ambos </a:t>
            </a:r>
            <a:r>
              <a:rPr lang="es-ES" dirty="0"/>
              <a:t>conjuntos.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7" name="Imagen 6"/>
          <p:cNvPicPr>
            <a:picLocks noChangeAspect="1"/>
          </p:cNvPicPr>
          <p:nvPr/>
        </p:nvPicPr>
        <p:blipFill>
          <a:blip r:embed="rId2"/>
          <a:stretch>
            <a:fillRect/>
          </a:stretch>
        </p:blipFill>
        <p:spPr>
          <a:xfrm>
            <a:off x="4358275" y="2517282"/>
            <a:ext cx="3495242" cy="4014147"/>
          </a:xfrm>
          <a:prstGeom prst="rect">
            <a:avLst/>
          </a:prstGeom>
        </p:spPr>
      </p:pic>
      <p:sp>
        <p:nvSpPr>
          <p:cNvPr id="8" name="Rectángulo 7"/>
          <p:cNvSpPr/>
          <p:nvPr/>
        </p:nvSpPr>
        <p:spPr>
          <a:xfrm>
            <a:off x="7776342" y="3911120"/>
            <a:ext cx="2117766" cy="1754326"/>
          </a:xfrm>
          <a:prstGeom prst="rect">
            <a:avLst/>
          </a:prstGeom>
        </p:spPr>
        <p:txBody>
          <a:bodyPr wrap="square">
            <a:spAutoFit/>
          </a:bodyPr>
          <a:lstStyle/>
          <a:p>
            <a:r>
              <a:rPr lang="es-ES" b="1" dirty="0"/>
              <a:t>Diferentes combinaciones de capacitores para obtener otros de distinto </a:t>
            </a:r>
            <a:r>
              <a:rPr lang="es-ES" b="1" dirty="0" smtClean="0"/>
              <a:t>valor </a:t>
            </a:r>
            <a:r>
              <a:rPr lang="es-ES" b="1" dirty="0"/>
              <a:t>según </a:t>
            </a:r>
            <a:r>
              <a:rPr lang="es-ES" b="1" dirty="0" smtClean="0"/>
              <a:t>la necesidad</a:t>
            </a:r>
            <a:r>
              <a:rPr lang="es-ES" b="1" dirty="0"/>
              <a:t>.</a:t>
            </a:r>
          </a:p>
        </p:txBody>
      </p:sp>
    </p:spTree>
    <p:extLst>
      <p:ext uri="{BB962C8B-B14F-4D97-AF65-F5344CB8AC3E}">
        <p14:creationId xmlns:p14="http://schemas.microsoft.com/office/powerpoint/2010/main" val="15826675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smtClean="0"/>
              <a:t>POTENCIA ELECTRICA</a:t>
            </a:r>
            <a:endParaRPr lang="es-ES" sz="5400" b="1" dirty="0"/>
          </a:p>
          <a:p>
            <a:pPr algn="ctr"/>
            <a:r>
              <a:rPr lang="es-ES" sz="5400" b="1" dirty="0" smtClean="0"/>
              <a:t>Analizaremos, a continuación, como se calcula y sus </a:t>
            </a:r>
            <a:r>
              <a:rPr lang="es-ES" sz="5400" b="1" dirty="0"/>
              <a:t>diferentes </a:t>
            </a:r>
            <a:r>
              <a:rPr lang="es-ES" sz="5400" b="1" dirty="0" smtClean="0"/>
              <a:t>tipos (activa o útiI1 reactiva y total</a:t>
            </a:r>
            <a:r>
              <a:rPr lang="es-ES" sz="5400" b="1" dirty="0"/>
              <a:t>).</a:t>
            </a:r>
          </a:p>
        </p:txBody>
      </p:sp>
    </p:spTree>
    <p:extLst>
      <p:ext uri="{BB962C8B-B14F-4D97-AF65-F5344CB8AC3E}">
        <p14:creationId xmlns:p14="http://schemas.microsoft.com/office/powerpoint/2010/main" val="26563582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5" y="367330"/>
            <a:ext cx="11590317" cy="4801314"/>
          </a:xfrm>
          <a:prstGeom prst="rect">
            <a:avLst/>
          </a:prstGeom>
        </p:spPr>
        <p:txBody>
          <a:bodyPr wrap="square">
            <a:spAutoFit/>
          </a:bodyPr>
          <a:lstStyle/>
          <a:p>
            <a:pPr algn="just"/>
            <a:r>
              <a:rPr lang="es-ES" dirty="0" smtClean="0"/>
              <a:t>Muchas veces, en lugar de hablar de tensiones</a:t>
            </a:r>
            <a:r>
              <a:rPr lang="es-ES" dirty="0"/>
              <a:t>, </a:t>
            </a:r>
            <a:r>
              <a:rPr lang="es-ES" dirty="0" smtClean="0"/>
              <a:t>corrientes o resistencias, es más cómodo hablar de </a:t>
            </a:r>
            <a:r>
              <a:rPr lang="es-ES" dirty="0"/>
              <a:t>potencia. Las distribuidoras de electricidad emiten sus </a:t>
            </a:r>
            <a:r>
              <a:rPr lang="es-ES" dirty="0" smtClean="0"/>
              <a:t>facturas </a:t>
            </a:r>
            <a:r>
              <a:rPr lang="es-ES" dirty="0"/>
              <a:t>por potencia consumida. Pero ¿qué es potencia </a:t>
            </a:r>
            <a:r>
              <a:rPr lang="es-ES" dirty="0" smtClean="0"/>
              <a:t>eléctrica</a:t>
            </a:r>
            <a:r>
              <a:rPr lang="es-ES" dirty="0"/>
              <a:t>? Básicamente, es la energía entregada por unidad </a:t>
            </a:r>
            <a:r>
              <a:rPr lang="es-ES" dirty="0" smtClean="0"/>
              <a:t>de </a:t>
            </a:r>
            <a:r>
              <a:rPr lang="es-ES" dirty="0"/>
              <a:t>tiempo, y se la mide en watts (W). ¿Cómo la calculamos? </a:t>
            </a:r>
          </a:p>
          <a:p>
            <a:pPr algn="just"/>
            <a:r>
              <a:rPr lang="es-ES" dirty="0"/>
              <a:t>En corriente continua:</a:t>
            </a:r>
          </a:p>
          <a:p>
            <a:pPr algn="just"/>
            <a:endParaRPr lang="es-ES" dirty="0" smtClean="0"/>
          </a:p>
          <a:p>
            <a:pPr algn="just"/>
            <a:r>
              <a:rPr lang="es-ES" dirty="0" smtClean="0"/>
              <a:t>En corriente </a:t>
            </a:r>
            <a:r>
              <a:rPr lang="es-ES" dirty="0"/>
              <a:t>alterna, tendremos que considerar </a:t>
            </a:r>
            <a:r>
              <a:rPr lang="es-ES" dirty="0" smtClean="0"/>
              <a:t>los ángulos de fase de cada </a:t>
            </a:r>
            <a:r>
              <a:rPr lang="es-ES" dirty="0"/>
              <a:t>instalación.</a:t>
            </a:r>
          </a:p>
          <a:p>
            <a:pPr algn="just"/>
            <a:r>
              <a:rPr lang="es-ES" dirty="0"/>
              <a:t>En el presente análisis, consideraremos solo las </a:t>
            </a:r>
            <a:r>
              <a:rPr lang="es-ES" dirty="0" smtClean="0"/>
              <a:t>potencias desarrolladas con corrientes </a:t>
            </a:r>
            <a:r>
              <a:rPr lang="es-ES" dirty="0"/>
              <a:t>continuas.</a:t>
            </a:r>
          </a:p>
          <a:p>
            <a:pPr algn="just"/>
            <a:r>
              <a:rPr lang="es-ES" dirty="0"/>
              <a:t>En este caso, las potencias desarrolladas serán </a:t>
            </a:r>
            <a:r>
              <a:rPr lang="es-ES" dirty="0" smtClean="0"/>
              <a:t>únicamente </a:t>
            </a:r>
            <a:r>
              <a:rPr lang="es-ES" dirty="0"/>
              <a:t>sobre resistencias; podremos considerar a las </a:t>
            </a:r>
            <a:r>
              <a:rPr lang="es-ES" dirty="0" smtClean="0"/>
              <a:t>bobinas </a:t>
            </a:r>
            <a:r>
              <a:rPr lang="es-ES" dirty="0"/>
              <a:t>como resistencias de bajo valor (por la </a:t>
            </a:r>
            <a:r>
              <a:rPr lang="es-ES" dirty="0" smtClean="0"/>
              <a:t>resistencia </a:t>
            </a:r>
            <a:r>
              <a:rPr lang="es-ES" dirty="0"/>
              <a:t>del alambre de cobre con la que se han </a:t>
            </a:r>
            <a:r>
              <a:rPr lang="es-ES" dirty="0" smtClean="0"/>
              <a:t>construido) y </a:t>
            </a:r>
            <a:r>
              <a:rPr lang="es-ES" dirty="0"/>
              <a:t>a los capacitores como la alta resistencia de </a:t>
            </a:r>
            <a:r>
              <a:rPr lang="es-ES" dirty="0" smtClean="0"/>
              <a:t>pérdida de los dieléctricos.</a:t>
            </a:r>
          </a:p>
          <a:p>
            <a:pPr algn="just"/>
            <a:r>
              <a:rPr lang="es-ES" dirty="0" smtClean="0"/>
              <a:t>En ambos </a:t>
            </a:r>
            <a:r>
              <a:rPr lang="es-ES" dirty="0"/>
              <a:t>casos, </a:t>
            </a:r>
            <a:r>
              <a:rPr lang="es-ES" dirty="0" smtClean="0"/>
              <a:t>estas potencias son despreciables </a:t>
            </a:r>
            <a:r>
              <a:rPr lang="es-ES" dirty="0"/>
              <a:t>frente </a:t>
            </a:r>
            <a:r>
              <a:rPr lang="es-ES" dirty="0" smtClean="0"/>
              <a:t>a las potencias </a:t>
            </a:r>
            <a:r>
              <a:rPr lang="es-ES" dirty="0"/>
              <a:t>disipadas </a:t>
            </a:r>
            <a:r>
              <a:rPr lang="es-ES" dirty="0" smtClean="0"/>
              <a:t>en los elementos </a:t>
            </a:r>
            <a:r>
              <a:rPr lang="es-ES" dirty="0"/>
              <a:t>resistivos</a:t>
            </a:r>
            <a:r>
              <a:rPr lang="es-ES" dirty="0" smtClean="0"/>
              <a:t>. Pensemos en un circuito </a:t>
            </a:r>
            <a:r>
              <a:rPr lang="es-ES" dirty="0"/>
              <a:t>formado por </a:t>
            </a:r>
            <a:r>
              <a:rPr lang="es-ES" dirty="0" smtClean="0"/>
              <a:t>un capacitor en paralelo con un inductancia </a:t>
            </a:r>
            <a:r>
              <a:rPr lang="es-ES" dirty="0"/>
              <a:t>que </a:t>
            </a:r>
            <a:r>
              <a:rPr lang="es-ES" dirty="0" smtClean="0"/>
              <a:t>se halla en serie con una resistencia</a:t>
            </a:r>
            <a:r>
              <a:rPr lang="es-ES" dirty="0"/>
              <a:t>. </a:t>
            </a:r>
          </a:p>
          <a:p>
            <a:pPr algn="just"/>
            <a:r>
              <a:rPr lang="es-ES" dirty="0" smtClean="0"/>
              <a:t>Si queremos </a:t>
            </a:r>
            <a:r>
              <a:rPr lang="es-ES" dirty="0"/>
              <a:t>pensar </a:t>
            </a:r>
            <a:r>
              <a:rPr lang="es-ES" dirty="0" smtClean="0"/>
              <a:t>en valores acordes con un filtro LC (</a:t>
            </a:r>
            <a:r>
              <a:rPr lang="es-ES" dirty="0"/>
              <a:t>formado por capacitor </a:t>
            </a:r>
            <a:r>
              <a:rPr lang="es-ES" dirty="0" smtClean="0"/>
              <a:t>e inductancia), en el que la resistencia es la carga </a:t>
            </a:r>
            <a:r>
              <a:rPr lang="es-ES" dirty="0"/>
              <a:t>donde </a:t>
            </a:r>
            <a:r>
              <a:rPr lang="es-ES" dirty="0" smtClean="0"/>
              <a:t>se disipará la potencia</a:t>
            </a:r>
            <a:r>
              <a:rPr lang="es-ES" dirty="0"/>
              <a:t>, tendremos </a:t>
            </a:r>
            <a:r>
              <a:rPr lang="es-ES" dirty="0" smtClean="0"/>
              <a:t>aproximadamente un capacitor de 2200 </a:t>
            </a:r>
            <a:r>
              <a:rPr lang="es-ES" dirty="0" err="1" smtClean="0"/>
              <a:t>pF</a:t>
            </a:r>
            <a:r>
              <a:rPr lang="es-ES" dirty="0" smtClean="0"/>
              <a:t> y un inductancia de </a:t>
            </a:r>
            <a:r>
              <a:rPr lang="es-ES" dirty="0"/>
              <a:t>100 </a:t>
            </a:r>
            <a:r>
              <a:rPr lang="es-ES" dirty="0" err="1"/>
              <a:t>mH</a:t>
            </a:r>
            <a:r>
              <a:rPr lang="es-ES" dirty="0"/>
              <a:t>, la resistencia (carga del circuito) estará en l orden de 1 </a:t>
            </a:r>
            <a:r>
              <a:rPr lang="es-ES" dirty="0" smtClean="0"/>
              <a:t>K</a:t>
            </a:r>
            <a:r>
              <a:rPr lang="el-GR" dirty="0" smtClean="0"/>
              <a:t>Ω</a:t>
            </a:r>
            <a:r>
              <a:rPr lang="es-ES" dirty="0" smtClean="0"/>
              <a:t>. </a:t>
            </a:r>
            <a:r>
              <a:rPr lang="es-ES" dirty="0"/>
              <a:t>La resistencia del alambre con el que </a:t>
            </a:r>
            <a:r>
              <a:rPr lang="es-ES" dirty="0" smtClean="0"/>
              <a:t>está </a:t>
            </a:r>
            <a:r>
              <a:rPr lang="es-ES" dirty="0"/>
              <a:t>construido el </a:t>
            </a:r>
            <a:r>
              <a:rPr lang="es-ES" dirty="0" smtClean="0"/>
              <a:t>inductancia </a:t>
            </a:r>
            <a:r>
              <a:rPr lang="es-ES" dirty="0"/>
              <a:t>es de algunas décimas de (, </a:t>
            </a:r>
            <a:r>
              <a:rPr lang="es-ES" dirty="0" smtClean="0"/>
              <a:t>y </a:t>
            </a:r>
            <a:r>
              <a:rPr lang="es-ES" dirty="0"/>
              <a:t>la resistencia de aislación del capacitor es del </a:t>
            </a:r>
            <a:r>
              <a:rPr lang="es-ES" dirty="0" smtClean="0"/>
              <a:t>orden de varios M</a:t>
            </a:r>
            <a:r>
              <a:rPr lang="el-GR" dirty="0" smtClean="0"/>
              <a:t>Ω</a:t>
            </a:r>
            <a:r>
              <a:rPr lang="es-ES" dirty="0" smtClean="0"/>
              <a:t>.</a:t>
            </a:r>
            <a:endParaRPr lang="es-ES" dirty="0"/>
          </a:p>
          <a:p>
            <a:pPr algn="just"/>
            <a:r>
              <a:rPr lang="es-ES" dirty="0" smtClean="0"/>
              <a:t>Si analizamos la serie </a:t>
            </a:r>
            <a:r>
              <a:rPr lang="es-ES" dirty="0" err="1" smtClean="0"/>
              <a:t>serie</a:t>
            </a:r>
            <a:r>
              <a:rPr lang="es-ES" dirty="0" smtClean="0"/>
              <a:t> RL </a:t>
            </a:r>
            <a:r>
              <a:rPr lang="es-ES" dirty="0"/>
              <a:t>(resistencia </a:t>
            </a:r>
            <a:r>
              <a:rPr lang="es-ES" dirty="0" smtClean="0"/>
              <a:t>y bobina</a:t>
            </a:r>
            <a:r>
              <a:rPr lang="es-ES" dirty="0"/>
              <a:t>), </a:t>
            </a:r>
            <a:r>
              <a:rPr lang="es-ES" dirty="0" smtClean="0"/>
              <a:t>tenemos </a:t>
            </a:r>
            <a:r>
              <a:rPr lang="es-ES" dirty="0"/>
              <a:t>1000 </a:t>
            </a:r>
            <a:r>
              <a:rPr lang="el-GR" dirty="0" smtClean="0"/>
              <a:t>Ω</a:t>
            </a:r>
            <a:r>
              <a:rPr lang="es-ES" dirty="0" smtClean="0"/>
              <a:t> + 0,1 </a:t>
            </a:r>
            <a:r>
              <a:rPr lang="el-GR" dirty="0" smtClean="0"/>
              <a:t>Ω</a:t>
            </a:r>
            <a:r>
              <a:rPr lang="es-ES" dirty="0" smtClean="0"/>
              <a:t>, lo que es prácticamente igual a 1 K</a:t>
            </a:r>
            <a:r>
              <a:rPr lang="el-GR" dirty="0" smtClean="0"/>
              <a:t>Ω</a:t>
            </a:r>
            <a:r>
              <a:rPr lang="es-ES" dirty="0" smtClean="0"/>
              <a:t>.</a:t>
            </a:r>
            <a:endParaRPr lang="es-ES" dirty="0"/>
          </a:p>
        </p:txBody>
      </p:sp>
      <p:pic>
        <p:nvPicPr>
          <p:cNvPr id="3" name="Imagen 2"/>
          <p:cNvPicPr>
            <a:picLocks noChangeAspect="1"/>
          </p:cNvPicPr>
          <p:nvPr/>
        </p:nvPicPr>
        <p:blipFill>
          <a:blip r:embed="rId2"/>
          <a:stretch>
            <a:fillRect/>
          </a:stretch>
        </p:blipFill>
        <p:spPr>
          <a:xfrm>
            <a:off x="5023262" y="1309934"/>
            <a:ext cx="1733301" cy="459489"/>
          </a:xfrm>
          <a:prstGeom prst="rect">
            <a:avLst/>
          </a:prstGeom>
        </p:spPr>
      </p:pic>
    </p:spTree>
    <p:extLst>
      <p:ext uri="{BB962C8B-B14F-4D97-AF65-F5344CB8AC3E}">
        <p14:creationId xmlns:p14="http://schemas.microsoft.com/office/powerpoint/2010/main" val="28344687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0" y="165449"/>
            <a:ext cx="5581404" cy="3139321"/>
          </a:xfrm>
          <a:prstGeom prst="rect">
            <a:avLst/>
          </a:prstGeom>
        </p:spPr>
        <p:txBody>
          <a:bodyPr wrap="square">
            <a:spAutoFit/>
          </a:bodyPr>
          <a:lstStyle/>
          <a:p>
            <a:pPr algn="just"/>
            <a:r>
              <a:rPr lang="es-ES" dirty="0" smtClean="0"/>
              <a:t>Si </a:t>
            </a:r>
            <a:r>
              <a:rPr lang="es-ES" dirty="0"/>
              <a:t>analizamos luego el paralelo del capacitor con la serie RL, </a:t>
            </a:r>
            <a:r>
              <a:rPr lang="es-ES" dirty="0" smtClean="0"/>
              <a:t>se </a:t>
            </a:r>
            <a:r>
              <a:rPr lang="es-ES" dirty="0"/>
              <a:t>tiene 1 MA en paralelo con 1 </a:t>
            </a:r>
            <a:r>
              <a:rPr lang="es-ES" dirty="0" smtClean="0"/>
              <a:t>K</a:t>
            </a:r>
            <a:r>
              <a:rPr lang="el-GR" dirty="0" smtClean="0"/>
              <a:t>Ω</a:t>
            </a:r>
            <a:r>
              <a:rPr lang="es-ES" dirty="0" smtClean="0"/>
              <a:t>, </a:t>
            </a:r>
            <a:r>
              <a:rPr lang="es-ES" dirty="0"/>
              <a:t>lo que es prácticamente </a:t>
            </a:r>
            <a:r>
              <a:rPr lang="es-ES" dirty="0" smtClean="0"/>
              <a:t>igual </a:t>
            </a:r>
            <a:r>
              <a:rPr lang="es-ES" dirty="0"/>
              <a:t>a 1 </a:t>
            </a:r>
            <a:r>
              <a:rPr lang="es-ES" dirty="0" smtClean="0"/>
              <a:t>K</a:t>
            </a:r>
            <a:r>
              <a:rPr lang="el-GR" dirty="0" smtClean="0"/>
              <a:t>Ω</a:t>
            </a:r>
            <a:r>
              <a:rPr lang="es-ES" dirty="0" smtClean="0"/>
              <a:t>, Por </a:t>
            </a:r>
            <a:r>
              <a:rPr lang="es-ES" dirty="0"/>
              <a:t>lo </a:t>
            </a:r>
            <a:r>
              <a:rPr lang="es-ES" dirty="0" smtClean="0"/>
              <a:t>cuaI1 </a:t>
            </a:r>
            <a:r>
              <a:rPr lang="es-ES" dirty="0"/>
              <a:t>en continua, se pueden despreciar los </a:t>
            </a:r>
            <a:r>
              <a:rPr lang="es-ES" dirty="0" smtClean="0"/>
              <a:t>capacitores </a:t>
            </a:r>
            <a:r>
              <a:rPr lang="es-ES" dirty="0"/>
              <a:t>e </a:t>
            </a:r>
            <a:r>
              <a:rPr lang="es-ES" dirty="0" err="1" smtClean="0"/>
              <a:t>inductanciaes</a:t>
            </a:r>
            <a:r>
              <a:rPr lang="es-ES" dirty="0"/>
              <a:t>, y tendremos que toda la potencia se </a:t>
            </a:r>
            <a:r>
              <a:rPr lang="es-ES" dirty="0" smtClean="0"/>
              <a:t>disipa </a:t>
            </a:r>
            <a:r>
              <a:rPr lang="es-ES" dirty="0"/>
              <a:t>únicamente en los elementos resistivos.</a:t>
            </a:r>
          </a:p>
          <a:p>
            <a:pPr algn="just"/>
            <a:r>
              <a:rPr lang="es-ES" dirty="0"/>
              <a:t>Por lo tanto, si necesitamos resolver la potencia </a:t>
            </a:r>
            <a:r>
              <a:rPr lang="es-ES" dirty="0" smtClean="0"/>
              <a:t>disipada en </a:t>
            </a:r>
            <a:r>
              <a:rPr lang="es-ES" dirty="0"/>
              <a:t>un circuito cualquiera, únicamente debemos calcular </a:t>
            </a:r>
            <a:r>
              <a:rPr lang="es-ES" dirty="0" smtClean="0"/>
              <a:t>su </a:t>
            </a:r>
            <a:r>
              <a:rPr lang="es-ES" dirty="0"/>
              <a:t>RET por medio de las resoluciones planteadas (leyes </a:t>
            </a:r>
            <a:r>
              <a:rPr lang="es-ES" dirty="0" smtClean="0"/>
              <a:t>de Kirchhoff y </a:t>
            </a:r>
            <a:r>
              <a:rPr lang="es-ES" dirty="0"/>
              <a:t>conversión estrella-triángulo) para aplicar </a:t>
            </a:r>
            <a:r>
              <a:rPr lang="es-ES" dirty="0" smtClean="0"/>
              <a:t>luego </a:t>
            </a:r>
            <a:r>
              <a:rPr lang="es-ES" dirty="0"/>
              <a:t>la fórmula de la potencia que nos dice que:</a:t>
            </a:r>
          </a:p>
        </p:txBody>
      </p:sp>
      <p:pic>
        <p:nvPicPr>
          <p:cNvPr id="5" name="Imagen 4"/>
          <p:cNvPicPr>
            <a:picLocks noChangeAspect="1"/>
          </p:cNvPicPr>
          <p:nvPr/>
        </p:nvPicPr>
        <p:blipFill>
          <a:blip r:embed="rId2"/>
          <a:stretch>
            <a:fillRect/>
          </a:stretch>
        </p:blipFill>
        <p:spPr>
          <a:xfrm>
            <a:off x="285007" y="3327496"/>
            <a:ext cx="4591796" cy="2076450"/>
          </a:xfrm>
          <a:prstGeom prst="rect">
            <a:avLst/>
          </a:prstGeom>
        </p:spPr>
      </p:pic>
      <p:sp>
        <p:nvSpPr>
          <p:cNvPr id="6" name="Rectángulo 5"/>
          <p:cNvSpPr/>
          <p:nvPr/>
        </p:nvSpPr>
        <p:spPr>
          <a:xfrm>
            <a:off x="201879" y="5468082"/>
            <a:ext cx="3198421" cy="1200329"/>
          </a:xfrm>
          <a:prstGeom prst="rect">
            <a:avLst/>
          </a:prstGeom>
        </p:spPr>
        <p:txBody>
          <a:bodyPr wrap="square">
            <a:spAutoFit/>
          </a:bodyPr>
          <a:lstStyle/>
          <a:p>
            <a:r>
              <a:rPr lang="es-ES" b="1" dirty="0"/>
              <a:t>Hemos graficado </a:t>
            </a:r>
            <a:r>
              <a:rPr lang="es-ES" b="1" dirty="0" smtClean="0"/>
              <a:t>la corriente </a:t>
            </a:r>
            <a:endParaRPr lang="es-ES" b="1" dirty="0"/>
          </a:p>
          <a:p>
            <a:r>
              <a:rPr lang="es-ES" b="1" dirty="0"/>
              <a:t>total </a:t>
            </a:r>
            <a:r>
              <a:rPr lang="es-ES" b="1" dirty="0" smtClean="0"/>
              <a:t>y sus </a:t>
            </a:r>
            <a:r>
              <a:rPr lang="es-ES" b="1" dirty="0"/>
              <a:t>componentes activo </a:t>
            </a:r>
          </a:p>
          <a:p>
            <a:r>
              <a:rPr lang="es-ES" b="1" dirty="0" smtClean="0"/>
              <a:t>y reactivo </a:t>
            </a:r>
            <a:r>
              <a:rPr lang="es-ES" b="1" dirty="0"/>
              <a:t>para casos </a:t>
            </a:r>
            <a:r>
              <a:rPr lang="es-ES" b="1" dirty="0" smtClean="0"/>
              <a:t>inductivos </a:t>
            </a:r>
            <a:r>
              <a:rPr lang="es-ES" b="1" dirty="0"/>
              <a:t>y capacitivos.</a:t>
            </a:r>
          </a:p>
        </p:txBody>
      </p:sp>
      <p:sp>
        <p:nvSpPr>
          <p:cNvPr id="7" name="Rectángulo 6"/>
          <p:cNvSpPr/>
          <p:nvPr/>
        </p:nvSpPr>
        <p:spPr>
          <a:xfrm>
            <a:off x="5961413" y="149175"/>
            <a:ext cx="6044539" cy="2862322"/>
          </a:xfrm>
          <a:prstGeom prst="rect">
            <a:avLst/>
          </a:prstGeom>
        </p:spPr>
        <p:txBody>
          <a:bodyPr wrap="square">
            <a:spAutoFit/>
          </a:bodyPr>
          <a:lstStyle/>
          <a:p>
            <a:pPr algn="ctr"/>
            <a:r>
              <a:rPr lang="es-ES" b="1" dirty="0">
                <a:solidFill>
                  <a:srgbClr val="0070C0"/>
                </a:solidFill>
              </a:rPr>
              <a:t>Factor </a:t>
            </a:r>
            <a:r>
              <a:rPr lang="es-ES" b="1" dirty="0" smtClean="0">
                <a:solidFill>
                  <a:srgbClr val="0070C0"/>
                </a:solidFill>
              </a:rPr>
              <a:t>de potencia</a:t>
            </a:r>
            <a:endParaRPr lang="es-ES" b="1" dirty="0">
              <a:solidFill>
                <a:srgbClr val="0070C0"/>
              </a:solidFill>
            </a:endParaRPr>
          </a:p>
          <a:p>
            <a:pPr algn="just"/>
            <a:r>
              <a:rPr lang="es-ES" dirty="0" smtClean="0"/>
              <a:t>Es la relación </a:t>
            </a:r>
            <a:r>
              <a:rPr lang="es-ES" dirty="0"/>
              <a:t>entre </a:t>
            </a:r>
            <a:r>
              <a:rPr lang="es-ES" dirty="0" smtClean="0"/>
              <a:t>la potencia real (</a:t>
            </a:r>
            <a:r>
              <a:rPr lang="es-ES" dirty="0"/>
              <a:t>P</a:t>
            </a:r>
            <a:r>
              <a:rPr lang="es-ES" dirty="0" smtClean="0"/>
              <a:t>) y la potencia </a:t>
            </a:r>
            <a:r>
              <a:rPr lang="es-ES" dirty="0"/>
              <a:t>aparente (S</a:t>
            </a:r>
            <a:r>
              <a:rPr lang="es-ES" dirty="0" smtClean="0"/>
              <a:t>). Se lo denomina </a:t>
            </a:r>
            <a:r>
              <a:rPr lang="es-ES" dirty="0" err="1" smtClean="0"/>
              <a:t>cos</a:t>
            </a:r>
            <a:r>
              <a:rPr lang="es-ES" dirty="0" smtClean="0"/>
              <a:t> </a:t>
            </a:r>
            <a:r>
              <a:rPr lang="el-GR" dirty="0" smtClean="0"/>
              <a:t>φ</a:t>
            </a:r>
            <a:r>
              <a:rPr lang="es-ES" dirty="0" smtClean="0"/>
              <a:t>. </a:t>
            </a:r>
            <a:r>
              <a:rPr lang="es-ES" dirty="0"/>
              <a:t>Las distribuidoras </a:t>
            </a:r>
            <a:r>
              <a:rPr lang="es-ES" dirty="0" smtClean="0"/>
              <a:t>cobran </a:t>
            </a:r>
            <a:r>
              <a:rPr lang="es-ES" dirty="0"/>
              <a:t>por potencia </a:t>
            </a:r>
            <a:r>
              <a:rPr lang="es-ES" dirty="0" smtClean="0"/>
              <a:t>real entregada</a:t>
            </a:r>
            <a:r>
              <a:rPr lang="es-ES" dirty="0"/>
              <a:t>, pero </a:t>
            </a:r>
            <a:r>
              <a:rPr lang="es-ES" dirty="0" smtClean="0"/>
              <a:t>sus </a:t>
            </a:r>
            <a:r>
              <a:rPr lang="es-ES" dirty="0"/>
              <a:t>redes deben dimensionarse </a:t>
            </a:r>
            <a:r>
              <a:rPr lang="es-ES" dirty="0" smtClean="0"/>
              <a:t>para la potencia </a:t>
            </a:r>
            <a:r>
              <a:rPr lang="es-ES" dirty="0"/>
              <a:t>aparente, por </a:t>
            </a:r>
            <a:r>
              <a:rPr lang="es-ES" dirty="0" smtClean="0"/>
              <a:t>lo cuaI1 a fin de lograr </a:t>
            </a:r>
            <a:r>
              <a:rPr lang="es-ES" dirty="0"/>
              <a:t>máxima eficiencia</a:t>
            </a:r>
            <a:r>
              <a:rPr lang="es-ES" dirty="0" smtClean="0"/>
              <a:t>, multan el consumo </a:t>
            </a:r>
            <a:r>
              <a:rPr lang="es-ES" dirty="0"/>
              <a:t>de altos valores de potencia </a:t>
            </a:r>
            <a:r>
              <a:rPr lang="es-ES" dirty="0" smtClean="0"/>
              <a:t>reactiva </a:t>
            </a:r>
            <a:r>
              <a:rPr lang="es-ES" dirty="0"/>
              <a:t>(</a:t>
            </a:r>
            <a:r>
              <a:rPr lang="es-ES" dirty="0" err="1" smtClean="0"/>
              <a:t>cos</a:t>
            </a:r>
            <a:r>
              <a:rPr lang="es-ES" dirty="0" smtClean="0"/>
              <a:t> </a:t>
            </a:r>
            <a:r>
              <a:rPr lang="el-GR" dirty="0"/>
              <a:t>φ</a:t>
            </a:r>
            <a:r>
              <a:rPr lang="es-ES" dirty="0" smtClean="0"/>
              <a:t> </a:t>
            </a:r>
            <a:r>
              <a:rPr lang="es-ES" dirty="0"/>
              <a:t>&lt; 0,85</a:t>
            </a:r>
            <a:r>
              <a:rPr lang="es-ES" dirty="0" smtClean="0"/>
              <a:t>). Para reducir el valor del ángulo </a:t>
            </a:r>
            <a:r>
              <a:rPr lang="el-GR" dirty="0" smtClean="0"/>
              <a:t>φ</a:t>
            </a:r>
            <a:r>
              <a:rPr lang="es-ES" dirty="0" smtClean="0"/>
              <a:t> se deben </a:t>
            </a:r>
            <a:r>
              <a:rPr lang="es-ES" dirty="0"/>
              <a:t>agregar </a:t>
            </a:r>
            <a:r>
              <a:rPr lang="es-ES" dirty="0" smtClean="0"/>
              <a:t>capacitores a la instalación en paralelo a las cargas</a:t>
            </a:r>
            <a:r>
              <a:rPr lang="es-ES" dirty="0"/>
              <a:t>, </a:t>
            </a:r>
            <a:r>
              <a:rPr lang="es-ES" dirty="0" smtClean="0"/>
              <a:t>tal como se muestra</a:t>
            </a:r>
            <a:endParaRPr lang="es-ES" dirty="0"/>
          </a:p>
          <a:p>
            <a:pPr algn="just"/>
            <a:r>
              <a:rPr lang="es-ES" dirty="0" smtClean="0"/>
              <a:t>en la imagen</a:t>
            </a:r>
            <a:r>
              <a:rPr lang="es-ES" dirty="0"/>
              <a:t>.</a:t>
            </a:r>
          </a:p>
        </p:txBody>
      </p:sp>
      <p:pic>
        <p:nvPicPr>
          <p:cNvPr id="8" name="Imagen 7"/>
          <p:cNvPicPr>
            <a:picLocks noChangeAspect="1"/>
          </p:cNvPicPr>
          <p:nvPr/>
        </p:nvPicPr>
        <p:blipFill>
          <a:blip r:embed="rId3"/>
          <a:stretch>
            <a:fillRect/>
          </a:stretch>
        </p:blipFill>
        <p:spPr>
          <a:xfrm>
            <a:off x="4337679" y="3211411"/>
            <a:ext cx="2078181" cy="587828"/>
          </a:xfrm>
          <a:prstGeom prst="rect">
            <a:avLst/>
          </a:prstGeom>
        </p:spPr>
      </p:pic>
      <p:pic>
        <p:nvPicPr>
          <p:cNvPr id="9" name="Imagen 8"/>
          <p:cNvPicPr>
            <a:picLocks noChangeAspect="1"/>
          </p:cNvPicPr>
          <p:nvPr/>
        </p:nvPicPr>
        <p:blipFill>
          <a:blip r:embed="rId4"/>
          <a:stretch>
            <a:fillRect/>
          </a:stretch>
        </p:blipFill>
        <p:spPr>
          <a:xfrm>
            <a:off x="7456405" y="3011497"/>
            <a:ext cx="4048125" cy="1981200"/>
          </a:xfrm>
          <a:prstGeom prst="rect">
            <a:avLst/>
          </a:prstGeom>
        </p:spPr>
      </p:pic>
      <p:pic>
        <p:nvPicPr>
          <p:cNvPr id="10" name="Imagen 9"/>
          <p:cNvPicPr>
            <a:picLocks noChangeAspect="1"/>
          </p:cNvPicPr>
          <p:nvPr/>
        </p:nvPicPr>
        <p:blipFill>
          <a:blip r:embed="rId5"/>
          <a:stretch>
            <a:fillRect/>
          </a:stretch>
        </p:blipFill>
        <p:spPr>
          <a:xfrm>
            <a:off x="6141955" y="4991157"/>
            <a:ext cx="2628900" cy="1571625"/>
          </a:xfrm>
          <a:prstGeom prst="rect">
            <a:avLst/>
          </a:prstGeom>
        </p:spPr>
      </p:pic>
      <p:sp>
        <p:nvSpPr>
          <p:cNvPr id="11" name="Rectángulo 10"/>
          <p:cNvSpPr/>
          <p:nvPr/>
        </p:nvSpPr>
        <p:spPr>
          <a:xfrm>
            <a:off x="8930244" y="5265283"/>
            <a:ext cx="2933205" cy="923330"/>
          </a:xfrm>
          <a:prstGeom prst="rect">
            <a:avLst/>
          </a:prstGeom>
        </p:spPr>
        <p:txBody>
          <a:bodyPr wrap="square">
            <a:spAutoFit/>
          </a:bodyPr>
          <a:lstStyle/>
          <a:p>
            <a:r>
              <a:rPr lang="es-ES" b="1" dirty="0"/>
              <a:t>Representación gráfica de la potencia </a:t>
            </a:r>
            <a:r>
              <a:rPr lang="es-ES" b="1" dirty="0" smtClean="0"/>
              <a:t>aparente y de </a:t>
            </a:r>
            <a:r>
              <a:rPr lang="es-ES" b="1" dirty="0"/>
              <a:t>sus componentes real </a:t>
            </a:r>
            <a:r>
              <a:rPr lang="es-ES" b="1" dirty="0" smtClean="0"/>
              <a:t>y reactivo</a:t>
            </a:r>
            <a:r>
              <a:rPr lang="es-ES" b="1" dirty="0"/>
              <a:t>.</a:t>
            </a:r>
          </a:p>
        </p:txBody>
      </p:sp>
    </p:spTree>
    <p:extLst>
      <p:ext uri="{BB962C8B-B14F-4D97-AF65-F5344CB8AC3E}">
        <p14:creationId xmlns:p14="http://schemas.microsoft.com/office/powerpoint/2010/main" val="21073186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5636" y="1059552"/>
            <a:ext cx="11447813" cy="5078313"/>
          </a:xfrm>
          <a:prstGeom prst="rect">
            <a:avLst/>
          </a:prstGeom>
        </p:spPr>
        <p:txBody>
          <a:bodyPr wrap="square">
            <a:spAutoFit/>
          </a:bodyPr>
          <a:lstStyle/>
          <a:p>
            <a:pPr algn="ctr"/>
            <a:r>
              <a:rPr lang="es-ES" sz="5400" b="1" dirty="0" smtClean="0"/>
              <a:t>CIRCUITOS RESISTIVOS EN PALALELO</a:t>
            </a:r>
            <a:endParaRPr lang="es-ES" sz="5400" b="1" dirty="0"/>
          </a:p>
          <a:p>
            <a:pPr algn="ctr"/>
            <a:r>
              <a:rPr lang="es-ES" sz="5400" b="1" dirty="0" smtClean="0"/>
              <a:t>En esta ocasión </a:t>
            </a:r>
            <a:r>
              <a:rPr lang="es-ES" sz="5400" b="1" dirty="0"/>
              <a:t>analizaremos </a:t>
            </a:r>
            <a:r>
              <a:rPr lang="es-ES" sz="5400" b="1" dirty="0" smtClean="0"/>
              <a:t>los circuitos de resistencias en paralelo y conoceremos algunos </a:t>
            </a:r>
            <a:r>
              <a:rPr lang="es-ES" sz="5400" b="1" dirty="0" err="1" smtClean="0"/>
              <a:t>erjecicios</a:t>
            </a:r>
            <a:r>
              <a:rPr lang="es-ES" sz="5400" b="1" dirty="0" smtClean="0"/>
              <a:t> prácticos donde calcularemos las resistencias totales</a:t>
            </a:r>
            <a:endParaRPr lang="es-ES" sz="5400" b="1" dirty="0"/>
          </a:p>
        </p:txBody>
      </p:sp>
    </p:spTree>
    <p:extLst>
      <p:ext uri="{BB962C8B-B14F-4D97-AF65-F5344CB8AC3E}">
        <p14:creationId xmlns:p14="http://schemas.microsoft.com/office/powerpoint/2010/main" val="27152429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88162"/>
            <a:ext cx="11495314" cy="6463308"/>
          </a:xfrm>
          <a:prstGeom prst="rect">
            <a:avLst/>
          </a:prstGeom>
        </p:spPr>
        <p:txBody>
          <a:bodyPr wrap="square">
            <a:spAutoFit/>
          </a:bodyPr>
          <a:lstStyle/>
          <a:p>
            <a:pPr algn="just"/>
            <a:r>
              <a:rPr lang="es-ES" dirty="0" smtClean="0"/>
              <a:t>En los circuitos en paralelo se producen varios nodos en donde la corriente se divide a distintas ramas</a:t>
            </a:r>
            <a:r>
              <a:rPr lang="es-ES" dirty="0"/>
              <a:t>, </a:t>
            </a:r>
            <a:r>
              <a:rPr lang="es-ES" dirty="0" smtClean="0"/>
              <a:t>por lo </a:t>
            </a:r>
            <a:r>
              <a:rPr lang="es-ES" dirty="0"/>
              <a:t>que nos encontraremos con diferentes valores de </a:t>
            </a:r>
            <a:r>
              <a:rPr lang="es-ES" dirty="0" smtClean="0"/>
              <a:t>corriente </a:t>
            </a:r>
            <a:r>
              <a:rPr lang="es-ES" dirty="0"/>
              <a:t>en las partes del circuito, a diferencia de los </a:t>
            </a:r>
            <a:r>
              <a:rPr lang="es-ES" dirty="0" smtClean="0"/>
              <a:t>circuitos </a:t>
            </a:r>
            <a:r>
              <a:rPr lang="es-ES" dirty="0"/>
              <a:t>en serie. Sin embargo, la caída de tensión a través de </a:t>
            </a:r>
            <a:r>
              <a:rPr lang="es-ES" dirty="0" smtClean="0"/>
              <a:t>todas </a:t>
            </a:r>
            <a:r>
              <a:rPr lang="es-ES" dirty="0"/>
              <a:t>las resistencias en una red resistiva es la misma.</a:t>
            </a:r>
          </a:p>
          <a:p>
            <a:pPr algn="just"/>
            <a:r>
              <a:rPr lang="es-ES" dirty="0"/>
              <a:t>Así podemos definir un circuito resistivo en paralelo como </a:t>
            </a:r>
            <a:r>
              <a:rPr lang="es-ES" dirty="0" smtClean="0"/>
              <a:t>uno </a:t>
            </a:r>
            <a:r>
              <a:rPr lang="es-ES" dirty="0"/>
              <a:t>en donde las resistencias se conectan a los mismos dos </a:t>
            </a:r>
            <a:r>
              <a:rPr lang="es-ES" dirty="0" smtClean="0"/>
              <a:t>puntos </a:t>
            </a:r>
            <a:r>
              <a:rPr lang="es-ES" dirty="0"/>
              <a:t>(o nodos), y se identifica por el hecho de que tiene </a:t>
            </a:r>
            <a:r>
              <a:rPr lang="es-ES" dirty="0" smtClean="0"/>
              <a:t>más </a:t>
            </a:r>
            <a:r>
              <a:rPr lang="es-ES" dirty="0"/>
              <a:t>de un camino de corriente conectado a una fuente de </a:t>
            </a:r>
            <a:r>
              <a:rPr lang="es-ES" dirty="0" smtClean="0"/>
              <a:t>tensión </a:t>
            </a:r>
            <a:r>
              <a:rPr lang="es-ES" dirty="0"/>
              <a:t>común. En el circuito de ejemplo, la tensión en </a:t>
            </a:r>
            <a:r>
              <a:rPr lang="es-ES" dirty="0" smtClean="0"/>
              <a:t>la resistencia </a:t>
            </a:r>
            <a:r>
              <a:rPr lang="es-ES" dirty="0"/>
              <a:t>R1 es </a:t>
            </a:r>
            <a:r>
              <a:rPr lang="es-ES" dirty="0" smtClean="0"/>
              <a:t>igual </a:t>
            </a:r>
            <a:r>
              <a:rPr lang="es-ES" dirty="0"/>
              <a:t>a la tensión en la resistencia R2, </a:t>
            </a:r>
            <a:r>
              <a:rPr lang="es-ES" dirty="0" smtClean="0"/>
              <a:t>igual a </a:t>
            </a:r>
            <a:r>
              <a:rPr lang="es-ES" dirty="0"/>
              <a:t>la tensión en la resistencia R3, y así sucesivamente en las </a:t>
            </a:r>
            <a:r>
              <a:rPr lang="es-ES" dirty="0" smtClean="0"/>
              <a:t>N </a:t>
            </a:r>
            <a:r>
              <a:rPr lang="es-ES" dirty="0"/>
              <a:t>resistencias que posea el circuito. Por lo tanto, para </a:t>
            </a:r>
            <a:r>
              <a:rPr lang="es-ES" dirty="0" smtClean="0"/>
              <a:t>cualquier </a:t>
            </a:r>
            <a:r>
              <a:rPr lang="es-ES" dirty="0"/>
              <a:t>circuito resistivo en paralelo tendremos:</a:t>
            </a:r>
          </a:p>
          <a:p>
            <a:pPr algn="just"/>
            <a:endParaRPr lang="es-ES" dirty="0" smtClean="0"/>
          </a:p>
          <a:p>
            <a:pPr algn="ctr"/>
            <a:r>
              <a:rPr lang="es-ES" b="1" dirty="0" smtClean="0"/>
              <a:t>Ejemplo de circuito </a:t>
            </a:r>
            <a:r>
              <a:rPr lang="es-ES" b="1" dirty="0"/>
              <a:t>en </a:t>
            </a:r>
            <a:r>
              <a:rPr lang="es-ES" b="1" dirty="0" smtClean="0"/>
              <a:t>paralelo </a:t>
            </a:r>
            <a:r>
              <a:rPr lang="es-ES" b="1" dirty="0"/>
              <a:t>con </a:t>
            </a:r>
            <a:r>
              <a:rPr lang="es-ES" b="1" dirty="0" smtClean="0"/>
              <a:t>tres resistencias y una </a:t>
            </a:r>
            <a:r>
              <a:rPr lang="es-ES" b="1" dirty="0"/>
              <a:t>batería</a:t>
            </a:r>
            <a:r>
              <a:rPr lang="es-ES" b="1" dirty="0" smtClean="0"/>
              <a:t>.</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just"/>
            <a:r>
              <a:rPr lang="es-ES" dirty="0"/>
              <a:t>También se puede dar el caso en el que se posean dos o </a:t>
            </a:r>
            <a:r>
              <a:rPr lang="es-ES" dirty="0" smtClean="0"/>
              <a:t>más resistencias en una de las ramas del paralelo. En esta situación</a:t>
            </a:r>
            <a:r>
              <a:rPr lang="es-ES" dirty="0"/>
              <a:t>, </a:t>
            </a:r>
            <a:r>
              <a:rPr lang="es-ES" dirty="0" smtClean="0"/>
              <a:t>la caída de potencial </a:t>
            </a:r>
            <a:r>
              <a:rPr lang="es-ES" dirty="0"/>
              <a:t>entre los nodos </a:t>
            </a:r>
            <a:r>
              <a:rPr lang="es-ES" dirty="0" smtClean="0"/>
              <a:t>sigue </a:t>
            </a:r>
            <a:r>
              <a:rPr lang="es-ES" dirty="0"/>
              <a:t>siendo </a:t>
            </a:r>
            <a:r>
              <a:rPr lang="es-ES" dirty="0" smtClean="0"/>
              <a:t>la misma </a:t>
            </a:r>
            <a:r>
              <a:rPr lang="es-ES" dirty="0" err="1"/>
              <a:t>Vag</a:t>
            </a:r>
            <a:r>
              <a:rPr lang="es-ES" dirty="0" smtClean="0"/>
              <a:t>. Este caso se puede </a:t>
            </a:r>
            <a:r>
              <a:rPr lang="es-ES" dirty="0"/>
              <a:t>analizar como </a:t>
            </a:r>
            <a:r>
              <a:rPr lang="es-ES" dirty="0" smtClean="0"/>
              <a:t>si esa rama </a:t>
            </a:r>
            <a:r>
              <a:rPr lang="es-ES" dirty="0"/>
              <a:t>fuese </a:t>
            </a:r>
            <a:r>
              <a:rPr lang="es-ES" dirty="0" smtClean="0"/>
              <a:t>un circuito en serie con una batería de tensión </a:t>
            </a:r>
            <a:r>
              <a:rPr lang="es-ES" dirty="0" err="1" smtClean="0"/>
              <a:t>V,g</a:t>
            </a:r>
            <a:r>
              <a:rPr lang="es-ES" dirty="0" smtClean="0"/>
              <a:t> donde circulara una única corriente y la caída de </a:t>
            </a:r>
            <a:r>
              <a:rPr lang="es-ES" dirty="0"/>
              <a:t>tensión total fuera </a:t>
            </a:r>
            <a:r>
              <a:rPr lang="es-ES" dirty="0" smtClean="0"/>
              <a:t>igual a la suma de caída </a:t>
            </a:r>
            <a:r>
              <a:rPr lang="es-ES" dirty="0"/>
              <a:t>de tensiones </a:t>
            </a:r>
            <a:r>
              <a:rPr lang="es-ES" dirty="0" smtClean="0"/>
              <a:t>de cada </a:t>
            </a:r>
            <a:r>
              <a:rPr lang="es-ES" dirty="0"/>
              <a:t>resistencia. </a:t>
            </a:r>
          </a:p>
          <a:p>
            <a:pPr algn="just"/>
            <a:r>
              <a:rPr lang="es-ES" dirty="0" smtClean="0"/>
              <a:t>Para el cálculo del circuito primero, debemos determinar la resistencia total del circuito. El método es un poco más complicado que en los circuitos </a:t>
            </a:r>
            <a:r>
              <a:rPr lang="es-ES" dirty="0"/>
              <a:t>serie, </a:t>
            </a:r>
            <a:r>
              <a:rPr lang="es-ES" dirty="0" smtClean="0"/>
              <a:t>ya que el de la suma de todas las resistencias no es válido para este caso. </a:t>
            </a:r>
          </a:p>
        </p:txBody>
      </p:sp>
      <p:pic>
        <p:nvPicPr>
          <p:cNvPr id="3" name="Imagen 2"/>
          <p:cNvPicPr>
            <a:picLocks noChangeAspect="1"/>
          </p:cNvPicPr>
          <p:nvPr/>
        </p:nvPicPr>
        <p:blipFill>
          <a:blip r:embed="rId2"/>
          <a:stretch>
            <a:fillRect/>
          </a:stretch>
        </p:blipFill>
        <p:spPr>
          <a:xfrm>
            <a:off x="4595752" y="2350449"/>
            <a:ext cx="2707574" cy="309624"/>
          </a:xfrm>
          <a:prstGeom prst="rect">
            <a:avLst/>
          </a:prstGeom>
        </p:spPr>
      </p:pic>
      <p:pic>
        <p:nvPicPr>
          <p:cNvPr id="4" name="Imagen 3"/>
          <p:cNvPicPr>
            <a:picLocks noChangeAspect="1"/>
          </p:cNvPicPr>
          <p:nvPr/>
        </p:nvPicPr>
        <p:blipFill>
          <a:blip r:embed="rId3"/>
          <a:stretch>
            <a:fillRect/>
          </a:stretch>
        </p:blipFill>
        <p:spPr>
          <a:xfrm>
            <a:off x="4515963" y="2825214"/>
            <a:ext cx="2914650" cy="1997146"/>
          </a:xfrm>
          <a:prstGeom prst="rect">
            <a:avLst/>
          </a:prstGeom>
        </p:spPr>
      </p:pic>
    </p:spTree>
    <p:extLst>
      <p:ext uri="{BB962C8B-B14F-4D97-AF65-F5344CB8AC3E}">
        <p14:creationId xmlns:p14="http://schemas.microsoft.com/office/powerpoint/2010/main" val="627246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La expresión </a:t>
            </a:r>
            <a:r>
              <a:rPr lang="es-ES" dirty="0"/>
              <a:t>general </a:t>
            </a:r>
            <a:r>
              <a:rPr lang="es-ES" dirty="0" smtClean="0"/>
              <a:t>es la siguiente:</a:t>
            </a:r>
            <a:endParaRPr lang="es-ES" dirty="0"/>
          </a:p>
          <a:p>
            <a:pPr algn="just"/>
            <a:endParaRPr lang="es-ES" dirty="0" smtClean="0"/>
          </a:p>
          <a:p>
            <a:pPr algn="just"/>
            <a:endParaRPr lang="es-ES" dirty="0"/>
          </a:p>
          <a:p>
            <a:pPr algn="just"/>
            <a:r>
              <a:rPr lang="es-ES" dirty="0" err="1" smtClean="0"/>
              <a:t>Rp</a:t>
            </a:r>
            <a:r>
              <a:rPr lang="es-ES" dirty="0" smtClean="0"/>
              <a:t> </a:t>
            </a:r>
            <a:r>
              <a:rPr lang="es-ES" dirty="0"/>
              <a:t>RR</a:t>
            </a:r>
          </a:p>
          <a:p>
            <a:pPr algn="just"/>
            <a:r>
              <a:rPr lang="es-ES" dirty="0"/>
              <a:t>Como podemos ver, lo que calculamos en este caso es la </a:t>
            </a:r>
            <a:r>
              <a:rPr lang="es-ES" dirty="0" smtClean="0"/>
              <a:t>inversa </a:t>
            </a:r>
            <a:r>
              <a:rPr lang="es-ES" dirty="0"/>
              <a:t>de la resistencia </a:t>
            </a:r>
            <a:r>
              <a:rPr lang="es-ES" dirty="0" smtClean="0"/>
              <a:t>totaI1 </a:t>
            </a:r>
            <a:r>
              <a:rPr lang="es-ES" dirty="0"/>
              <a:t>por lo deberemos hacer la </a:t>
            </a:r>
            <a:r>
              <a:rPr lang="es-ES" dirty="0" smtClean="0"/>
              <a:t>inversa </a:t>
            </a:r>
            <a:r>
              <a:rPr lang="es-ES" dirty="0"/>
              <a:t>del resultado para obtener el valor final. Para </a:t>
            </a:r>
            <a:r>
              <a:rPr lang="es-ES" dirty="0" smtClean="0"/>
              <a:t>comprenderlo </a:t>
            </a:r>
            <a:r>
              <a:rPr lang="es-ES" dirty="0"/>
              <a:t>mejor resolveremos el Ejercicio número 1.</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Al calcular la resistencia </a:t>
            </a:r>
            <a:r>
              <a:rPr lang="es-ES" dirty="0" smtClean="0"/>
              <a:t>totaI1 </a:t>
            </a:r>
            <a:r>
              <a:rPr lang="es-ES" dirty="0"/>
              <a:t>podemos representar el </a:t>
            </a:r>
            <a:r>
              <a:rPr lang="es-ES" dirty="0" smtClean="0"/>
              <a:t>circuito en una forma equivalente </a:t>
            </a:r>
            <a:r>
              <a:rPr lang="es-ES" dirty="0"/>
              <a:t>y</a:t>
            </a:r>
            <a:r>
              <a:rPr lang="es-ES" dirty="0" smtClean="0"/>
              <a:t>, de esta manera</a:t>
            </a:r>
            <a:r>
              <a:rPr lang="es-ES" dirty="0"/>
              <a:t>, </a:t>
            </a:r>
            <a:r>
              <a:rPr lang="es-ES" dirty="0" smtClean="0"/>
              <a:t>calculamos la corriente </a:t>
            </a:r>
            <a:r>
              <a:rPr lang="es-ES" dirty="0"/>
              <a:t>que entrega </a:t>
            </a:r>
            <a:r>
              <a:rPr lang="es-ES" dirty="0" smtClean="0"/>
              <a:t>la batería: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582638" y="373887"/>
            <a:ext cx="2613809" cy="504887"/>
          </a:xfrm>
          <a:prstGeom prst="rect">
            <a:avLst/>
          </a:prstGeom>
        </p:spPr>
      </p:pic>
      <p:pic>
        <p:nvPicPr>
          <p:cNvPr id="6" name="Imagen 5"/>
          <p:cNvPicPr>
            <a:picLocks noChangeAspect="1"/>
          </p:cNvPicPr>
          <p:nvPr/>
        </p:nvPicPr>
        <p:blipFill>
          <a:blip r:embed="rId3"/>
          <a:stretch>
            <a:fillRect/>
          </a:stretch>
        </p:blipFill>
        <p:spPr>
          <a:xfrm>
            <a:off x="1625682" y="2005693"/>
            <a:ext cx="2809875" cy="2324100"/>
          </a:xfrm>
          <a:prstGeom prst="rect">
            <a:avLst/>
          </a:prstGeom>
        </p:spPr>
      </p:pic>
      <p:sp>
        <p:nvSpPr>
          <p:cNvPr id="7" name="Rectángulo 6"/>
          <p:cNvSpPr/>
          <p:nvPr/>
        </p:nvSpPr>
        <p:spPr>
          <a:xfrm>
            <a:off x="4693761" y="2567578"/>
            <a:ext cx="1279527" cy="1200329"/>
          </a:xfrm>
          <a:prstGeom prst="rect">
            <a:avLst/>
          </a:prstGeom>
        </p:spPr>
        <p:txBody>
          <a:bodyPr wrap="square">
            <a:spAutoFit/>
          </a:bodyPr>
          <a:lstStyle/>
          <a:p>
            <a:pPr algn="just"/>
            <a:r>
              <a:rPr lang="es-ES" b="1" dirty="0"/>
              <a:t>Ejercicio</a:t>
            </a:r>
          </a:p>
          <a:p>
            <a:pPr algn="just"/>
            <a:r>
              <a:rPr lang="es-ES" b="1" dirty="0"/>
              <a:t>Número 1:</a:t>
            </a:r>
          </a:p>
          <a:p>
            <a:pPr algn="just"/>
            <a:r>
              <a:rPr lang="es-ES" b="1" dirty="0"/>
              <a:t>circuitos en </a:t>
            </a:r>
          </a:p>
          <a:p>
            <a:pPr algn="just"/>
            <a:r>
              <a:rPr lang="es-ES" b="1" dirty="0"/>
              <a:t>paralelo.</a:t>
            </a:r>
          </a:p>
        </p:txBody>
      </p:sp>
      <p:pic>
        <p:nvPicPr>
          <p:cNvPr id="8" name="Imagen 7"/>
          <p:cNvPicPr>
            <a:picLocks noChangeAspect="1"/>
          </p:cNvPicPr>
          <p:nvPr/>
        </p:nvPicPr>
        <p:blipFill>
          <a:blip r:embed="rId4"/>
          <a:stretch>
            <a:fillRect/>
          </a:stretch>
        </p:blipFill>
        <p:spPr>
          <a:xfrm>
            <a:off x="6362824" y="2005693"/>
            <a:ext cx="3028950" cy="1724025"/>
          </a:xfrm>
          <a:prstGeom prst="rect">
            <a:avLst/>
          </a:prstGeom>
        </p:spPr>
      </p:pic>
      <p:pic>
        <p:nvPicPr>
          <p:cNvPr id="9" name="Imagen 8"/>
          <p:cNvPicPr>
            <a:picLocks noChangeAspect="1"/>
          </p:cNvPicPr>
          <p:nvPr/>
        </p:nvPicPr>
        <p:blipFill>
          <a:blip r:embed="rId5"/>
          <a:stretch>
            <a:fillRect/>
          </a:stretch>
        </p:blipFill>
        <p:spPr>
          <a:xfrm>
            <a:off x="1625682" y="5223720"/>
            <a:ext cx="1905000" cy="638175"/>
          </a:xfrm>
          <a:prstGeom prst="rect">
            <a:avLst/>
          </a:prstGeom>
        </p:spPr>
      </p:pic>
      <p:pic>
        <p:nvPicPr>
          <p:cNvPr id="10" name="Imagen 9"/>
          <p:cNvPicPr>
            <a:picLocks noChangeAspect="1"/>
          </p:cNvPicPr>
          <p:nvPr/>
        </p:nvPicPr>
        <p:blipFill>
          <a:blip r:embed="rId6"/>
          <a:stretch>
            <a:fillRect/>
          </a:stretch>
        </p:blipFill>
        <p:spPr>
          <a:xfrm>
            <a:off x="4132922" y="5176095"/>
            <a:ext cx="2809875" cy="1371600"/>
          </a:xfrm>
          <a:prstGeom prst="rect">
            <a:avLst/>
          </a:prstGeom>
        </p:spPr>
      </p:pic>
      <p:sp>
        <p:nvSpPr>
          <p:cNvPr id="11" name="Rectángulo 10"/>
          <p:cNvSpPr/>
          <p:nvPr/>
        </p:nvSpPr>
        <p:spPr>
          <a:xfrm>
            <a:off x="6942797" y="4740307"/>
            <a:ext cx="2627923" cy="2031325"/>
          </a:xfrm>
          <a:prstGeom prst="rect">
            <a:avLst/>
          </a:prstGeom>
        </p:spPr>
        <p:txBody>
          <a:bodyPr wrap="square">
            <a:spAutoFit/>
          </a:bodyPr>
          <a:lstStyle/>
          <a:p>
            <a:r>
              <a:rPr lang="es-ES" b="1" dirty="0"/>
              <a:t>Vemos un </a:t>
            </a:r>
          </a:p>
          <a:p>
            <a:r>
              <a:rPr lang="es-ES" b="1" dirty="0"/>
              <a:t>circuito </a:t>
            </a:r>
          </a:p>
          <a:p>
            <a:r>
              <a:rPr lang="es-ES" b="1" dirty="0"/>
              <a:t>paralelo </a:t>
            </a:r>
          </a:p>
          <a:p>
            <a:r>
              <a:rPr lang="es-ES" b="1" dirty="0"/>
              <a:t>equivalente</a:t>
            </a:r>
          </a:p>
          <a:p>
            <a:r>
              <a:rPr lang="es-ES" b="1" dirty="0"/>
              <a:t>resistencia, </a:t>
            </a:r>
          </a:p>
          <a:p>
            <a:r>
              <a:rPr lang="es-ES" b="1" dirty="0"/>
              <a:t>en </a:t>
            </a:r>
            <a:r>
              <a:rPr lang="es-ES" b="1" dirty="0" smtClean="0"/>
              <a:t>el Ejercicio</a:t>
            </a:r>
            <a:endParaRPr lang="es-ES" b="1" dirty="0"/>
          </a:p>
          <a:p>
            <a:r>
              <a:rPr lang="es-ES" b="1" dirty="0"/>
              <a:t>Número 1.</a:t>
            </a:r>
          </a:p>
        </p:txBody>
      </p:sp>
    </p:spTree>
    <p:extLst>
      <p:ext uri="{BB962C8B-B14F-4D97-AF65-F5344CB8AC3E}">
        <p14:creationId xmlns:p14="http://schemas.microsoft.com/office/powerpoint/2010/main" val="17939589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También </a:t>
            </a:r>
            <a:r>
              <a:rPr lang="es-ES" dirty="0"/>
              <a:t>podemos determinar la corriente que circula por </a:t>
            </a:r>
            <a:r>
              <a:rPr lang="es-ES" dirty="0" smtClean="0"/>
              <a:t>cada </a:t>
            </a:r>
            <a:r>
              <a:rPr lang="es-ES" dirty="0"/>
              <a:t>rama. </a:t>
            </a:r>
            <a:r>
              <a:rPr lang="es-ES" dirty="0" smtClean="0"/>
              <a:t>Debemos </a:t>
            </a:r>
            <a:r>
              <a:rPr lang="es-ES" dirty="0"/>
              <a:t>recordar que la suma de la corriente </a:t>
            </a:r>
            <a:r>
              <a:rPr lang="es-ES" dirty="0" smtClean="0"/>
              <a:t>de cada rama debe </a:t>
            </a:r>
            <a:r>
              <a:rPr lang="es-ES" dirty="0"/>
              <a:t>dar </a:t>
            </a:r>
            <a:r>
              <a:rPr lang="es-ES" dirty="0" smtClean="0"/>
              <a:t>la corriente total calculada y que la tensión en cada </a:t>
            </a:r>
            <a:r>
              <a:rPr lang="es-ES" dirty="0"/>
              <a:t>rama </a:t>
            </a:r>
            <a:r>
              <a:rPr lang="es-ES" dirty="0" smtClean="0"/>
              <a:t>es igual a 5V para nuestro </a:t>
            </a:r>
            <a:r>
              <a:rPr lang="es-ES" dirty="0"/>
              <a:t>caso:</a:t>
            </a:r>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podemos comprobar que la corriente total </a:t>
            </a:r>
            <a:r>
              <a:rPr lang="es-ES" dirty="0" smtClean="0"/>
              <a:t>es </a:t>
            </a:r>
            <a:r>
              <a:rPr lang="es-ES" dirty="0"/>
              <a:t>la suma de las tres parciales. Para el caso de que </a:t>
            </a:r>
            <a:r>
              <a:rPr lang="es-ES" dirty="0" smtClean="0"/>
              <a:t>tengamos </a:t>
            </a:r>
            <a:r>
              <a:rPr lang="es-ES" dirty="0"/>
              <a:t>dos resistencias en una rama, el procedimiento es </a:t>
            </a:r>
            <a:r>
              <a:rPr lang="es-ES" dirty="0" smtClean="0"/>
              <a:t>casi </a:t>
            </a:r>
            <a:r>
              <a:rPr lang="es-ES" dirty="0"/>
              <a:t>el mismo.</a:t>
            </a:r>
          </a:p>
          <a:p>
            <a:pPr algn="just"/>
            <a:r>
              <a:rPr lang="es-ES" dirty="0"/>
              <a:t>En este caso, </a:t>
            </a:r>
            <a:r>
              <a:rPr lang="es-ES" dirty="0" smtClean="0"/>
              <a:t>la tercera </a:t>
            </a:r>
            <a:r>
              <a:rPr lang="es-ES" dirty="0"/>
              <a:t>rama posee </a:t>
            </a:r>
            <a:r>
              <a:rPr lang="es-ES" dirty="0" smtClean="0"/>
              <a:t>el mismo </a:t>
            </a:r>
            <a:r>
              <a:rPr lang="es-ES" dirty="0"/>
              <a:t>valor resistivo, </a:t>
            </a:r>
            <a:r>
              <a:rPr lang="es-ES" dirty="0" smtClean="0"/>
              <a:t>pero dividido en dos </a:t>
            </a:r>
            <a:r>
              <a:rPr lang="es-ES" dirty="0"/>
              <a:t>resistencias</a:t>
            </a:r>
            <a:r>
              <a:rPr lang="es-ES" dirty="0" smtClean="0"/>
              <a:t>.</a:t>
            </a:r>
          </a:p>
          <a:p>
            <a:pPr algn="just"/>
            <a:endParaRPr lang="es-ES" dirty="0"/>
          </a:p>
          <a:p>
            <a:pPr algn="just"/>
            <a:endParaRPr lang="es-ES" dirty="0" smtClean="0"/>
          </a:p>
          <a:p>
            <a:pPr algn="just"/>
            <a:r>
              <a:rPr lang="es-ES" b="1" dirty="0" smtClean="0"/>
              <a:t>Ejercicio </a:t>
            </a:r>
            <a:r>
              <a:rPr lang="es-ES" b="1" dirty="0"/>
              <a:t>Número 2</a:t>
            </a:r>
            <a:r>
              <a:rPr lang="es-ES" b="1" dirty="0" smtClean="0"/>
              <a:t>: combinación </a:t>
            </a:r>
            <a:r>
              <a:rPr lang="es-ES" b="1" dirty="0"/>
              <a:t>serie-paralelo</a:t>
            </a:r>
            <a:r>
              <a:rPr lang="es-ES" b="1" dirty="0" smtClean="0"/>
              <a:t>.</a:t>
            </a:r>
          </a:p>
          <a:p>
            <a:pPr algn="just"/>
            <a:endParaRPr lang="es-ES" dirty="0"/>
          </a:p>
          <a:p>
            <a:pPr algn="just"/>
            <a:endParaRPr lang="es-ES" dirty="0" smtClean="0"/>
          </a:p>
          <a:p>
            <a:pPr algn="just"/>
            <a:r>
              <a:rPr lang="es-ES" dirty="0" smtClean="0"/>
              <a:t>Como </a:t>
            </a:r>
            <a:r>
              <a:rPr lang="es-ES" dirty="0"/>
              <a:t>están en serie dentro de la rama, se las suma </a:t>
            </a:r>
            <a:r>
              <a:rPr lang="es-ES" dirty="0" smtClean="0"/>
              <a:t>directamente</a:t>
            </a:r>
            <a:r>
              <a:rPr lang="es-ES" dirty="0"/>
              <a:t>, y el valor resultante es de 15 (. La corriente que </a:t>
            </a:r>
            <a:r>
              <a:rPr lang="es-ES" dirty="0" smtClean="0"/>
              <a:t>circulará </a:t>
            </a:r>
            <a:r>
              <a:rPr lang="es-ES" dirty="0"/>
              <a:t>seguirá siendo la misma, pero la caída de tensión </a:t>
            </a:r>
            <a:r>
              <a:rPr lang="es-ES" dirty="0" smtClean="0"/>
              <a:t>sobre </a:t>
            </a:r>
            <a:r>
              <a:rPr lang="es-ES" dirty="0"/>
              <a:t>cada resistencia es distinta</a:t>
            </a:r>
            <a:r>
              <a:rPr lang="es-ES" dirty="0" smtClean="0"/>
              <a:t>.</a:t>
            </a:r>
          </a:p>
          <a:p>
            <a:pPr algn="ctr"/>
            <a:r>
              <a:rPr lang="es-ES" b="1" dirty="0">
                <a:solidFill>
                  <a:srgbClr val="0070C0"/>
                </a:solidFill>
              </a:rPr>
              <a:t>Ley de Joule </a:t>
            </a:r>
            <a:r>
              <a:rPr lang="es-ES" b="1" dirty="0" smtClean="0">
                <a:solidFill>
                  <a:srgbClr val="0070C0"/>
                </a:solidFill>
              </a:rPr>
              <a:t>para el calentamiento</a:t>
            </a:r>
            <a:endParaRPr lang="es-ES" b="1" dirty="0">
              <a:solidFill>
                <a:srgbClr val="0070C0"/>
              </a:solidFill>
            </a:endParaRPr>
          </a:p>
          <a:p>
            <a:pPr algn="just"/>
            <a:r>
              <a:rPr lang="es-ES" b="1" dirty="0"/>
              <a:t>Cuando una corriente </a:t>
            </a:r>
            <a:r>
              <a:rPr lang="es-ES" b="1" dirty="0" smtClean="0"/>
              <a:t>eléctrica circula por un elemento </a:t>
            </a:r>
            <a:r>
              <a:rPr lang="es-ES" b="1" dirty="0"/>
              <a:t>resistivo</a:t>
            </a:r>
            <a:r>
              <a:rPr lang="es-ES" b="1" dirty="0" smtClean="0"/>
              <a:t>, este </a:t>
            </a:r>
            <a:r>
              <a:rPr lang="es-ES" b="1" dirty="0"/>
              <a:t>se </a:t>
            </a:r>
            <a:r>
              <a:rPr lang="es-ES" b="1" dirty="0" smtClean="0"/>
              <a:t>calienta por el efecto de la corriente</a:t>
            </a:r>
            <a:r>
              <a:rPr lang="es-ES" b="1" dirty="0"/>
              <a:t>. </a:t>
            </a:r>
          </a:p>
          <a:p>
            <a:pPr algn="just"/>
            <a:r>
              <a:rPr lang="es-ES" b="1" dirty="0"/>
              <a:t>Esto </a:t>
            </a:r>
            <a:r>
              <a:rPr lang="es-ES" b="1" dirty="0" smtClean="0"/>
              <a:t>se debe a la interacción de los electrones </a:t>
            </a:r>
            <a:r>
              <a:rPr lang="es-ES" b="1" dirty="0"/>
              <a:t>que producen </a:t>
            </a:r>
            <a:r>
              <a:rPr lang="es-ES" b="1" dirty="0" smtClean="0"/>
              <a:t>la corriente eléctrica con el material por </a:t>
            </a:r>
            <a:r>
              <a:rPr lang="es-ES" b="1" dirty="0"/>
              <a:t>donde </a:t>
            </a:r>
            <a:r>
              <a:rPr lang="es-ES" b="1" dirty="0" smtClean="0"/>
              <a:t>circula. La colisión </a:t>
            </a:r>
            <a:r>
              <a:rPr lang="es-ES" b="1" dirty="0"/>
              <a:t>constante </a:t>
            </a:r>
            <a:r>
              <a:rPr lang="es-ES" b="1" dirty="0" smtClean="0"/>
              <a:t>de los electrones y los ¡</a:t>
            </a:r>
            <a:r>
              <a:rPr lang="es-ES" b="1" dirty="0" err="1"/>
              <a:t>ones</a:t>
            </a:r>
            <a:r>
              <a:rPr lang="es-ES" b="1" dirty="0"/>
              <a:t> atómicos del </a:t>
            </a:r>
            <a:r>
              <a:rPr lang="es-ES" b="1" dirty="0" smtClean="0"/>
              <a:t>material producen </a:t>
            </a:r>
            <a:r>
              <a:rPr lang="es-ES" b="1" dirty="0"/>
              <a:t>calor por fricción. </a:t>
            </a:r>
          </a:p>
          <a:p>
            <a:pPr algn="just"/>
            <a:r>
              <a:rPr lang="es-ES" b="1" dirty="0"/>
              <a:t>Este efecto </a:t>
            </a:r>
            <a:r>
              <a:rPr lang="es-ES" b="1" dirty="0" smtClean="0"/>
              <a:t>es muy </a:t>
            </a:r>
            <a:r>
              <a:rPr lang="es-ES" b="1" dirty="0"/>
              <a:t>importante </a:t>
            </a:r>
            <a:r>
              <a:rPr lang="es-ES" b="1" dirty="0" smtClean="0"/>
              <a:t>en los cálculos </a:t>
            </a:r>
            <a:r>
              <a:rPr lang="es-ES" b="1" dirty="0"/>
              <a:t>eléctricos, </a:t>
            </a:r>
            <a:r>
              <a:rPr lang="es-ES" b="1" dirty="0" smtClean="0"/>
              <a:t>ya que es el fenómeno </a:t>
            </a:r>
            <a:r>
              <a:rPr lang="es-ES" b="1" dirty="0"/>
              <a:t>que explica </a:t>
            </a:r>
            <a:r>
              <a:rPr lang="es-ES" b="1" dirty="0" smtClean="0"/>
              <a:t>el calentamiento de los cables</a:t>
            </a:r>
            <a:r>
              <a:rPr lang="es-ES" b="1" dirty="0"/>
              <a:t>, transformadores </a:t>
            </a:r>
            <a:r>
              <a:rPr lang="es-ES" b="1" dirty="0" smtClean="0"/>
              <a:t>y demás </a:t>
            </a:r>
            <a:r>
              <a:rPr lang="es-ES" b="1" dirty="0"/>
              <a:t>equipamiento eléctrico</a:t>
            </a:r>
            <a:r>
              <a:rPr lang="es-ES" b="1" dirty="0" smtClean="0"/>
              <a:t>. Una temperatura excesiva puede </a:t>
            </a:r>
            <a:r>
              <a:rPr lang="es-ES" b="1" dirty="0"/>
              <a:t>quemar los </a:t>
            </a:r>
            <a:r>
              <a:rPr lang="es-ES" b="1" dirty="0" smtClean="0"/>
              <a:t>equipos y los cables. La fórmula </a:t>
            </a:r>
            <a:r>
              <a:rPr lang="es-ES" b="1" dirty="0"/>
              <a:t>para </a:t>
            </a:r>
            <a:r>
              <a:rPr lang="es-ES" b="1" dirty="0" smtClean="0"/>
              <a:t>calcular el calentamiento </a:t>
            </a:r>
            <a:r>
              <a:rPr lang="es-ES" b="1" dirty="0"/>
              <a:t>es</a:t>
            </a:r>
            <a:r>
              <a:rPr lang="es-ES" b="1" dirty="0" smtClean="0"/>
              <a:t>: P=1?-R2 donde el resultado es la potencia en watts del calor producido.</a:t>
            </a:r>
          </a:p>
        </p:txBody>
      </p:sp>
      <p:pic>
        <p:nvPicPr>
          <p:cNvPr id="3" name="Imagen 2"/>
          <p:cNvPicPr>
            <a:picLocks noChangeAspect="1"/>
          </p:cNvPicPr>
          <p:nvPr/>
        </p:nvPicPr>
        <p:blipFill>
          <a:blip r:embed="rId2"/>
          <a:stretch>
            <a:fillRect/>
          </a:stretch>
        </p:blipFill>
        <p:spPr>
          <a:xfrm>
            <a:off x="5230338" y="834580"/>
            <a:ext cx="1485900" cy="1019175"/>
          </a:xfrm>
          <a:prstGeom prst="rect">
            <a:avLst/>
          </a:prstGeom>
        </p:spPr>
      </p:pic>
      <p:pic>
        <p:nvPicPr>
          <p:cNvPr id="4" name="Imagen 3"/>
          <p:cNvPicPr>
            <a:picLocks noChangeAspect="1"/>
          </p:cNvPicPr>
          <p:nvPr/>
        </p:nvPicPr>
        <p:blipFill>
          <a:blip r:embed="rId3"/>
          <a:stretch>
            <a:fillRect/>
          </a:stretch>
        </p:blipFill>
        <p:spPr>
          <a:xfrm>
            <a:off x="5230338" y="2621280"/>
            <a:ext cx="3279678" cy="1450848"/>
          </a:xfrm>
          <a:prstGeom prst="rect">
            <a:avLst/>
          </a:prstGeom>
        </p:spPr>
      </p:pic>
    </p:spTree>
    <p:extLst>
      <p:ext uri="{BB962C8B-B14F-4D97-AF65-F5344CB8AC3E}">
        <p14:creationId xmlns:p14="http://schemas.microsoft.com/office/powerpoint/2010/main" val="27374655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88162"/>
            <a:ext cx="11495314" cy="2308324"/>
          </a:xfrm>
          <a:prstGeom prst="rect">
            <a:avLst/>
          </a:prstGeom>
        </p:spPr>
        <p:txBody>
          <a:bodyPr wrap="square">
            <a:spAutoFit/>
          </a:bodyPr>
          <a:lstStyle/>
          <a:p>
            <a:pPr algn="just"/>
            <a:r>
              <a:rPr lang="es-ES" dirty="0" smtClean="0"/>
              <a:t>En </a:t>
            </a:r>
            <a:r>
              <a:rPr lang="es-ES" dirty="0"/>
              <a:t>el ejemplo anterior, ya habíamos determinado el valor </a:t>
            </a:r>
            <a:r>
              <a:rPr lang="es-ES" dirty="0" smtClean="0"/>
              <a:t>de I3, entonces </a:t>
            </a:r>
            <a:r>
              <a:rPr lang="es-ES" dirty="0"/>
              <a:t>podemos resolver: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Además</a:t>
            </a:r>
            <a:r>
              <a:rPr lang="es-ES" dirty="0"/>
              <a:t>, de esta manera, podemos verificar que la suma de </a:t>
            </a:r>
            <a:r>
              <a:rPr lang="es-ES" dirty="0" smtClean="0"/>
              <a:t>las </a:t>
            </a:r>
            <a:r>
              <a:rPr lang="es-ES" dirty="0"/>
              <a:t>dos caídas de tensión </a:t>
            </a:r>
            <a:r>
              <a:rPr lang="es-ES" dirty="0" smtClean="0"/>
              <a:t>sigue </a:t>
            </a:r>
            <a:r>
              <a:rPr lang="es-ES" dirty="0"/>
              <a:t>siendo 5 V, la pequeña </a:t>
            </a:r>
            <a:r>
              <a:rPr lang="es-ES" dirty="0" smtClean="0"/>
              <a:t>diferencia </a:t>
            </a:r>
            <a:r>
              <a:rPr lang="es-ES" dirty="0"/>
              <a:t>se debe a errores de redondeo.</a:t>
            </a:r>
          </a:p>
        </p:txBody>
      </p:sp>
      <p:pic>
        <p:nvPicPr>
          <p:cNvPr id="5" name="Imagen 4"/>
          <p:cNvPicPr>
            <a:picLocks noChangeAspect="1"/>
          </p:cNvPicPr>
          <p:nvPr/>
        </p:nvPicPr>
        <p:blipFill>
          <a:blip r:embed="rId2"/>
          <a:stretch>
            <a:fillRect/>
          </a:stretch>
        </p:blipFill>
        <p:spPr>
          <a:xfrm>
            <a:off x="5023104" y="634555"/>
            <a:ext cx="2060448" cy="938213"/>
          </a:xfrm>
          <a:prstGeom prst="rect">
            <a:avLst/>
          </a:prstGeom>
        </p:spPr>
      </p:pic>
    </p:spTree>
    <p:extLst>
      <p:ext uri="{BB962C8B-B14F-4D97-AF65-F5344CB8AC3E}">
        <p14:creationId xmlns:p14="http://schemas.microsoft.com/office/powerpoint/2010/main" val="12651624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a:t>TEOREMA </a:t>
            </a:r>
            <a:r>
              <a:rPr lang="es-ES" sz="5400" b="1" dirty="0" smtClean="0"/>
              <a:t>DE SUPERPOSICIÓN</a:t>
            </a:r>
          </a:p>
          <a:p>
            <a:pPr algn="ctr"/>
            <a:r>
              <a:rPr lang="es-ES" sz="5400" b="1" dirty="0" smtClean="0"/>
              <a:t>La corriente total es igual a la suma de las corrientes </a:t>
            </a:r>
            <a:r>
              <a:rPr lang="es-ES" sz="5400" b="1" dirty="0"/>
              <a:t>producidas por cada fuente </a:t>
            </a:r>
            <a:r>
              <a:rPr lang="es-ES" sz="5400" b="1" dirty="0" smtClean="0"/>
              <a:t>por separado</a:t>
            </a:r>
            <a:endParaRPr lang="es-ES" sz="5400" b="1" dirty="0"/>
          </a:p>
        </p:txBody>
      </p:sp>
    </p:spTree>
    <p:extLst>
      <p:ext uri="{BB962C8B-B14F-4D97-AF65-F5344CB8AC3E}">
        <p14:creationId xmlns:p14="http://schemas.microsoft.com/office/powerpoint/2010/main" val="2848882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09084"/>
            <a:ext cx="11665528" cy="6463308"/>
          </a:xfrm>
          <a:prstGeom prst="rect">
            <a:avLst/>
          </a:prstGeom>
        </p:spPr>
        <p:txBody>
          <a:bodyPr wrap="square">
            <a:spAutoFit/>
          </a:bodyPr>
          <a:lstStyle/>
          <a:p>
            <a:pPr algn="just"/>
            <a:r>
              <a:rPr lang="es-ES" dirty="0" smtClean="0"/>
              <a:t>El teorema de superposición es un método utilizado para la resolución de circuitos complejos que poseen </a:t>
            </a:r>
            <a:r>
              <a:rPr lang="es-ES" dirty="0"/>
              <a:t>más de una fuente de alimentación. El </a:t>
            </a:r>
            <a:r>
              <a:rPr lang="es-ES" dirty="0" smtClean="0"/>
              <a:t>teorema </a:t>
            </a:r>
            <a:r>
              <a:rPr lang="es-ES" dirty="0"/>
              <a:t>de </a:t>
            </a:r>
            <a:r>
              <a:rPr lang="es-ES" dirty="0" smtClean="0"/>
              <a:t>superposición </a:t>
            </a:r>
            <a:r>
              <a:rPr lang="es-ES" dirty="0"/>
              <a:t>es válido para componentes que posean </a:t>
            </a:r>
            <a:r>
              <a:rPr lang="es-ES" dirty="0" smtClean="0"/>
              <a:t>un </a:t>
            </a:r>
            <a:r>
              <a:rPr lang="es-ES" dirty="0"/>
              <a:t>comportamiento </a:t>
            </a:r>
            <a:r>
              <a:rPr lang="es-ES" dirty="0" smtClean="0"/>
              <a:t>lineaI1 </a:t>
            </a:r>
            <a:r>
              <a:rPr lang="es-ES" dirty="0"/>
              <a:t>o sea que respetan la ley </a:t>
            </a:r>
            <a:r>
              <a:rPr lang="es-ES" dirty="0" smtClean="0"/>
              <a:t>de Ohm</a:t>
            </a:r>
            <a:r>
              <a:rPr lang="es-ES" dirty="0"/>
              <a:t>. Estos elementos son: resistencias, capacitores, e </a:t>
            </a:r>
            <a:r>
              <a:rPr lang="es-ES" dirty="0" smtClean="0"/>
              <a:t>inductancias </a:t>
            </a:r>
            <a:r>
              <a:rPr lang="es-ES" dirty="0"/>
              <a:t>con núcleo en aires. Los elementos </a:t>
            </a:r>
            <a:r>
              <a:rPr lang="es-ES" dirty="0" smtClean="0"/>
              <a:t>semiconductores</a:t>
            </a:r>
            <a:r>
              <a:rPr lang="es-ES" dirty="0"/>
              <a:t>, como diodos y transistores, son ejemplos de </a:t>
            </a:r>
            <a:r>
              <a:rPr lang="es-ES" dirty="0" smtClean="0"/>
              <a:t>componentes </a:t>
            </a:r>
            <a:r>
              <a:rPr lang="es-ES" dirty="0"/>
              <a:t>no lineales.</a:t>
            </a:r>
          </a:p>
          <a:p>
            <a:pPr algn="just"/>
            <a:r>
              <a:rPr lang="es-ES" dirty="0"/>
              <a:t>El teorema de superposición establece que, en un circuito lineal </a:t>
            </a:r>
            <a:r>
              <a:rPr lang="es-ES" dirty="0" smtClean="0"/>
              <a:t>con </a:t>
            </a:r>
            <a:r>
              <a:rPr lang="es-ES" dirty="0"/>
              <a:t>varias fuentes, la corriente y la tensión para cualquier </a:t>
            </a:r>
            <a:r>
              <a:rPr lang="es-ES" dirty="0" smtClean="0"/>
              <a:t>elemento </a:t>
            </a:r>
            <a:r>
              <a:rPr lang="es-ES" dirty="0"/>
              <a:t>en el circuito es la suma de las corrientes y </a:t>
            </a:r>
            <a:r>
              <a:rPr lang="es-ES" dirty="0" smtClean="0"/>
              <a:t>tensiones producidas </a:t>
            </a:r>
            <a:r>
              <a:rPr lang="es-ES" dirty="0"/>
              <a:t>por cada fuente actuando independientemente. </a:t>
            </a:r>
          </a:p>
          <a:p>
            <a:pPr algn="just"/>
            <a:r>
              <a:rPr lang="es-ES" dirty="0" smtClean="0"/>
              <a:t>Para calcular la contribución de cada fuente de forma independiente</a:t>
            </a:r>
            <a:r>
              <a:rPr lang="es-ES" dirty="0"/>
              <a:t>, todas </a:t>
            </a:r>
            <a:r>
              <a:rPr lang="es-ES" dirty="0" smtClean="0"/>
              <a:t>las otras fuentes </a:t>
            </a:r>
            <a:r>
              <a:rPr lang="es-ES" dirty="0"/>
              <a:t>deben </a:t>
            </a:r>
            <a:r>
              <a:rPr lang="es-ES" dirty="0" smtClean="0"/>
              <a:t>ser eliminadas y reemplazadas sin afectar el resultado </a:t>
            </a:r>
            <a:r>
              <a:rPr lang="es-ES" dirty="0"/>
              <a:t>final</a:t>
            </a:r>
            <a:r>
              <a:rPr lang="es-ES" dirty="0" smtClean="0"/>
              <a:t>. Para eliminar una fuente de tensión, la tensión debe ajustarse a cero</a:t>
            </a:r>
            <a:r>
              <a:rPr lang="es-ES" dirty="0"/>
              <a:t>, </a:t>
            </a:r>
            <a:r>
              <a:rPr lang="es-ES" dirty="0" smtClean="0"/>
              <a:t>que es equivalente a la sustitución de la fuente </a:t>
            </a:r>
            <a:r>
              <a:rPr lang="es-ES" dirty="0"/>
              <a:t>de tensión con un cortocircuito. Para la eliminación de una fuente de </a:t>
            </a:r>
            <a:r>
              <a:rPr lang="es-ES" dirty="0" smtClean="0"/>
              <a:t>corriente</a:t>
            </a:r>
            <a:r>
              <a:rPr lang="es-ES" dirty="0"/>
              <a:t>, su corriente se debe establecer en cero, que es </a:t>
            </a:r>
            <a:r>
              <a:rPr lang="es-ES" dirty="0" smtClean="0"/>
              <a:t>equivalente </a:t>
            </a:r>
            <a:r>
              <a:rPr lang="es-ES" dirty="0"/>
              <a:t>a sustituirla con un circuito abierto.</a:t>
            </a:r>
          </a:p>
          <a:p>
            <a:pPr algn="just"/>
            <a:r>
              <a:rPr lang="es-ES" dirty="0"/>
              <a:t>Al sumar las contribuciones de las fuentes, se debe tener </a:t>
            </a:r>
            <a:r>
              <a:rPr lang="es-ES" dirty="0" smtClean="0"/>
              <a:t>cuidado </a:t>
            </a:r>
            <a:r>
              <a:rPr lang="es-ES" dirty="0"/>
              <a:t>de tomar sus </a:t>
            </a:r>
            <a:r>
              <a:rPr lang="es-ES" dirty="0" smtClean="0"/>
              <a:t>signos </a:t>
            </a:r>
            <a:r>
              <a:rPr lang="es-ES" dirty="0"/>
              <a:t>en cuenta. Lo mejor es </a:t>
            </a:r>
            <a:r>
              <a:rPr lang="es-ES" dirty="0" err="1" smtClean="0"/>
              <a:t>asIRnar</a:t>
            </a:r>
            <a:r>
              <a:rPr lang="es-ES" dirty="0" smtClean="0"/>
              <a:t> </a:t>
            </a:r>
            <a:r>
              <a:rPr lang="es-ES" dirty="0"/>
              <a:t>una </a:t>
            </a:r>
            <a:r>
              <a:rPr lang="es-ES" dirty="0" smtClean="0"/>
              <a:t>dirección </a:t>
            </a:r>
            <a:r>
              <a:rPr lang="es-ES" dirty="0"/>
              <a:t>de referencia para cada incógnita, si no está ya dada. </a:t>
            </a:r>
          </a:p>
          <a:p>
            <a:pPr algn="just"/>
            <a:r>
              <a:rPr lang="es-ES" dirty="0"/>
              <a:t>El voltaje o corriente total se calcula como la suma </a:t>
            </a:r>
            <a:r>
              <a:rPr lang="es-ES" dirty="0" smtClean="0"/>
              <a:t>algebraica </a:t>
            </a:r>
            <a:r>
              <a:rPr lang="es-ES" dirty="0"/>
              <a:t>de las contribuciones de las fuentes. Si una </a:t>
            </a:r>
            <a:r>
              <a:rPr lang="es-ES" dirty="0" smtClean="0"/>
              <a:t>contribución de </a:t>
            </a:r>
            <a:r>
              <a:rPr lang="es-ES" dirty="0"/>
              <a:t>una fuente tiene la misma dirección que la de referencia</a:t>
            </a:r>
            <a:r>
              <a:rPr lang="es-ES" dirty="0" smtClean="0"/>
              <a:t>, se </a:t>
            </a:r>
            <a:r>
              <a:rPr lang="es-ES" dirty="0"/>
              <a:t>le establece un </a:t>
            </a:r>
            <a:r>
              <a:rPr lang="es-ES" dirty="0" smtClean="0"/>
              <a:t>signo </a:t>
            </a:r>
            <a:r>
              <a:rPr lang="es-ES" dirty="0"/>
              <a:t>positivo en la suma; si tiene la </a:t>
            </a:r>
            <a:r>
              <a:rPr lang="es-ES" dirty="0" smtClean="0"/>
              <a:t>dirección </a:t>
            </a:r>
            <a:r>
              <a:rPr lang="es-ES" dirty="0"/>
              <a:t>opuesta, </a:t>
            </a:r>
            <a:r>
              <a:rPr lang="es-ES" dirty="0" smtClean="0"/>
              <a:t>se le fija un signo </a:t>
            </a:r>
            <a:r>
              <a:rPr lang="es-ES" dirty="0"/>
              <a:t>negativo. Resolveremos </a:t>
            </a:r>
            <a:r>
              <a:rPr lang="es-ES" dirty="0" smtClean="0"/>
              <a:t>el ejercicio </a:t>
            </a:r>
            <a:r>
              <a:rPr lang="es-ES" dirty="0"/>
              <a:t>del teorema de superposición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t>Ejercicio </a:t>
            </a:r>
            <a:r>
              <a:rPr lang="es-ES" b="1" dirty="0" smtClean="0"/>
              <a:t>del teorema </a:t>
            </a:r>
            <a:r>
              <a:rPr lang="es-ES" b="1" dirty="0"/>
              <a:t>de </a:t>
            </a:r>
            <a:r>
              <a:rPr lang="es-ES" b="1" dirty="0" smtClean="0"/>
              <a:t>superposición</a:t>
            </a:r>
          </a:p>
          <a:p>
            <a:pPr algn="just"/>
            <a:r>
              <a:rPr lang="es-ES" dirty="0" smtClean="0"/>
              <a:t>El </a:t>
            </a:r>
            <a:r>
              <a:rPr lang="es-ES" dirty="0"/>
              <a:t>primer paso es reemplazar la batería V2 por un puente, e </a:t>
            </a:r>
            <a:r>
              <a:rPr lang="es-ES" dirty="0" smtClean="0"/>
              <a:t>indicar </a:t>
            </a:r>
            <a:r>
              <a:rPr lang="es-ES" dirty="0"/>
              <a:t>las corrientes que circulan y </a:t>
            </a:r>
            <a:r>
              <a:rPr lang="es-ES" dirty="0" smtClean="0"/>
              <a:t>asignarles </a:t>
            </a:r>
            <a:r>
              <a:rPr lang="es-ES" dirty="0"/>
              <a:t>los </a:t>
            </a:r>
            <a:r>
              <a:rPr lang="es-ES" dirty="0" smtClean="0"/>
              <a:t>signos según </a:t>
            </a:r>
            <a:r>
              <a:rPr lang="es-ES" dirty="0"/>
              <a:t>la circulación</a:t>
            </a:r>
            <a:r>
              <a:rPr lang="es-ES" dirty="0" smtClean="0"/>
              <a:t>.</a:t>
            </a:r>
            <a:endParaRPr lang="es-ES" dirty="0"/>
          </a:p>
        </p:txBody>
      </p:sp>
      <p:pic>
        <p:nvPicPr>
          <p:cNvPr id="3" name="Imagen 2"/>
          <p:cNvPicPr>
            <a:picLocks noChangeAspect="1"/>
          </p:cNvPicPr>
          <p:nvPr/>
        </p:nvPicPr>
        <p:blipFill>
          <a:blip r:embed="rId2"/>
          <a:stretch>
            <a:fillRect/>
          </a:stretch>
        </p:blipFill>
        <p:spPr>
          <a:xfrm>
            <a:off x="4690753" y="4382551"/>
            <a:ext cx="2850078" cy="1258228"/>
          </a:xfrm>
          <a:prstGeom prst="rect">
            <a:avLst/>
          </a:prstGeom>
        </p:spPr>
      </p:pic>
    </p:spTree>
    <p:extLst>
      <p:ext uri="{BB962C8B-B14F-4D97-AF65-F5344CB8AC3E}">
        <p14:creationId xmlns:p14="http://schemas.microsoft.com/office/powerpoint/2010/main" val="18511018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09084"/>
            <a:ext cx="1166552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1: </a:t>
            </a:r>
            <a:r>
              <a:rPr lang="es-ES" b="1" dirty="0" smtClean="0"/>
              <a:t>eliminación de </a:t>
            </a:r>
            <a:r>
              <a:rPr lang="es-ES" b="1" dirty="0"/>
              <a:t>fuente </a:t>
            </a:r>
            <a:r>
              <a:rPr lang="es-ES" b="1" dirty="0" smtClean="0"/>
              <a:t>y </a:t>
            </a:r>
            <a:r>
              <a:rPr lang="es-ES" b="1" dirty="0" err="1" smtClean="0"/>
              <a:t>asIRnación</a:t>
            </a:r>
            <a:r>
              <a:rPr lang="es-ES" b="1" dirty="0" smtClean="0"/>
              <a:t> de polaridad</a:t>
            </a:r>
            <a:r>
              <a:rPr lang="es-ES" b="1" dirty="0"/>
              <a:t>.</a:t>
            </a:r>
          </a:p>
          <a:p>
            <a:pPr algn="just"/>
            <a:r>
              <a:rPr lang="es-ES" dirty="0"/>
              <a:t>Resolvemos </a:t>
            </a:r>
            <a:r>
              <a:rPr lang="es-ES" dirty="0" smtClean="0"/>
              <a:t>el paralelo entra las resistencias R2 y R3.</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a:t>Resolución de </a:t>
            </a:r>
            <a:r>
              <a:rPr lang="es-ES" b="1" dirty="0" smtClean="0"/>
              <a:t>paralelo entre R2 y R3.</a:t>
            </a:r>
          </a:p>
          <a:p>
            <a:pPr algn="just"/>
            <a:r>
              <a:rPr lang="es-ES" dirty="0"/>
              <a:t>Para continuar, determinamos </a:t>
            </a:r>
            <a:r>
              <a:rPr lang="es-ES" dirty="0" smtClean="0"/>
              <a:t>la corriente I1 y las </a:t>
            </a:r>
            <a:r>
              <a:rPr lang="es-ES" dirty="0"/>
              <a:t>tensiones </a:t>
            </a:r>
            <a:r>
              <a:rPr lang="es-ES" dirty="0" smtClean="0"/>
              <a:t>en las resistencias:</a:t>
            </a:r>
          </a:p>
          <a:p>
            <a:pPr algn="just"/>
            <a:r>
              <a:rPr lang="es-ES" dirty="0"/>
              <a:t>Por </a:t>
            </a:r>
            <a:r>
              <a:rPr lang="es-ES" dirty="0" smtClean="0"/>
              <a:t>lo que la tensión en el paralelo </a:t>
            </a:r>
            <a:r>
              <a:rPr lang="es-ES" dirty="0"/>
              <a:t>será </a:t>
            </a:r>
            <a:r>
              <a:rPr lang="es-ES" dirty="0" smtClean="0"/>
              <a:t>4V y la corriente </a:t>
            </a:r>
            <a:r>
              <a:rPr lang="es-ES" dirty="0"/>
              <a:t>en </a:t>
            </a:r>
            <a:r>
              <a:rPr lang="es-ES" dirty="0" smtClean="0"/>
              <a:t>cada </a:t>
            </a:r>
            <a:r>
              <a:rPr lang="es-ES" dirty="0"/>
              <a:t>resistencia:</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690754" y="209083"/>
            <a:ext cx="2838202" cy="1702844"/>
          </a:xfrm>
          <a:prstGeom prst="rect">
            <a:avLst/>
          </a:prstGeom>
        </p:spPr>
      </p:pic>
      <p:pic>
        <p:nvPicPr>
          <p:cNvPr id="5" name="Imagen 4"/>
          <p:cNvPicPr>
            <a:picLocks noChangeAspect="1"/>
          </p:cNvPicPr>
          <p:nvPr/>
        </p:nvPicPr>
        <p:blipFill>
          <a:blip r:embed="rId3"/>
          <a:stretch>
            <a:fillRect/>
          </a:stretch>
        </p:blipFill>
        <p:spPr>
          <a:xfrm>
            <a:off x="5347855" y="2267073"/>
            <a:ext cx="1884218" cy="535504"/>
          </a:xfrm>
          <a:prstGeom prst="rect">
            <a:avLst/>
          </a:prstGeom>
        </p:spPr>
      </p:pic>
      <p:pic>
        <p:nvPicPr>
          <p:cNvPr id="6" name="Imagen 5"/>
          <p:cNvPicPr>
            <a:picLocks noChangeAspect="1"/>
          </p:cNvPicPr>
          <p:nvPr/>
        </p:nvPicPr>
        <p:blipFill>
          <a:blip r:embed="rId4"/>
          <a:stretch>
            <a:fillRect/>
          </a:stretch>
        </p:blipFill>
        <p:spPr>
          <a:xfrm>
            <a:off x="4773881" y="2802577"/>
            <a:ext cx="2755075" cy="1460665"/>
          </a:xfrm>
          <a:prstGeom prst="rect">
            <a:avLst/>
          </a:prstGeom>
        </p:spPr>
      </p:pic>
      <p:pic>
        <p:nvPicPr>
          <p:cNvPr id="7" name="Imagen 6"/>
          <p:cNvPicPr>
            <a:picLocks noChangeAspect="1"/>
          </p:cNvPicPr>
          <p:nvPr/>
        </p:nvPicPr>
        <p:blipFill>
          <a:blip r:embed="rId5"/>
          <a:stretch>
            <a:fillRect/>
          </a:stretch>
        </p:blipFill>
        <p:spPr>
          <a:xfrm>
            <a:off x="4999512" y="5389851"/>
            <a:ext cx="1947553" cy="939697"/>
          </a:xfrm>
          <a:prstGeom prst="rect">
            <a:avLst/>
          </a:prstGeom>
        </p:spPr>
      </p:pic>
    </p:spTree>
    <p:extLst>
      <p:ext uri="{BB962C8B-B14F-4D97-AF65-F5344CB8AC3E}">
        <p14:creationId xmlns:p14="http://schemas.microsoft.com/office/powerpoint/2010/main" val="7150308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09084"/>
            <a:ext cx="11665528" cy="6186309"/>
          </a:xfrm>
          <a:prstGeom prst="rect">
            <a:avLst/>
          </a:prstGeom>
        </p:spPr>
        <p:txBody>
          <a:bodyPr wrap="square">
            <a:spAutoFit/>
          </a:bodyPr>
          <a:lstStyle/>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2: </a:t>
            </a:r>
            <a:r>
              <a:rPr lang="es-ES" b="1" dirty="0" smtClean="0"/>
              <a:t>eliminación de fuente restante y </a:t>
            </a:r>
            <a:r>
              <a:rPr lang="es-ES" b="1" dirty="0" err="1" smtClean="0"/>
              <a:t>reasIRnación</a:t>
            </a:r>
            <a:r>
              <a:rPr lang="es-ES" b="1" dirty="0" smtClean="0"/>
              <a:t> de </a:t>
            </a:r>
            <a:r>
              <a:rPr lang="es-ES" b="1" dirty="0"/>
              <a:t>polaridades.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Como </a:t>
            </a:r>
            <a:r>
              <a:rPr lang="es-ES" dirty="0"/>
              <a:t>segundo </a:t>
            </a:r>
            <a:r>
              <a:rPr lang="es-ES" dirty="0" smtClean="0"/>
              <a:t>paso reemplazamos </a:t>
            </a:r>
            <a:r>
              <a:rPr lang="es-ES" dirty="0"/>
              <a:t>V</a:t>
            </a:r>
            <a:r>
              <a:rPr lang="es-ES" dirty="0" smtClean="0"/>
              <a:t>, por un puente y resolvemos el paralelo entre R1 y R2.</a:t>
            </a:r>
          </a:p>
          <a:p>
            <a:pPr algn="just"/>
            <a:endParaRPr lang="es-ES" dirty="0"/>
          </a:p>
          <a:p>
            <a:pPr algn="just"/>
            <a:endParaRPr lang="es-ES" dirty="0" smtClean="0"/>
          </a:p>
          <a:p>
            <a:pPr algn="just"/>
            <a:r>
              <a:rPr lang="es-ES" dirty="0" smtClean="0"/>
              <a:t>Resolución del </a:t>
            </a:r>
            <a:r>
              <a:rPr lang="es-ES" dirty="0"/>
              <a:t>segundo </a:t>
            </a:r>
            <a:r>
              <a:rPr lang="es-ES" dirty="0" smtClean="0"/>
              <a:t>paralelo entre R1 y R2.</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Luego determinamos la corriente I2 y las tensiones en las resistencias</a:t>
            </a:r>
            <a:r>
              <a:rPr lang="es-ES" dirty="0"/>
              <a:t>:</a:t>
            </a:r>
          </a:p>
          <a:p>
            <a:pPr algn="just"/>
            <a:endParaRPr lang="es-ES" dirty="0" smtClean="0"/>
          </a:p>
          <a:p>
            <a:pPr algn="just"/>
            <a:endParaRPr lang="es-ES" dirty="0"/>
          </a:p>
          <a:p>
            <a:pPr algn="just"/>
            <a:endParaRPr lang="es-ES" dirty="0" smtClean="0"/>
          </a:p>
          <a:p>
            <a:pPr algn="just"/>
            <a:r>
              <a:rPr lang="es-ES" dirty="0" smtClean="0"/>
              <a:t>Por lo que la tensión en el paralelo </a:t>
            </a:r>
            <a:r>
              <a:rPr lang="es-ES" dirty="0"/>
              <a:t>será </a:t>
            </a:r>
            <a:r>
              <a:rPr lang="es-ES" dirty="0" smtClean="0"/>
              <a:t>4V y la corriente </a:t>
            </a:r>
            <a:r>
              <a:rPr lang="es-ES" dirty="0"/>
              <a:t>en </a:t>
            </a:r>
            <a:r>
              <a:rPr lang="es-ES" dirty="0" smtClean="0"/>
              <a:t>cada </a:t>
            </a:r>
            <a:r>
              <a:rPr lang="es-ES" dirty="0"/>
              <a:t>resistencia</a:t>
            </a:r>
            <a:r>
              <a:rPr lang="es-ES" dirty="0" smtClean="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50131" y="537235"/>
            <a:ext cx="2755074" cy="1386568"/>
          </a:xfrm>
          <a:prstGeom prst="rect">
            <a:avLst/>
          </a:prstGeom>
        </p:spPr>
      </p:pic>
      <p:pic>
        <p:nvPicPr>
          <p:cNvPr id="8" name="Imagen 7"/>
          <p:cNvPicPr>
            <a:picLocks noChangeAspect="1"/>
          </p:cNvPicPr>
          <p:nvPr/>
        </p:nvPicPr>
        <p:blipFill>
          <a:blip r:embed="rId3"/>
          <a:stretch>
            <a:fillRect/>
          </a:stretch>
        </p:blipFill>
        <p:spPr>
          <a:xfrm>
            <a:off x="5284519" y="2251953"/>
            <a:ext cx="1662546" cy="514997"/>
          </a:xfrm>
          <a:prstGeom prst="rect">
            <a:avLst/>
          </a:prstGeom>
        </p:spPr>
      </p:pic>
      <p:pic>
        <p:nvPicPr>
          <p:cNvPr id="9" name="Imagen 8"/>
          <p:cNvPicPr>
            <a:picLocks noChangeAspect="1"/>
          </p:cNvPicPr>
          <p:nvPr/>
        </p:nvPicPr>
        <p:blipFill>
          <a:blip r:embed="rId4"/>
          <a:stretch>
            <a:fillRect/>
          </a:stretch>
        </p:blipFill>
        <p:spPr>
          <a:xfrm>
            <a:off x="4750131" y="2857499"/>
            <a:ext cx="2755074" cy="1512619"/>
          </a:xfrm>
          <a:prstGeom prst="rect">
            <a:avLst/>
          </a:prstGeom>
        </p:spPr>
      </p:pic>
      <p:pic>
        <p:nvPicPr>
          <p:cNvPr id="10" name="Imagen 9"/>
          <p:cNvPicPr>
            <a:picLocks noChangeAspect="1"/>
          </p:cNvPicPr>
          <p:nvPr/>
        </p:nvPicPr>
        <p:blipFill>
          <a:blip r:embed="rId5"/>
          <a:stretch>
            <a:fillRect/>
          </a:stretch>
        </p:blipFill>
        <p:spPr>
          <a:xfrm>
            <a:off x="5284519" y="4675163"/>
            <a:ext cx="1662546" cy="751859"/>
          </a:xfrm>
          <a:prstGeom prst="rect">
            <a:avLst/>
          </a:prstGeom>
        </p:spPr>
      </p:pic>
      <p:pic>
        <p:nvPicPr>
          <p:cNvPr id="11" name="Imagen 10"/>
          <p:cNvPicPr>
            <a:picLocks noChangeAspect="1"/>
          </p:cNvPicPr>
          <p:nvPr/>
        </p:nvPicPr>
        <p:blipFill>
          <a:blip r:embed="rId6"/>
          <a:stretch>
            <a:fillRect/>
          </a:stretch>
        </p:blipFill>
        <p:spPr>
          <a:xfrm>
            <a:off x="7505204" y="5427022"/>
            <a:ext cx="1211284" cy="1282535"/>
          </a:xfrm>
          <a:prstGeom prst="rect">
            <a:avLst/>
          </a:prstGeom>
        </p:spPr>
      </p:pic>
    </p:spTree>
    <p:extLst>
      <p:ext uri="{BB962C8B-B14F-4D97-AF65-F5344CB8AC3E}">
        <p14:creationId xmlns:p14="http://schemas.microsoft.com/office/powerpoint/2010/main" val="19478975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3" y="209084"/>
            <a:ext cx="11665528" cy="3139321"/>
          </a:xfrm>
          <a:prstGeom prst="rect">
            <a:avLst/>
          </a:prstGeom>
        </p:spPr>
        <p:txBody>
          <a:bodyPr wrap="square">
            <a:spAutoFit/>
          </a:bodyPr>
          <a:lstStyle/>
          <a:p>
            <a:pPr algn="just"/>
            <a:r>
              <a:rPr lang="es-ES" dirty="0" smtClean="0"/>
              <a:t>Hasta </a:t>
            </a:r>
            <a:r>
              <a:rPr lang="es-ES" dirty="0"/>
              <a:t>ahora, calculamos las tensiones y corrientes de cada </a:t>
            </a:r>
            <a:r>
              <a:rPr lang="es-ES" dirty="0" smtClean="0"/>
              <a:t>fuente </a:t>
            </a:r>
            <a:r>
              <a:rPr lang="es-ES" dirty="0"/>
              <a:t>por separado; a continuación, debemos </a:t>
            </a:r>
            <a:r>
              <a:rPr lang="es-ES" dirty="0" smtClean="0"/>
              <a:t>superponerlas </a:t>
            </a:r>
            <a:r>
              <a:rPr lang="es-ES" dirty="0"/>
              <a:t>para calcular las finales.</a:t>
            </a:r>
          </a:p>
          <a:p>
            <a:pPr algn="ctr"/>
            <a:r>
              <a:rPr lang="es-ES" b="1" dirty="0"/>
              <a:t>Superposición </a:t>
            </a:r>
            <a:r>
              <a:rPr lang="es-ES" b="1" dirty="0" smtClean="0"/>
              <a:t>de </a:t>
            </a:r>
            <a:r>
              <a:rPr lang="es-ES" b="1" dirty="0"/>
              <a:t>efectos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calculamos las corrientes finales y </a:t>
            </a:r>
            <a:r>
              <a:rPr lang="es-ES" dirty="0" smtClean="0"/>
              <a:t>podemos </a:t>
            </a:r>
            <a:r>
              <a:rPr lang="es-ES" dirty="0"/>
              <a:t>determinar las caídas de tensiones. Cuando las </a:t>
            </a:r>
            <a:r>
              <a:rPr lang="es-ES" dirty="0" smtClean="0"/>
              <a:t>corrientes nos quedan con distinto sentido, se deben restar, y el sentido de circulación es el de la corriente de mayor </a:t>
            </a:r>
            <a:r>
              <a:rPr lang="es-ES" dirty="0"/>
              <a:t>valor.</a:t>
            </a:r>
          </a:p>
          <a:p>
            <a:pPr algn="ctr"/>
            <a:r>
              <a:rPr lang="es-ES" b="1" dirty="0"/>
              <a:t>En esta </a:t>
            </a:r>
            <a:r>
              <a:rPr lang="es-ES" b="1" dirty="0" smtClean="0"/>
              <a:t>imagen</a:t>
            </a:r>
            <a:r>
              <a:rPr lang="es-ES" b="1" dirty="0"/>
              <a:t>, </a:t>
            </a:r>
            <a:r>
              <a:rPr lang="es-ES" b="1" dirty="0" smtClean="0"/>
              <a:t>podemos </a:t>
            </a:r>
            <a:r>
              <a:rPr lang="es-ES" b="1" dirty="0"/>
              <a:t>ver el </a:t>
            </a:r>
            <a:r>
              <a:rPr lang="es-ES" b="1" dirty="0" smtClean="0"/>
              <a:t>resultado </a:t>
            </a:r>
            <a:r>
              <a:rPr lang="es-ES" b="1" dirty="0"/>
              <a:t>final </a:t>
            </a:r>
            <a:r>
              <a:rPr lang="es-ES" b="1" dirty="0" smtClean="0"/>
              <a:t>del ejercicio teorema </a:t>
            </a:r>
            <a:r>
              <a:rPr lang="es-ES" b="1" dirty="0"/>
              <a:t>de </a:t>
            </a:r>
            <a:r>
              <a:rPr lang="es-ES" b="1" dirty="0" smtClean="0"/>
              <a:t>superposición</a:t>
            </a:r>
            <a:r>
              <a:rPr lang="es-ES" b="1" dirty="0"/>
              <a:t>.</a:t>
            </a:r>
          </a:p>
        </p:txBody>
      </p:sp>
      <p:pic>
        <p:nvPicPr>
          <p:cNvPr id="4" name="Imagen 3"/>
          <p:cNvPicPr>
            <a:picLocks noChangeAspect="1"/>
          </p:cNvPicPr>
          <p:nvPr/>
        </p:nvPicPr>
        <p:blipFill>
          <a:blip r:embed="rId2"/>
          <a:stretch>
            <a:fillRect/>
          </a:stretch>
        </p:blipFill>
        <p:spPr>
          <a:xfrm>
            <a:off x="4750130" y="1043111"/>
            <a:ext cx="2790701" cy="1438832"/>
          </a:xfrm>
          <a:prstGeom prst="rect">
            <a:avLst/>
          </a:prstGeom>
        </p:spPr>
      </p:pic>
      <p:pic>
        <p:nvPicPr>
          <p:cNvPr id="5" name="Imagen 4"/>
          <p:cNvPicPr>
            <a:picLocks noChangeAspect="1"/>
          </p:cNvPicPr>
          <p:nvPr/>
        </p:nvPicPr>
        <p:blipFill>
          <a:blip r:embed="rId3"/>
          <a:stretch>
            <a:fillRect/>
          </a:stretch>
        </p:blipFill>
        <p:spPr>
          <a:xfrm>
            <a:off x="4750130" y="3286335"/>
            <a:ext cx="2790701" cy="1380667"/>
          </a:xfrm>
          <a:prstGeom prst="rect">
            <a:avLst/>
          </a:prstGeom>
        </p:spPr>
      </p:pic>
    </p:spTree>
    <p:extLst>
      <p:ext uri="{BB962C8B-B14F-4D97-AF65-F5344CB8AC3E}">
        <p14:creationId xmlns:p14="http://schemas.microsoft.com/office/powerpoint/2010/main" val="23057707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5634" y="584538"/>
            <a:ext cx="11483439" cy="5909310"/>
          </a:xfrm>
          <a:prstGeom prst="rect">
            <a:avLst/>
          </a:prstGeom>
        </p:spPr>
        <p:txBody>
          <a:bodyPr wrap="square">
            <a:spAutoFit/>
          </a:bodyPr>
          <a:lstStyle/>
          <a:p>
            <a:pPr algn="ctr"/>
            <a:r>
              <a:rPr lang="es-ES" sz="5400" b="1" dirty="0"/>
              <a:t>MÉTODOS DE ANÁLISIS</a:t>
            </a:r>
          </a:p>
          <a:p>
            <a:pPr algn="ctr"/>
            <a:r>
              <a:rPr lang="es-ES" sz="5400" b="1" dirty="0" smtClean="0"/>
              <a:t>Aplicaremos el método de nodos y mallas para la resolución de</a:t>
            </a:r>
            <a:endParaRPr lang="es-ES" sz="5400" b="1" dirty="0"/>
          </a:p>
          <a:p>
            <a:pPr algn="ctr"/>
            <a:r>
              <a:rPr lang="es-ES" sz="5400" b="1" dirty="0"/>
              <a:t>de cualquier circuito</a:t>
            </a:r>
            <a:r>
              <a:rPr lang="es-ES" sz="5400" b="1" dirty="0" smtClean="0"/>
              <a:t>, para ello encontraremos las corrientes y tensiones que corresponden a los nodos y a las mallas</a:t>
            </a:r>
            <a:endParaRPr lang="es-ES" sz="5400" b="1" dirty="0"/>
          </a:p>
        </p:txBody>
      </p:sp>
    </p:spTree>
    <p:extLst>
      <p:ext uri="{BB962C8B-B14F-4D97-AF65-F5344CB8AC3E}">
        <p14:creationId xmlns:p14="http://schemas.microsoft.com/office/powerpoint/2010/main" val="30499000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11673444" cy="6524863"/>
          </a:xfrm>
          <a:prstGeom prst="rect">
            <a:avLst/>
          </a:prstGeom>
        </p:spPr>
        <p:txBody>
          <a:bodyPr wrap="square">
            <a:spAutoFit/>
          </a:bodyPr>
          <a:lstStyle/>
          <a:p>
            <a:pPr algn="just"/>
            <a:r>
              <a:rPr lang="es-ES" sz="2000" b="1" dirty="0">
                <a:solidFill>
                  <a:srgbClr val="0070C0"/>
                </a:solidFill>
              </a:rPr>
              <a:t>Análisis </a:t>
            </a:r>
            <a:r>
              <a:rPr lang="es-ES" sz="2000" b="1" dirty="0" smtClean="0">
                <a:solidFill>
                  <a:srgbClr val="0070C0"/>
                </a:solidFill>
              </a:rPr>
              <a:t>de nodos</a:t>
            </a:r>
          </a:p>
          <a:p>
            <a:pPr algn="just"/>
            <a:endParaRPr lang="es-ES" sz="2000" b="1" dirty="0">
              <a:solidFill>
                <a:srgbClr val="0070C0"/>
              </a:solidFill>
            </a:endParaRPr>
          </a:p>
          <a:p>
            <a:pPr algn="just"/>
            <a:r>
              <a:rPr lang="es-ES" dirty="0" smtClean="0"/>
              <a:t>El método </a:t>
            </a:r>
            <a:r>
              <a:rPr lang="es-ES" dirty="0"/>
              <a:t>de </a:t>
            </a:r>
            <a:r>
              <a:rPr lang="es-ES" dirty="0" smtClean="0"/>
              <a:t>los nodos </a:t>
            </a:r>
            <a:r>
              <a:rPr lang="es-ES" dirty="0"/>
              <a:t>nos permite resolver cualquier </a:t>
            </a:r>
            <a:r>
              <a:rPr lang="es-ES" dirty="0" smtClean="0"/>
              <a:t>circuito de una manera </a:t>
            </a:r>
            <a:r>
              <a:rPr lang="es-ES" dirty="0"/>
              <a:t>metódica </a:t>
            </a:r>
            <a:r>
              <a:rPr lang="es-ES" dirty="0" smtClean="0"/>
              <a:t>y mecánica</a:t>
            </a:r>
            <a:r>
              <a:rPr lang="es-ES" dirty="0"/>
              <a:t>, </a:t>
            </a:r>
            <a:r>
              <a:rPr lang="es-ES" dirty="0" smtClean="0"/>
              <a:t>basándonos en </a:t>
            </a:r>
            <a:r>
              <a:rPr lang="es-ES" dirty="0"/>
              <a:t>encontrar las tensiones en todos </a:t>
            </a:r>
            <a:r>
              <a:rPr lang="es-ES" dirty="0" smtClean="0"/>
              <a:t>los nodos del circuito</a:t>
            </a:r>
            <a:r>
              <a:rPr lang="es-ES" dirty="0"/>
              <a:t>.</a:t>
            </a:r>
          </a:p>
          <a:p>
            <a:pPr algn="just"/>
            <a:r>
              <a:rPr lang="es-ES" dirty="0"/>
              <a:t>El método de los nodos consiste en identificar cada nodo </a:t>
            </a:r>
            <a:r>
              <a:rPr lang="es-ES" dirty="0" smtClean="0"/>
              <a:t>del circuito, determinar la tensión con respecto a un nodo de referencia y escribir la ley de Kirchhoff para las corrientes</a:t>
            </a:r>
            <a:r>
              <a:rPr lang="es-ES" dirty="0"/>
              <a:t>. </a:t>
            </a:r>
          </a:p>
          <a:p>
            <a:pPr algn="just"/>
            <a:r>
              <a:rPr lang="es-ES" dirty="0" smtClean="0"/>
              <a:t>La ley de Kirchhoff indica que la sumatoria de las corrientes entrantes y salientes en un nodo debe ser cero. Con el análisis de nodos</a:t>
            </a:r>
            <a:r>
              <a:rPr lang="es-ES" dirty="0"/>
              <a:t>, obtendremos </a:t>
            </a:r>
            <a:r>
              <a:rPr lang="es-ES" dirty="0" smtClean="0"/>
              <a:t>un conjunto de ecuaciones cuya </a:t>
            </a:r>
            <a:r>
              <a:rPr lang="es-ES" dirty="0"/>
              <a:t>cantidad </a:t>
            </a:r>
            <a:r>
              <a:rPr lang="es-ES" dirty="0" smtClean="0"/>
              <a:t>es n-1 nodos</a:t>
            </a:r>
            <a:r>
              <a:rPr lang="es-ES" dirty="0"/>
              <a:t>. </a:t>
            </a:r>
            <a:r>
              <a:rPr lang="es-ES" dirty="0" smtClean="0"/>
              <a:t>El despeje de estas </a:t>
            </a:r>
            <a:r>
              <a:rPr lang="es-ES" dirty="0"/>
              <a:t>ecuaciones </a:t>
            </a:r>
            <a:r>
              <a:rPr lang="es-ES" dirty="0" smtClean="0"/>
              <a:t>puede </a:t>
            </a:r>
            <a:r>
              <a:rPr lang="es-ES" dirty="0"/>
              <a:t>ser resulto en forma matricial </a:t>
            </a:r>
            <a:r>
              <a:rPr lang="es-ES" dirty="0" smtClean="0"/>
              <a:t>a través de los métodos de álgebra lineaI1 dependiendo de la dificultad de estas. El procedimiento </a:t>
            </a:r>
            <a:r>
              <a:rPr lang="es-ES" dirty="0"/>
              <a:t>general para </a:t>
            </a:r>
            <a:r>
              <a:rPr lang="es-ES" dirty="0" smtClean="0"/>
              <a:t>su aplicación es el siguiente:</a:t>
            </a:r>
          </a:p>
          <a:p>
            <a:pPr algn="just"/>
            <a:endParaRPr lang="es-ES" dirty="0"/>
          </a:p>
          <a:p>
            <a:pPr marL="285750" indent="-285750" algn="just">
              <a:buFont typeface="Wingdings" panose="05000000000000000000" pitchFamily="2" charset="2"/>
              <a:buChar char="q"/>
            </a:pPr>
            <a:r>
              <a:rPr lang="es-ES" b="1" dirty="0" smtClean="0"/>
              <a:t>Identificar </a:t>
            </a:r>
            <a:r>
              <a:rPr lang="es-ES" b="1" dirty="0"/>
              <a:t>claramente todos </a:t>
            </a:r>
            <a:r>
              <a:rPr lang="es-ES" b="1" dirty="0" smtClean="0"/>
              <a:t>los parámetros del circuito </a:t>
            </a:r>
            <a:r>
              <a:rPr lang="es-ES" b="1" dirty="0"/>
              <a:t>y </a:t>
            </a:r>
            <a:r>
              <a:rPr lang="es-ES" b="1" dirty="0" smtClean="0"/>
              <a:t>distinguir los parámetros </a:t>
            </a:r>
            <a:r>
              <a:rPr lang="es-ES" b="1" dirty="0"/>
              <a:t>desconocidos </a:t>
            </a:r>
            <a:r>
              <a:rPr lang="es-ES" b="1" dirty="0" smtClean="0"/>
              <a:t>de los conocidos</a:t>
            </a:r>
            <a:r>
              <a:rPr lang="es-ES" b="1" dirty="0"/>
              <a:t>.</a:t>
            </a:r>
          </a:p>
          <a:p>
            <a:pPr marL="285750" indent="-285750" algn="just">
              <a:buFont typeface="Wingdings" panose="05000000000000000000" pitchFamily="2" charset="2"/>
              <a:buChar char="q"/>
            </a:pPr>
            <a:r>
              <a:rPr lang="es-ES" b="1" dirty="0" smtClean="0"/>
              <a:t>Identificar todos los nodos del circuito</a:t>
            </a:r>
            <a:r>
              <a:rPr lang="es-ES" b="1" dirty="0"/>
              <a:t>.</a:t>
            </a:r>
          </a:p>
          <a:p>
            <a:pPr marL="285750" indent="-285750" algn="just">
              <a:buFont typeface="Wingdings" panose="05000000000000000000" pitchFamily="2" charset="2"/>
              <a:buChar char="q"/>
            </a:pPr>
            <a:r>
              <a:rPr lang="es-ES" b="1" dirty="0" smtClean="0"/>
              <a:t>Seleccionar un nodo </a:t>
            </a:r>
            <a:r>
              <a:rPr lang="es-ES" b="1" dirty="0"/>
              <a:t>como </a:t>
            </a:r>
            <a:r>
              <a:rPr lang="es-ES" b="1" dirty="0" smtClean="0"/>
              <a:t>el nodo de referencia</a:t>
            </a:r>
            <a:r>
              <a:rPr lang="es-ES" b="1" dirty="0"/>
              <a:t>, </a:t>
            </a:r>
            <a:r>
              <a:rPr lang="es-ES" b="1" dirty="0" smtClean="0"/>
              <a:t>también llamado </a:t>
            </a:r>
            <a:r>
              <a:rPr lang="es-ES" b="1" dirty="0"/>
              <a:t>tierra, y </a:t>
            </a:r>
            <a:r>
              <a:rPr lang="es-ES" b="1" dirty="0" smtClean="0"/>
              <a:t>asignarle </a:t>
            </a:r>
            <a:r>
              <a:rPr lang="es-ES" b="1" dirty="0"/>
              <a:t>un potencial </a:t>
            </a:r>
            <a:r>
              <a:rPr lang="es-ES" b="1" dirty="0" smtClean="0"/>
              <a:t>de o volts</a:t>
            </a:r>
            <a:r>
              <a:rPr lang="es-ES" b="1" dirty="0"/>
              <a:t>. </a:t>
            </a:r>
            <a:r>
              <a:rPr lang="es-ES" b="1" dirty="0" smtClean="0"/>
              <a:t>Cualquier </a:t>
            </a:r>
            <a:r>
              <a:rPr lang="es-ES" b="1" dirty="0"/>
              <a:t>otra tensión en el circuito se mide con respecto a la </a:t>
            </a:r>
            <a:r>
              <a:rPr lang="es-ES" b="1" dirty="0" smtClean="0"/>
              <a:t>del </a:t>
            </a:r>
            <a:r>
              <a:rPr lang="es-ES" b="1" dirty="0"/>
              <a:t>nodo de referencia.</a:t>
            </a:r>
          </a:p>
          <a:p>
            <a:pPr marL="285750" indent="-285750" algn="just">
              <a:buFont typeface="Wingdings" panose="05000000000000000000" pitchFamily="2" charset="2"/>
              <a:buChar char="q"/>
            </a:pPr>
            <a:r>
              <a:rPr lang="es-ES" b="1" dirty="0" smtClean="0"/>
              <a:t>Identificar </a:t>
            </a:r>
            <a:r>
              <a:rPr lang="es-ES" b="1" dirty="0"/>
              <a:t>las tensiones en todos </a:t>
            </a:r>
            <a:r>
              <a:rPr lang="es-ES" b="1" dirty="0" smtClean="0"/>
              <a:t>los demás </a:t>
            </a:r>
            <a:r>
              <a:rPr lang="es-ES" b="1" dirty="0"/>
              <a:t>nodos.</a:t>
            </a:r>
          </a:p>
          <a:p>
            <a:pPr marL="285750" indent="-285750" algn="just">
              <a:buFont typeface="Wingdings" panose="05000000000000000000" pitchFamily="2" charset="2"/>
              <a:buChar char="q"/>
            </a:pPr>
            <a:r>
              <a:rPr lang="es-ES" b="1" dirty="0" smtClean="0"/>
              <a:t>Asignar e identificar las polaridades</a:t>
            </a:r>
            <a:r>
              <a:rPr lang="es-ES" b="1" dirty="0"/>
              <a:t>.</a:t>
            </a:r>
          </a:p>
          <a:p>
            <a:pPr marL="285750" indent="-285750" algn="just">
              <a:buFont typeface="Wingdings" panose="05000000000000000000" pitchFamily="2" charset="2"/>
              <a:buChar char="q"/>
            </a:pPr>
            <a:r>
              <a:rPr lang="es-ES" b="1" dirty="0" smtClean="0"/>
              <a:t>Aplicar </a:t>
            </a:r>
            <a:r>
              <a:rPr lang="es-ES" b="1" dirty="0"/>
              <a:t>la ley de Kirchhoff en cada nodo y expresar las </a:t>
            </a:r>
            <a:r>
              <a:rPr lang="es-ES" b="1" dirty="0" smtClean="0"/>
              <a:t>corrientes </a:t>
            </a:r>
            <a:r>
              <a:rPr lang="es-ES" b="1" dirty="0"/>
              <a:t>de las ramas en función de las tensiones de </a:t>
            </a:r>
            <a:r>
              <a:rPr lang="es-ES" b="1" dirty="0" smtClean="0"/>
              <a:t>los </a:t>
            </a:r>
            <a:r>
              <a:rPr lang="es-ES" b="1" dirty="0"/>
              <a:t>nodos</a:t>
            </a:r>
            <a:r>
              <a:rPr lang="es-ES" b="1" dirty="0" smtClean="0"/>
              <a:t>.</a:t>
            </a:r>
          </a:p>
          <a:p>
            <a:pPr marL="285750" indent="-285750" algn="just">
              <a:buFont typeface="Wingdings" panose="05000000000000000000" pitchFamily="2" charset="2"/>
              <a:buChar char="q"/>
            </a:pPr>
            <a:r>
              <a:rPr lang="es-ES" b="1" dirty="0" smtClean="0"/>
              <a:t> </a:t>
            </a:r>
            <a:r>
              <a:rPr lang="es-ES" b="1" dirty="0"/>
              <a:t>Resolver las ecuaciones resultantes para los voltajes de los nodos.</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4057328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11673444" cy="6740307"/>
          </a:xfrm>
          <a:prstGeom prst="rect">
            <a:avLst/>
          </a:prstGeom>
        </p:spPr>
        <p:txBody>
          <a:bodyPr wrap="square">
            <a:spAutoFit/>
          </a:bodyPr>
          <a:lstStyle/>
          <a:p>
            <a:pPr algn="just"/>
            <a:r>
              <a:rPr lang="es-ES" dirty="0" smtClean="0"/>
              <a:t>Para </a:t>
            </a:r>
            <a:r>
              <a:rPr lang="es-ES" dirty="0"/>
              <a:t>resolver el mismo circuito que vimos en el teorema de </a:t>
            </a:r>
            <a:r>
              <a:rPr lang="es-ES" dirty="0" smtClean="0"/>
              <a:t>superposición</a:t>
            </a:r>
            <a:r>
              <a:rPr lang="es-ES" dirty="0"/>
              <a:t>, podemos realizar los pasos 1 a 3 de manera </a:t>
            </a:r>
            <a:r>
              <a:rPr lang="es-ES" dirty="0" smtClean="0"/>
              <a:t>Simultánea.</a:t>
            </a:r>
          </a:p>
          <a:p>
            <a:pPr algn="ctr"/>
            <a:r>
              <a:rPr lang="es-ES" b="1" dirty="0"/>
              <a:t>Ejercicio de análisis de nodos.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Pasos </a:t>
            </a:r>
            <a:r>
              <a:rPr lang="es-ES" b="1" dirty="0" smtClean="0"/>
              <a:t>1 a </a:t>
            </a:r>
            <a:r>
              <a:rPr lang="es-ES" b="1" dirty="0"/>
              <a:t>3 para resolver el ejercicio de análisis de </a:t>
            </a:r>
            <a:r>
              <a:rPr lang="es-ES" b="1" dirty="0" smtClean="0"/>
              <a:t>nodos </a:t>
            </a:r>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identificamos 3 nodos y los nombramos </a:t>
            </a:r>
            <a:r>
              <a:rPr lang="es-ES" dirty="0" smtClean="0"/>
              <a:t>como </a:t>
            </a:r>
            <a:r>
              <a:rPr lang="es-ES" dirty="0"/>
              <a:t>Va, </a:t>
            </a:r>
            <a:r>
              <a:rPr lang="es-ES" dirty="0" err="1"/>
              <a:t>Vb</a:t>
            </a:r>
            <a:r>
              <a:rPr lang="es-ES" dirty="0"/>
              <a:t> y </a:t>
            </a:r>
            <a:r>
              <a:rPr lang="es-ES" dirty="0" err="1"/>
              <a:t>Vc</a:t>
            </a:r>
            <a:r>
              <a:rPr lang="es-ES" dirty="0"/>
              <a:t>. El nodo D es el nodo de referencia al que </a:t>
            </a:r>
            <a:r>
              <a:rPr lang="es-ES" dirty="0" smtClean="0"/>
              <a:t>le asignamos </a:t>
            </a:r>
            <a:r>
              <a:rPr lang="es-ES" dirty="0"/>
              <a:t>un voltaje </a:t>
            </a:r>
            <a:r>
              <a:rPr lang="es-ES" dirty="0" smtClean="0"/>
              <a:t>igual a o y </a:t>
            </a:r>
            <a:r>
              <a:rPr lang="es-ES" dirty="0"/>
              <a:t>se identifica con el </a:t>
            </a:r>
            <a:r>
              <a:rPr lang="es-ES" dirty="0" smtClean="0"/>
              <a:t>símbolo </a:t>
            </a:r>
            <a:r>
              <a:rPr lang="es-ES" dirty="0"/>
              <a:t>de tierra</a:t>
            </a:r>
            <a:r>
              <a:rPr lang="es-ES" dirty="0" smtClean="0"/>
              <a:t>.</a:t>
            </a:r>
          </a:p>
          <a:p>
            <a:pPr algn="just"/>
            <a:r>
              <a:rPr lang="es-ES" dirty="0" smtClean="0"/>
              <a:t>El </a:t>
            </a:r>
            <a:r>
              <a:rPr lang="es-ES" dirty="0"/>
              <a:t>sentido </a:t>
            </a:r>
            <a:r>
              <a:rPr lang="es-ES" dirty="0" smtClean="0"/>
              <a:t>asignado </a:t>
            </a:r>
            <a:r>
              <a:rPr lang="es-ES" dirty="0"/>
              <a:t>a las corrientes es, en principio, </a:t>
            </a:r>
            <a:r>
              <a:rPr lang="es-ES" dirty="0" smtClean="0"/>
              <a:t>arbitrario</a:t>
            </a:r>
            <a:r>
              <a:rPr lang="es-ES" dirty="0"/>
              <a:t>; una vez resueltas las incógnitas, si la corriente </a:t>
            </a:r>
            <a:r>
              <a:rPr lang="es-ES" dirty="0" smtClean="0"/>
              <a:t>calculada </a:t>
            </a:r>
            <a:r>
              <a:rPr lang="es-ES" dirty="0"/>
              <a:t>es negativa, </a:t>
            </a:r>
            <a:r>
              <a:rPr lang="es-ES" dirty="0" smtClean="0"/>
              <a:t>significa </a:t>
            </a:r>
            <a:r>
              <a:rPr lang="es-ES" dirty="0"/>
              <a:t>que el sentido es contrario </a:t>
            </a:r>
            <a:r>
              <a:rPr lang="es-ES" dirty="0" smtClean="0"/>
              <a:t>al </a:t>
            </a:r>
            <a:r>
              <a:rPr lang="es-ES" dirty="0"/>
              <a:t>elegido. Las polaridades son definidas por el sentido de </a:t>
            </a:r>
            <a:r>
              <a:rPr lang="es-ES" dirty="0" smtClean="0"/>
              <a:t>corriente </a:t>
            </a:r>
            <a:r>
              <a:rPr lang="es-ES" dirty="0"/>
              <a:t>elegido. Para realizar esto, debemos imaginar </a:t>
            </a:r>
            <a:r>
              <a:rPr lang="es-ES" dirty="0" smtClean="0"/>
              <a:t>cómo </a:t>
            </a:r>
            <a:r>
              <a:rPr lang="es-ES" dirty="0"/>
              <a:t>recorre la corriente el circuito; cuando esta entra a </a:t>
            </a:r>
            <a:r>
              <a:rPr lang="es-ES" dirty="0" smtClean="0"/>
              <a:t>un </a:t>
            </a:r>
            <a:r>
              <a:rPr lang="es-ES" dirty="0"/>
              <a:t>elemento, ese lado tendrá un </a:t>
            </a:r>
            <a:r>
              <a:rPr lang="es-ES" dirty="0" smtClean="0"/>
              <a:t>signo </a:t>
            </a:r>
            <a:r>
              <a:rPr lang="es-ES" dirty="0"/>
              <a:t>positivo y, del lado </a:t>
            </a:r>
            <a:r>
              <a:rPr lang="es-ES" dirty="0" smtClean="0"/>
              <a:t>saliente</a:t>
            </a:r>
            <a:r>
              <a:rPr lang="es-ES" dirty="0"/>
              <a:t>, negativo. Primero planteamos las corrientes según </a:t>
            </a:r>
            <a:r>
              <a:rPr lang="es-ES" dirty="0" smtClean="0"/>
              <a:t>la </a:t>
            </a:r>
            <a:r>
              <a:rPr lang="es-ES" dirty="0"/>
              <a:t>ley de Kirchhoff</a:t>
            </a:r>
            <a:r>
              <a:rPr lang="es-ES" dirty="0" smtClean="0"/>
              <a:t>:</a:t>
            </a:r>
          </a:p>
          <a:p>
            <a:pPr algn="ctr"/>
            <a:r>
              <a:rPr lang="es-ES" b="1" dirty="0" smtClean="0"/>
              <a:t>I3 = I1 + I2</a:t>
            </a:r>
            <a:endParaRPr lang="es-ES" b="1" dirty="0"/>
          </a:p>
          <a:p>
            <a:pPr algn="just"/>
            <a:endParaRPr lang="es-ES" dirty="0"/>
          </a:p>
        </p:txBody>
      </p:sp>
      <p:pic>
        <p:nvPicPr>
          <p:cNvPr id="3" name="Imagen 2"/>
          <p:cNvPicPr>
            <a:picLocks noChangeAspect="1"/>
          </p:cNvPicPr>
          <p:nvPr/>
        </p:nvPicPr>
        <p:blipFill>
          <a:blip r:embed="rId2"/>
          <a:stretch>
            <a:fillRect/>
          </a:stretch>
        </p:blipFill>
        <p:spPr>
          <a:xfrm>
            <a:off x="4488873" y="1047750"/>
            <a:ext cx="3230088" cy="1457944"/>
          </a:xfrm>
          <a:prstGeom prst="rect">
            <a:avLst/>
          </a:prstGeom>
        </p:spPr>
      </p:pic>
      <p:pic>
        <p:nvPicPr>
          <p:cNvPr id="4" name="Imagen 3"/>
          <p:cNvPicPr>
            <a:picLocks noChangeAspect="1"/>
          </p:cNvPicPr>
          <p:nvPr/>
        </p:nvPicPr>
        <p:blipFill>
          <a:blip r:embed="rId3"/>
          <a:stretch>
            <a:fillRect/>
          </a:stretch>
        </p:blipFill>
        <p:spPr>
          <a:xfrm>
            <a:off x="4488873" y="2990416"/>
            <a:ext cx="3230088" cy="1652836"/>
          </a:xfrm>
          <a:prstGeom prst="rect">
            <a:avLst/>
          </a:prstGeom>
        </p:spPr>
      </p:pic>
    </p:spTree>
    <p:extLst>
      <p:ext uri="{BB962C8B-B14F-4D97-AF65-F5344CB8AC3E}">
        <p14:creationId xmlns:p14="http://schemas.microsoft.com/office/powerpoint/2010/main" val="30385577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11673444" cy="6463308"/>
          </a:xfrm>
          <a:prstGeom prst="rect">
            <a:avLst/>
          </a:prstGeom>
        </p:spPr>
        <p:txBody>
          <a:bodyPr wrap="square">
            <a:spAutoFit/>
          </a:bodyPr>
          <a:lstStyle/>
          <a:p>
            <a:pPr algn="just"/>
            <a:r>
              <a:rPr lang="es-ES" dirty="0" smtClean="0"/>
              <a:t>Como </a:t>
            </a:r>
            <a:r>
              <a:rPr lang="es-ES" dirty="0"/>
              <a:t>vemos en el circuito, las corrientes </a:t>
            </a:r>
            <a:r>
              <a:rPr lang="es-ES" dirty="0" smtClean="0"/>
              <a:t>l2 </a:t>
            </a:r>
            <a:r>
              <a:rPr lang="es-ES" dirty="0"/>
              <a:t>e </a:t>
            </a:r>
            <a:r>
              <a:rPr lang="es-ES" dirty="0" smtClean="0"/>
              <a:t>I3 </a:t>
            </a:r>
            <a:r>
              <a:rPr lang="es-ES" dirty="0"/>
              <a:t>entran al </a:t>
            </a:r>
            <a:r>
              <a:rPr lang="es-ES" dirty="0" smtClean="0"/>
              <a:t>nodo</a:t>
            </a:r>
            <a:r>
              <a:rPr lang="es-ES" dirty="0"/>
              <a:t>, y la corriente </a:t>
            </a:r>
            <a:r>
              <a:rPr lang="es-ES" dirty="0" smtClean="0"/>
              <a:t>I1 </a:t>
            </a:r>
            <a:r>
              <a:rPr lang="es-ES" dirty="0"/>
              <a:t>sale. De esta manera podemos </a:t>
            </a:r>
            <a:r>
              <a:rPr lang="es-ES" dirty="0" smtClean="0"/>
              <a:t>crear una </a:t>
            </a:r>
            <a:r>
              <a:rPr lang="es-ES" dirty="0"/>
              <a:t>convención donde las corrientes entrantes a un nodo </a:t>
            </a:r>
            <a:r>
              <a:rPr lang="es-ES" dirty="0" smtClean="0"/>
              <a:t>son </a:t>
            </a:r>
            <a:r>
              <a:rPr lang="es-ES" dirty="0"/>
              <a:t>positivas, y las salientes, negativas. De esta forma </a:t>
            </a:r>
            <a:r>
              <a:rPr lang="es-ES" dirty="0" smtClean="0"/>
              <a:t>podemos </a:t>
            </a:r>
            <a:r>
              <a:rPr lang="es-ES" dirty="0"/>
              <a:t>plantear las ecuaciones:</a:t>
            </a:r>
          </a:p>
          <a:p>
            <a:pPr algn="just"/>
            <a:endParaRPr lang="es-ES" dirty="0" smtClean="0"/>
          </a:p>
          <a:p>
            <a:pPr algn="just"/>
            <a:endParaRPr lang="es-ES" dirty="0"/>
          </a:p>
          <a:p>
            <a:pPr algn="just"/>
            <a:r>
              <a:rPr lang="es-ES" dirty="0" smtClean="0"/>
              <a:t>Cada </a:t>
            </a:r>
            <a:r>
              <a:rPr lang="es-ES" dirty="0"/>
              <a:t>término de esta expresión representa a cada una de </a:t>
            </a:r>
            <a:r>
              <a:rPr lang="es-ES" dirty="0" smtClean="0"/>
              <a:t>las </a:t>
            </a:r>
            <a:r>
              <a:rPr lang="es-ES" dirty="0"/>
              <a:t>3 corrientes planteadas. En este punto, la única </a:t>
            </a:r>
            <a:r>
              <a:rPr lang="es-ES" dirty="0" smtClean="0"/>
              <a:t>incógnita </a:t>
            </a:r>
            <a:r>
              <a:rPr lang="es-ES" dirty="0"/>
              <a:t>es </a:t>
            </a:r>
            <a:r>
              <a:rPr lang="es-ES" dirty="0" err="1"/>
              <a:t>Vb</a:t>
            </a:r>
            <a:r>
              <a:rPr lang="es-ES" dirty="0"/>
              <a:t>, la tensión en el nodo Va es la batería de 28 V, y la </a:t>
            </a:r>
            <a:r>
              <a:rPr lang="es-ES" dirty="0" smtClean="0"/>
              <a:t>tensión </a:t>
            </a:r>
            <a:r>
              <a:rPr lang="es-ES" dirty="0"/>
              <a:t>del nodo </a:t>
            </a:r>
            <a:r>
              <a:rPr lang="es-ES" dirty="0" err="1"/>
              <a:t>Vc</a:t>
            </a:r>
            <a:r>
              <a:rPr lang="es-ES" dirty="0"/>
              <a:t> es la batería de 7 V, ya que son el único </a:t>
            </a:r>
            <a:r>
              <a:rPr lang="es-ES" dirty="0" smtClean="0"/>
              <a:t>elemento </a:t>
            </a:r>
            <a:r>
              <a:rPr lang="es-ES" dirty="0"/>
              <a:t>entre el nodo en el que estamos calculando la </a:t>
            </a:r>
            <a:r>
              <a:rPr lang="es-ES" dirty="0" smtClean="0"/>
              <a:t>referencia </a:t>
            </a:r>
            <a:r>
              <a:rPr lang="es-ES" dirty="0"/>
              <a:t>de tierra. Entonces podemos reemplazar: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Resultados</a:t>
            </a:r>
            <a:endParaRPr lang="es-ES" b="1" dirty="0">
              <a:solidFill>
                <a:srgbClr val="0070C0"/>
              </a:solidFill>
              <a:latin typeface="Arial Rounded MT Bold" panose="020F0704030504030204" pitchFamily="34" charset="0"/>
            </a:endParaRPr>
          </a:p>
          <a:p>
            <a:pPr algn="just"/>
            <a:r>
              <a:rPr lang="es-ES" dirty="0"/>
              <a:t>Como podemos observar, </a:t>
            </a:r>
            <a:r>
              <a:rPr lang="es-ES" dirty="0" smtClean="0"/>
              <a:t>se llegó a los mismos resultados </a:t>
            </a:r>
            <a:r>
              <a:rPr lang="es-ES" dirty="0"/>
              <a:t>que con </a:t>
            </a:r>
            <a:r>
              <a:rPr lang="es-ES" dirty="0" smtClean="0"/>
              <a:t>el método </a:t>
            </a:r>
            <a:r>
              <a:rPr lang="es-ES" dirty="0"/>
              <a:t>de superposición, la </a:t>
            </a:r>
            <a:r>
              <a:rPr lang="es-ES" dirty="0" smtClean="0"/>
              <a:t>corriente 12 resultó </a:t>
            </a:r>
            <a:r>
              <a:rPr lang="es-ES" dirty="0"/>
              <a:t>con </a:t>
            </a:r>
            <a:r>
              <a:rPr lang="es-ES" dirty="0" smtClean="0"/>
              <a:t>un signo </a:t>
            </a:r>
            <a:r>
              <a:rPr lang="es-ES" dirty="0"/>
              <a:t>negativo. De esta </a:t>
            </a:r>
            <a:r>
              <a:rPr lang="es-ES" dirty="0" smtClean="0"/>
              <a:t>forma</a:t>
            </a:r>
            <a:r>
              <a:rPr lang="es-ES" dirty="0"/>
              <a:t>, llegamos </a:t>
            </a:r>
            <a:r>
              <a:rPr lang="es-ES" dirty="0" smtClean="0"/>
              <a:t>al mismo </a:t>
            </a:r>
            <a:r>
              <a:rPr lang="es-ES" dirty="0"/>
              <a:t>resultado, de </a:t>
            </a:r>
            <a:r>
              <a:rPr lang="es-ES" dirty="0" smtClean="0"/>
              <a:t>una manera un poco </a:t>
            </a:r>
            <a:r>
              <a:rPr lang="es-ES" dirty="0"/>
              <a:t>más simple </a:t>
            </a:r>
            <a:r>
              <a:rPr lang="es-ES" dirty="0" smtClean="0"/>
              <a:t>y rápida.</a:t>
            </a:r>
          </a:p>
          <a:p>
            <a:pPr algn="just"/>
            <a:endParaRPr lang="es-ES" dirty="0"/>
          </a:p>
          <a:p>
            <a:pPr algn="just"/>
            <a:r>
              <a:rPr lang="es-ES" dirty="0" smtClean="0"/>
              <a:t>Al obtener la tensión en el nodo </a:t>
            </a:r>
            <a:r>
              <a:rPr lang="es-ES" dirty="0" err="1"/>
              <a:t>Vb</a:t>
            </a:r>
            <a:r>
              <a:rPr lang="es-ES" dirty="0" smtClean="0"/>
              <a:t>, podemos </a:t>
            </a:r>
            <a:r>
              <a:rPr lang="es-ES" dirty="0"/>
              <a:t>despejar las </a:t>
            </a:r>
            <a:r>
              <a:rPr lang="es-ES" dirty="0" smtClean="0"/>
              <a:t>corrientes:</a:t>
            </a:r>
          </a:p>
          <a:p>
            <a:pPr algn="just"/>
            <a:endParaRPr lang="es-ES" dirty="0"/>
          </a:p>
          <a:p>
            <a:pPr algn="just"/>
            <a:endParaRPr lang="es-ES" dirty="0" smtClean="0"/>
          </a:p>
          <a:p>
            <a:pPr algn="just"/>
            <a:endParaRPr lang="es-ES" dirty="0"/>
          </a:p>
          <a:p>
            <a:pPr algn="just"/>
            <a:endParaRPr lang="es-ES" dirty="0" smtClean="0"/>
          </a:p>
        </p:txBody>
      </p:sp>
      <p:pic>
        <p:nvPicPr>
          <p:cNvPr id="5" name="Imagen 4"/>
          <p:cNvPicPr>
            <a:picLocks noChangeAspect="1"/>
          </p:cNvPicPr>
          <p:nvPr/>
        </p:nvPicPr>
        <p:blipFill>
          <a:blip r:embed="rId2"/>
          <a:stretch>
            <a:fillRect/>
          </a:stretch>
        </p:blipFill>
        <p:spPr>
          <a:xfrm>
            <a:off x="4667004" y="918049"/>
            <a:ext cx="2826326" cy="613868"/>
          </a:xfrm>
          <a:prstGeom prst="rect">
            <a:avLst/>
          </a:prstGeom>
        </p:spPr>
      </p:pic>
      <p:pic>
        <p:nvPicPr>
          <p:cNvPr id="6" name="Imagen 5"/>
          <p:cNvPicPr>
            <a:picLocks noChangeAspect="1"/>
          </p:cNvPicPr>
          <p:nvPr/>
        </p:nvPicPr>
        <p:blipFill>
          <a:blip r:embed="rId3"/>
          <a:stretch>
            <a:fillRect/>
          </a:stretch>
        </p:blipFill>
        <p:spPr>
          <a:xfrm>
            <a:off x="4667004" y="2482004"/>
            <a:ext cx="2826326" cy="1674360"/>
          </a:xfrm>
          <a:prstGeom prst="rect">
            <a:avLst/>
          </a:prstGeom>
        </p:spPr>
      </p:pic>
      <p:pic>
        <p:nvPicPr>
          <p:cNvPr id="7" name="Imagen 6"/>
          <p:cNvPicPr>
            <a:picLocks noChangeAspect="1"/>
          </p:cNvPicPr>
          <p:nvPr/>
        </p:nvPicPr>
        <p:blipFill>
          <a:blip r:embed="rId4"/>
          <a:stretch>
            <a:fillRect/>
          </a:stretch>
        </p:blipFill>
        <p:spPr>
          <a:xfrm>
            <a:off x="6971991" y="4987512"/>
            <a:ext cx="2730149" cy="1769547"/>
          </a:xfrm>
          <a:prstGeom prst="rect">
            <a:avLst/>
          </a:prstGeom>
        </p:spPr>
      </p:pic>
    </p:spTree>
    <p:extLst>
      <p:ext uri="{BB962C8B-B14F-4D97-AF65-F5344CB8AC3E}">
        <p14:creationId xmlns:p14="http://schemas.microsoft.com/office/powerpoint/2010/main" val="20831410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1167344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Análisis de mallas</a:t>
            </a:r>
          </a:p>
          <a:p>
            <a:pPr algn="just"/>
            <a:endParaRPr lang="es-ES" dirty="0"/>
          </a:p>
          <a:p>
            <a:pPr algn="just"/>
            <a:r>
              <a:rPr lang="es-ES" dirty="0"/>
              <a:t>El método de las mallas es un método análogo al de nodos, </a:t>
            </a:r>
            <a:r>
              <a:rPr lang="es-ES" dirty="0" smtClean="0"/>
              <a:t>pero </a:t>
            </a:r>
            <a:r>
              <a:rPr lang="es-ES" dirty="0"/>
              <a:t>los resultados que obtenemos son las corrientes y</a:t>
            </a:r>
            <a:r>
              <a:rPr lang="es-ES" dirty="0" smtClean="0"/>
              <a:t>, después</a:t>
            </a:r>
            <a:r>
              <a:rPr lang="es-ES" dirty="0"/>
              <a:t>, podemos calcular las tensiones.</a:t>
            </a:r>
          </a:p>
          <a:p>
            <a:pPr algn="just"/>
            <a:r>
              <a:rPr lang="es-ES" dirty="0"/>
              <a:t>Este sistema puede llevar a resolver ecuaciones un poco </a:t>
            </a:r>
            <a:r>
              <a:rPr lang="es-ES" dirty="0" smtClean="0"/>
              <a:t>más </a:t>
            </a:r>
            <a:r>
              <a:rPr lang="es-ES" dirty="0"/>
              <a:t>largas, pero la aplicación es mucho más sencilla y </a:t>
            </a:r>
            <a:r>
              <a:rPr lang="es-ES" dirty="0" smtClean="0"/>
              <a:t>metódica</a:t>
            </a:r>
            <a:r>
              <a:rPr lang="es-ES" dirty="0"/>
              <a:t>. En este método debemos identificar mallas en </a:t>
            </a:r>
            <a:r>
              <a:rPr lang="es-ES" dirty="0" smtClean="0"/>
              <a:t>lugar </a:t>
            </a:r>
            <a:r>
              <a:rPr lang="es-ES" dirty="0"/>
              <a:t>de nodos y escribiremos una ecuación por cada </a:t>
            </a:r>
            <a:r>
              <a:rPr lang="es-ES" dirty="0" smtClean="0"/>
              <a:t>malla</a:t>
            </a:r>
            <a:r>
              <a:rPr lang="es-ES" dirty="0"/>
              <a:t>, por lo que cuantas más mallas posea el circuito </a:t>
            </a:r>
            <a:r>
              <a:rPr lang="es-ES" dirty="0" smtClean="0"/>
              <a:t>tendremos </a:t>
            </a:r>
            <a:r>
              <a:rPr lang="es-ES" dirty="0"/>
              <a:t>más ecuaciones; por lo tanto, necesitaremos </a:t>
            </a:r>
            <a:r>
              <a:rPr lang="es-ES" dirty="0" smtClean="0"/>
              <a:t>álgebra </a:t>
            </a:r>
            <a:r>
              <a:rPr lang="es-ES" dirty="0"/>
              <a:t>de matrices para la resolución y, en lo posible, </a:t>
            </a:r>
            <a:r>
              <a:rPr lang="es-ES" dirty="0" smtClean="0"/>
              <a:t>algún </a:t>
            </a:r>
            <a:r>
              <a:rPr lang="es-ES" dirty="0"/>
              <a:t>software matemático para resolverlas de manera </a:t>
            </a:r>
            <a:r>
              <a:rPr lang="es-ES" dirty="0" smtClean="0"/>
              <a:t>más </a:t>
            </a:r>
            <a:r>
              <a:rPr lang="es-ES" dirty="0"/>
              <a:t>simple y rápida. Al </a:t>
            </a:r>
            <a:r>
              <a:rPr lang="es-ES" dirty="0" smtClean="0"/>
              <a:t>igual </a:t>
            </a:r>
            <a:r>
              <a:rPr lang="es-ES" dirty="0"/>
              <a:t>que en el método de los </a:t>
            </a:r>
            <a:r>
              <a:rPr lang="es-ES" dirty="0" smtClean="0"/>
              <a:t>nodos</a:t>
            </a:r>
            <a:r>
              <a:rPr lang="es-ES" dirty="0"/>
              <a:t>, este método se basa en las leyes de Kirchhoff </a:t>
            </a:r>
            <a:r>
              <a:rPr lang="es-ES" dirty="0" smtClean="0"/>
              <a:t>para </a:t>
            </a:r>
            <a:r>
              <a:rPr lang="es-ES" dirty="0"/>
              <a:t>la aplicación y resolución. Los pasos básicos por </a:t>
            </a:r>
            <a:r>
              <a:rPr lang="es-ES" dirty="0" smtClean="0"/>
              <a:t>seguir </a:t>
            </a:r>
            <a:r>
              <a:rPr lang="es-ES" dirty="0"/>
              <a:t>son los que detallamos a continuación</a:t>
            </a:r>
            <a:r>
              <a:rPr lang="es-ES" dirty="0" smtClean="0"/>
              <a:t>.</a:t>
            </a:r>
          </a:p>
          <a:p>
            <a:pPr algn="just"/>
            <a:endParaRPr lang="es-ES" dirty="0" smtClean="0"/>
          </a:p>
          <a:p>
            <a:pPr marL="342900" indent="-342900" algn="just">
              <a:buFont typeface="+mj-lt"/>
              <a:buAutoNum type="arabicPeriod"/>
            </a:pPr>
            <a:r>
              <a:rPr lang="es-ES" b="1" dirty="0" smtClean="0"/>
              <a:t> Asignar </a:t>
            </a:r>
            <a:r>
              <a:rPr lang="es-ES" b="1" dirty="0"/>
              <a:t>una corriente </a:t>
            </a:r>
            <a:r>
              <a:rPr lang="es-ES" b="1" dirty="0" smtClean="0"/>
              <a:t>de malla a cada </a:t>
            </a:r>
            <a:r>
              <a:rPr lang="es-ES" b="1" dirty="0"/>
              <a:t>malla. Aunque </a:t>
            </a:r>
            <a:r>
              <a:rPr lang="es-ES" b="1" dirty="0" smtClean="0"/>
              <a:t>la dirección </a:t>
            </a:r>
            <a:r>
              <a:rPr lang="es-ES" b="1" dirty="0"/>
              <a:t>es arbitraria, se aconseja </a:t>
            </a:r>
            <a:r>
              <a:rPr lang="es-ES" b="1" dirty="0" smtClean="0"/>
              <a:t>utilizar la dirección de las agujas del reloj</a:t>
            </a:r>
            <a:r>
              <a:rPr lang="es-ES" b="1" dirty="0"/>
              <a:t>.</a:t>
            </a:r>
          </a:p>
          <a:p>
            <a:pPr marL="342900" indent="-342900" algn="just">
              <a:buFont typeface="+mj-lt"/>
              <a:buAutoNum type="arabicPeriod"/>
            </a:pPr>
            <a:r>
              <a:rPr lang="es-ES" b="1" dirty="0" smtClean="0"/>
              <a:t>Aplicar la ley </a:t>
            </a:r>
            <a:r>
              <a:rPr lang="es-ES" b="1" dirty="0"/>
              <a:t>de voltaje de Kirchhoff alrededor de cada </a:t>
            </a:r>
            <a:r>
              <a:rPr lang="es-ES" b="1" dirty="0" smtClean="0"/>
              <a:t>malla</a:t>
            </a:r>
            <a:r>
              <a:rPr lang="es-ES" b="1" dirty="0"/>
              <a:t>, </a:t>
            </a:r>
            <a:r>
              <a:rPr lang="es-ES" b="1" dirty="0" smtClean="0"/>
              <a:t>en la misma </a:t>
            </a:r>
            <a:r>
              <a:rPr lang="es-ES" b="1" dirty="0"/>
              <a:t>dirección que las corrientes de malla</a:t>
            </a:r>
            <a:r>
              <a:rPr lang="es-ES" b="1" dirty="0" smtClean="0"/>
              <a:t>. Si una </a:t>
            </a:r>
            <a:r>
              <a:rPr lang="es-ES" b="1" dirty="0"/>
              <a:t>resistencia tiene dos </a:t>
            </a:r>
            <a:r>
              <a:rPr lang="es-ES" b="1" dirty="0" smtClean="0"/>
              <a:t>o más </a:t>
            </a:r>
            <a:r>
              <a:rPr lang="es-ES" b="1" dirty="0"/>
              <a:t>corrientes de malla </a:t>
            </a:r>
            <a:r>
              <a:rPr lang="es-ES" b="1" dirty="0" smtClean="0"/>
              <a:t>a través de </a:t>
            </a:r>
            <a:r>
              <a:rPr lang="es-ES" b="1" dirty="0"/>
              <a:t>ella</a:t>
            </a:r>
            <a:r>
              <a:rPr lang="es-ES" b="1" dirty="0" smtClean="0"/>
              <a:t>, la corriente </a:t>
            </a:r>
            <a:r>
              <a:rPr lang="es-ES" b="1" dirty="0"/>
              <a:t>total </a:t>
            </a:r>
            <a:r>
              <a:rPr lang="es-ES" b="1" dirty="0" smtClean="0"/>
              <a:t>a través </a:t>
            </a:r>
            <a:r>
              <a:rPr lang="es-ES" b="1" dirty="0"/>
              <a:t>de </a:t>
            </a:r>
            <a:r>
              <a:rPr lang="es-ES" b="1" dirty="0" smtClean="0"/>
              <a:t>la resistencia </a:t>
            </a:r>
            <a:r>
              <a:rPr lang="es-ES" b="1" dirty="0"/>
              <a:t>se calcula </a:t>
            </a:r>
            <a:r>
              <a:rPr lang="es-ES" b="1" dirty="0" smtClean="0"/>
              <a:t>como la suma </a:t>
            </a:r>
            <a:r>
              <a:rPr lang="es-ES" b="1" dirty="0"/>
              <a:t>algebraica de las corrientes de malla. En otras </a:t>
            </a:r>
            <a:r>
              <a:rPr lang="es-ES" b="1" dirty="0" smtClean="0"/>
              <a:t>palabras</a:t>
            </a:r>
            <a:r>
              <a:rPr lang="es-ES" b="1" dirty="0"/>
              <a:t>, </a:t>
            </a:r>
            <a:r>
              <a:rPr lang="es-ES" b="1" dirty="0" smtClean="0"/>
              <a:t>si una </a:t>
            </a:r>
            <a:r>
              <a:rPr lang="es-ES" b="1" dirty="0"/>
              <a:t>corriente que fluye </a:t>
            </a:r>
            <a:r>
              <a:rPr lang="es-ES" b="1" dirty="0" smtClean="0"/>
              <a:t>a través </a:t>
            </a:r>
            <a:r>
              <a:rPr lang="es-ES" b="1" dirty="0"/>
              <a:t>de </a:t>
            </a:r>
            <a:r>
              <a:rPr lang="es-ES" b="1" dirty="0" smtClean="0"/>
              <a:t>la resistencia tiene la misma </a:t>
            </a:r>
            <a:r>
              <a:rPr lang="es-ES" b="1" dirty="0"/>
              <a:t>dirección que </a:t>
            </a:r>
            <a:r>
              <a:rPr lang="es-ES" b="1" dirty="0" smtClean="0"/>
              <a:t>la corriente </a:t>
            </a:r>
            <a:r>
              <a:rPr lang="es-ES" b="1" dirty="0"/>
              <a:t>de malla </a:t>
            </a:r>
            <a:r>
              <a:rPr lang="es-ES" b="1" dirty="0" smtClean="0"/>
              <a:t>del bucle</a:t>
            </a:r>
            <a:r>
              <a:rPr lang="es-ES" b="1" dirty="0"/>
              <a:t>, </a:t>
            </a:r>
            <a:r>
              <a:rPr lang="es-ES" b="1" dirty="0" smtClean="0"/>
              <a:t>tiene </a:t>
            </a:r>
            <a:r>
              <a:rPr lang="es-ES" b="1" dirty="0"/>
              <a:t>un </a:t>
            </a:r>
            <a:r>
              <a:rPr lang="es-ES" b="1" dirty="0" smtClean="0"/>
              <a:t>signo </a:t>
            </a:r>
            <a:r>
              <a:rPr lang="es-ES" b="1" dirty="0"/>
              <a:t>positivo; de </a:t>
            </a:r>
            <a:r>
              <a:rPr lang="es-ES" b="1" dirty="0" smtClean="0"/>
              <a:t>lo contrario</a:t>
            </a:r>
            <a:r>
              <a:rPr lang="es-ES" b="1" dirty="0"/>
              <a:t>, un </a:t>
            </a:r>
            <a:r>
              <a:rPr lang="es-ES" b="1" dirty="0" smtClean="0"/>
              <a:t>signo </a:t>
            </a:r>
            <a:r>
              <a:rPr lang="es-ES" b="1" dirty="0"/>
              <a:t>negativo en </a:t>
            </a:r>
            <a:r>
              <a:rPr lang="es-ES" b="1" dirty="0" smtClean="0"/>
              <a:t>la suma</a:t>
            </a:r>
            <a:r>
              <a:rPr lang="es-ES" b="1" dirty="0"/>
              <a:t>. Las fuentes de voltaje se toman </a:t>
            </a:r>
            <a:r>
              <a:rPr lang="es-ES" b="1" dirty="0" smtClean="0"/>
              <a:t>en cuenta </a:t>
            </a:r>
            <a:r>
              <a:rPr lang="es-ES" b="1" dirty="0"/>
              <a:t>como de </a:t>
            </a:r>
            <a:r>
              <a:rPr lang="es-ES" b="1" dirty="0" smtClean="0"/>
              <a:t>costumbre</a:t>
            </a:r>
            <a:r>
              <a:rPr lang="es-ES" b="1" dirty="0"/>
              <a:t>: </a:t>
            </a:r>
            <a:r>
              <a:rPr lang="es-ES" b="1" dirty="0" smtClean="0"/>
              <a:t>si su dirección es la misma </a:t>
            </a:r>
            <a:r>
              <a:rPr lang="es-ES" b="1" dirty="0"/>
              <a:t>que </a:t>
            </a:r>
            <a:r>
              <a:rPr lang="es-ES" b="1" dirty="0" smtClean="0"/>
              <a:t>la corriente de malla</a:t>
            </a:r>
            <a:r>
              <a:rPr lang="es-ES" b="1" dirty="0"/>
              <a:t>, </a:t>
            </a:r>
            <a:r>
              <a:rPr lang="es-ES" b="1" dirty="0" smtClean="0"/>
              <a:t>se </a:t>
            </a:r>
            <a:r>
              <a:rPr lang="es-ES" b="1" dirty="0"/>
              <a:t>toma su tensión como positiva; </a:t>
            </a:r>
            <a:r>
              <a:rPr lang="es-ES" b="1" dirty="0" smtClean="0"/>
              <a:t>si es </a:t>
            </a:r>
            <a:r>
              <a:rPr lang="es-ES" b="1" dirty="0"/>
              <a:t>contraria, es negativa.</a:t>
            </a:r>
          </a:p>
          <a:p>
            <a:pPr marL="342900" indent="-342900" algn="just">
              <a:buFont typeface="+mj-lt"/>
              <a:buAutoNum type="arabicPeriod"/>
            </a:pPr>
            <a:r>
              <a:rPr lang="es-ES" b="1" dirty="0" smtClean="0"/>
              <a:t>Resolver las ecuaciones de lazo resultantes </a:t>
            </a:r>
            <a:r>
              <a:rPr lang="es-ES" b="1" dirty="0"/>
              <a:t>para </a:t>
            </a:r>
            <a:r>
              <a:rPr lang="es-ES" b="1" dirty="0" smtClean="0"/>
              <a:t>las corrientes de malla</a:t>
            </a:r>
            <a:r>
              <a:rPr lang="es-ES" b="1" dirty="0"/>
              <a:t>.</a:t>
            </a:r>
          </a:p>
          <a:p>
            <a:pPr marL="342900" indent="-342900" algn="just">
              <a:buFont typeface="+mj-lt"/>
              <a:buAutoNum type="arabicPeriod"/>
            </a:pPr>
            <a:r>
              <a:rPr lang="es-ES" b="1" dirty="0" smtClean="0"/>
              <a:t>Determinar </a:t>
            </a:r>
            <a:r>
              <a:rPr lang="es-ES" b="1" dirty="0"/>
              <a:t>cualquier corriente </a:t>
            </a:r>
            <a:r>
              <a:rPr lang="es-ES" b="1" dirty="0" smtClean="0"/>
              <a:t>o tensión requerida en el circuito utilizando las corrientes </a:t>
            </a:r>
            <a:r>
              <a:rPr lang="es-ES" b="1" dirty="0"/>
              <a:t>de malla</a:t>
            </a:r>
            <a:r>
              <a:rPr lang="es-ES" b="1" dirty="0" smtClean="0"/>
              <a:t>.</a:t>
            </a:r>
          </a:p>
          <a:p>
            <a:pPr algn="just"/>
            <a:endParaRPr lang="es-ES" dirty="0" smtClean="0"/>
          </a:p>
        </p:txBody>
      </p:sp>
    </p:spTree>
    <p:extLst>
      <p:ext uri="{BB962C8B-B14F-4D97-AF65-F5344CB8AC3E}">
        <p14:creationId xmlns:p14="http://schemas.microsoft.com/office/powerpoint/2010/main" val="26331940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7802088" cy="5632311"/>
          </a:xfrm>
          <a:prstGeom prst="rect">
            <a:avLst/>
          </a:prstGeom>
        </p:spPr>
        <p:txBody>
          <a:bodyPr wrap="square">
            <a:spAutoFit/>
          </a:bodyPr>
          <a:lstStyle/>
          <a:p>
            <a:pPr algn="just"/>
            <a:r>
              <a:rPr lang="es-ES" dirty="0" smtClean="0"/>
              <a:t>Volveremos </a:t>
            </a:r>
            <a:r>
              <a:rPr lang="es-ES" dirty="0"/>
              <a:t>a resolver el circuito que ya conocemos para </a:t>
            </a:r>
            <a:r>
              <a:rPr lang="es-ES" dirty="0" smtClean="0"/>
              <a:t>ejemplificar </a:t>
            </a:r>
            <a:r>
              <a:rPr lang="es-ES" dirty="0"/>
              <a:t>el procedimiento. Hasta aquí, ya identificamos </a:t>
            </a:r>
            <a:r>
              <a:rPr lang="es-ES" dirty="0" smtClean="0"/>
              <a:t>las </a:t>
            </a:r>
            <a:r>
              <a:rPr lang="es-ES" dirty="0"/>
              <a:t>corrientes y las mallas. En este método, la corriente se </a:t>
            </a:r>
            <a:r>
              <a:rPr lang="es-ES" dirty="0" smtClean="0"/>
              <a:t>debe </a:t>
            </a:r>
            <a:r>
              <a:rPr lang="es-ES" dirty="0"/>
              <a:t>identificar como la circulación por un camino cerrado </a:t>
            </a:r>
            <a:r>
              <a:rPr lang="es-ES" dirty="0" smtClean="0"/>
              <a:t>formando </a:t>
            </a:r>
            <a:r>
              <a:rPr lang="es-ES" dirty="0"/>
              <a:t>una espira; esto es la malla del circuito. Las </a:t>
            </a:r>
            <a:r>
              <a:rPr lang="es-ES" dirty="0" smtClean="0"/>
              <a:t>ecuaciones de ambas </a:t>
            </a:r>
            <a:r>
              <a:rPr lang="es-ES" dirty="0"/>
              <a:t>mallas resultan </a:t>
            </a:r>
            <a:r>
              <a:rPr lang="es-ES" dirty="0" smtClean="0"/>
              <a:t>de la siguiente </a:t>
            </a:r>
            <a:r>
              <a:rPr lang="es-ES" dirty="0"/>
              <a:t>forma</a:t>
            </a:r>
            <a:r>
              <a:rPr lang="es-ES" dirty="0" smtClean="0"/>
              <a:t>:</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r>
              <a:rPr lang="es-ES" dirty="0" smtClean="0"/>
              <a:t>Las </a:t>
            </a:r>
            <a:r>
              <a:rPr lang="es-ES" dirty="0"/>
              <a:t>ecuaciones de las mallas se realizan con el sentido </a:t>
            </a:r>
            <a:r>
              <a:rPr lang="es-ES" dirty="0" smtClean="0"/>
              <a:t>de </a:t>
            </a:r>
            <a:r>
              <a:rPr lang="es-ES" dirty="0"/>
              <a:t>circulación elegido para las corrientes. Como se puede </a:t>
            </a:r>
            <a:r>
              <a:rPr lang="es-ES" dirty="0" smtClean="0"/>
              <a:t>apreciar </a:t>
            </a:r>
            <a:r>
              <a:rPr lang="es-ES" dirty="0"/>
              <a:t>para la malla, la caída de tensión en </a:t>
            </a:r>
            <a:r>
              <a:rPr lang="es-ES" dirty="0" smtClean="0"/>
              <a:t>R2 </a:t>
            </a:r>
            <a:r>
              <a:rPr lang="es-ES" dirty="0"/>
              <a:t>es </a:t>
            </a:r>
            <a:r>
              <a:rPr lang="es-ES" dirty="0" smtClean="0"/>
              <a:t>negativa </a:t>
            </a:r>
            <a:r>
              <a:rPr lang="es-ES" dirty="0"/>
              <a:t>ya que la corriente </a:t>
            </a:r>
            <a:r>
              <a:rPr lang="es-ES" dirty="0" smtClean="0"/>
              <a:t>I, </a:t>
            </a:r>
            <a:r>
              <a:rPr lang="es-ES" dirty="0"/>
              <a:t>circula en sentido contrario </a:t>
            </a:r>
            <a:r>
              <a:rPr lang="es-ES" dirty="0" smtClean="0"/>
              <a:t>a l1. Para la malla 2, la caída de tensión en R2 también es negativa </a:t>
            </a:r>
            <a:r>
              <a:rPr lang="es-ES" dirty="0"/>
              <a:t>ya que </a:t>
            </a:r>
            <a:r>
              <a:rPr lang="es-ES" dirty="0" smtClean="0"/>
              <a:t>I1 circula </a:t>
            </a:r>
            <a:r>
              <a:rPr lang="es-ES" dirty="0"/>
              <a:t>en sentido contrario.</a:t>
            </a:r>
          </a:p>
          <a:p>
            <a:pPr algn="just"/>
            <a:r>
              <a:rPr lang="es-ES" dirty="0" smtClean="0"/>
              <a:t>También </a:t>
            </a:r>
            <a:r>
              <a:rPr lang="es-ES" dirty="0"/>
              <a:t>la tensión de la fuente de 7 V la </a:t>
            </a:r>
            <a:r>
              <a:rPr lang="es-ES" dirty="0" smtClean="0"/>
              <a:t>establecemos como </a:t>
            </a:r>
            <a:r>
              <a:rPr lang="es-ES" dirty="0"/>
              <a:t>negativa, </a:t>
            </a:r>
            <a:r>
              <a:rPr lang="es-ES" dirty="0" smtClean="0"/>
              <a:t>ya que I, está entrando </a:t>
            </a:r>
            <a:r>
              <a:rPr lang="es-ES" dirty="0"/>
              <a:t>por </a:t>
            </a:r>
            <a:r>
              <a:rPr lang="es-ES" dirty="0" smtClean="0"/>
              <a:t>el borne positivo de la fuente</a:t>
            </a:r>
            <a:r>
              <a:rPr lang="es-ES" dirty="0"/>
              <a:t>.</a:t>
            </a:r>
          </a:p>
          <a:p>
            <a:pPr algn="just"/>
            <a:r>
              <a:rPr lang="es-ES" dirty="0"/>
              <a:t>En las dos expresiones planteadas, las incógnitas son las </a:t>
            </a:r>
            <a:r>
              <a:rPr lang="es-ES" dirty="0" smtClean="0"/>
              <a:t>2 </a:t>
            </a:r>
            <a:r>
              <a:rPr lang="es-ES" dirty="0"/>
              <a:t>corrientes; para resolver el sistema, debemos despejar </a:t>
            </a:r>
            <a:r>
              <a:rPr lang="es-ES" dirty="0" smtClean="0"/>
              <a:t>una </a:t>
            </a:r>
            <a:r>
              <a:rPr lang="es-ES" dirty="0"/>
              <a:t>corriente de una ecuación y reemplazarla en la otra. En </a:t>
            </a:r>
            <a:r>
              <a:rPr lang="es-ES" dirty="0" smtClean="0"/>
              <a:t>nuestro </a:t>
            </a:r>
            <a:r>
              <a:rPr lang="es-ES" dirty="0"/>
              <a:t>caso despejaremos </a:t>
            </a:r>
            <a:r>
              <a:rPr lang="es-ES" dirty="0" smtClean="0"/>
              <a:t>I1, </a:t>
            </a:r>
            <a:r>
              <a:rPr lang="es-ES" dirty="0"/>
              <a:t>de la primera ecuación y la </a:t>
            </a:r>
            <a:r>
              <a:rPr lang="es-ES" dirty="0" smtClean="0"/>
              <a:t>reemplazaremos </a:t>
            </a:r>
            <a:r>
              <a:rPr lang="es-ES" dirty="0"/>
              <a:t>en la segunda</a:t>
            </a:r>
            <a:r>
              <a:rPr lang="es-ES" dirty="0" smtClean="0"/>
              <a:t>:</a:t>
            </a:r>
          </a:p>
        </p:txBody>
      </p:sp>
      <p:pic>
        <p:nvPicPr>
          <p:cNvPr id="3" name="Imagen 2"/>
          <p:cNvPicPr>
            <a:picLocks noChangeAspect="1"/>
          </p:cNvPicPr>
          <p:nvPr/>
        </p:nvPicPr>
        <p:blipFill>
          <a:blip r:embed="rId2"/>
          <a:stretch>
            <a:fillRect/>
          </a:stretch>
        </p:blipFill>
        <p:spPr>
          <a:xfrm>
            <a:off x="2438491" y="1855891"/>
            <a:ext cx="2735099" cy="816058"/>
          </a:xfrm>
          <a:prstGeom prst="rect">
            <a:avLst/>
          </a:prstGeom>
        </p:spPr>
      </p:pic>
      <p:pic>
        <p:nvPicPr>
          <p:cNvPr id="4" name="Imagen 3"/>
          <p:cNvPicPr>
            <a:picLocks noChangeAspect="1"/>
          </p:cNvPicPr>
          <p:nvPr/>
        </p:nvPicPr>
        <p:blipFill>
          <a:blip r:embed="rId3"/>
          <a:stretch>
            <a:fillRect/>
          </a:stretch>
        </p:blipFill>
        <p:spPr>
          <a:xfrm>
            <a:off x="8158346" y="2513701"/>
            <a:ext cx="3230089" cy="4031673"/>
          </a:xfrm>
          <a:prstGeom prst="rect">
            <a:avLst/>
          </a:prstGeom>
        </p:spPr>
      </p:pic>
    </p:spTree>
    <p:extLst>
      <p:ext uri="{BB962C8B-B14F-4D97-AF65-F5344CB8AC3E}">
        <p14:creationId xmlns:p14="http://schemas.microsoft.com/office/powerpoint/2010/main" val="33731865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189889"/>
            <a:ext cx="11673444" cy="2862322"/>
          </a:xfrm>
          <a:prstGeom prst="rect">
            <a:avLst/>
          </a:prstGeom>
        </p:spPr>
        <p:txBody>
          <a:bodyPr wrap="square">
            <a:spAutoFit/>
          </a:bodyPr>
          <a:lstStyle/>
          <a:p>
            <a:pPr algn="just"/>
            <a:r>
              <a:rPr lang="es-ES" dirty="0" smtClean="0"/>
              <a:t>Y luego reemplazamos este resultado en la ecuación de la primera </a:t>
            </a:r>
            <a:r>
              <a:rPr lang="es-ES" dirty="0"/>
              <a:t>malla:</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Y </a:t>
            </a:r>
            <a:r>
              <a:rPr lang="es-ES" dirty="0"/>
              <a:t>de esta manera llegamos al mismo resultado; si bien </a:t>
            </a:r>
            <a:r>
              <a:rPr lang="es-ES" dirty="0" smtClean="0"/>
              <a:t>la </a:t>
            </a:r>
            <a:r>
              <a:rPr lang="es-ES" dirty="0"/>
              <a:t>resolución es un poco más compleja, el planteo </a:t>
            </a:r>
            <a:r>
              <a:rPr lang="es-ES" dirty="0" smtClean="0"/>
              <a:t>de las </a:t>
            </a:r>
            <a:r>
              <a:rPr lang="es-ES" dirty="0"/>
              <a:t>primeras ecuaciones es mucho más simple y, en </a:t>
            </a:r>
            <a:r>
              <a:rPr lang="es-ES" dirty="0" smtClean="0"/>
              <a:t>circuitos con mayor cantidad de elementos</a:t>
            </a:r>
            <a:r>
              <a:rPr lang="es-ES" dirty="0"/>
              <a:t>, puede </a:t>
            </a:r>
            <a:r>
              <a:rPr lang="es-ES" dirty="0" smtClean="0"/>
              <a:t>ser una mejor </a:t>
            </a:r>
            <a:r>
              <a:rPr lang="es-ES" dirty="0"/>
              <a:t>opción</a:t>
            </a:r>
            <a:r>
              <a:rPr lang="es-ES" dirty="0" smtClean="0"/>
              <a:t>.</a:t>
            </a:r>
          </a:p>
          <a:p>
            <a:pPr algn="ctr"/>
            <a:r>
              <a:rPr lang="es-ES" b="1" dirty="0" smtClean="0"/>
              <a:t>En </a:t>
            </a:r>
            <a:r>
              <a:rPr lang="es-ES" b="1" dirty="0"/>
              <a:t>esta </a:t>
            </a:r>
            <a:r>
              <a:rPr lang="es-ES" b="1" dirty="0" smtClean="0"/>
              <a:t>imagen vemos </a:t>
            </a:r>
            <a:r>
              <a:rPr lang="es-ES" b="1" dirty="0"/>
              <a:t>un </a:t>
            </a:r>
            <a:r>
              <a:rPr lang="es-ES" b="1" dirty="0" smtClean="0"/>
              <a:t>ejercicio de análisis de mallas</a:t>
            </a:r>
            <a:endParaRPr lang="es-ES" b="1"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963886" y="570943"/>
            <a:ext cx="2149433" cy="1044101"/>
          </a:xfrm>
          <a:prstGeom prst="rect">
            <a:avLst/>
          </a:prstGeom>
        </p:spPr>
      </p:pic>
      <p:pic>
        <p:nvPicPr>
          <p:cNvPr id="6" name="Imagen 5"/>
          <p:cNvPicPr>
            <a:picLocks noChangeAspect="1"/>
          </p:cNvPicPr>
          <p:nvPr/>
        </p:nvPicPr>
        <p:blipFill>
          <a:blip r:embed="rId3"/>
          <a:stretch>
            <a:fillRect/>
          </a:stretch>
        </p:blipFill>
        <p:spPr>
          <a:xfrm>
            <a:off x="3218213" y="2485527"/>
            <a:ext cx="5747657" cy="2359605"/>
          </a:xfrm>
          <a:prstGeom prst="rect">
            <a:avLst/>
          </a:prstGeom>
        </p:spPr>
      </p:pic>
    </p:spTree>
    <p:extLst>
      <p:ext uri="{BB962C8B-B14F-4D97-AF65-F5344CB8AC3E}">
        <p14:creationId xmlns:p14="http://schemas.microsoft.com/office/powerpoint/2010/main" val="6410892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3759" y="1427686"/>
            <a:ext cx="11483439" cy="4247317"/>
          </a:xfrm>
          <a:prstGeom prst="rect">
            <a:avLst/>
          </a:prstGeom>
        </p:spPr>
        <p:txBody>
          <a:bodyPr wrap="square">
            <a:spAutoFit/>
          </a:bodyPr>
          <a:lstStyle/>
          <a:p>
            <a:pPr algn="ctr"/>
            <a:r>
              <a:rPr lang="es-ES" sz="5400" b="1" dirty="0" smtClean="0"/>
              <a:t>Se vera el fenómeno </a:t>
            </a:r>
            <a:r>
              <a:rPr lang="es-ES" sz="5400" b="1" dirty="0"/>
              <a:t>de </a:t>
            </a:r>
            <a:r>
              <a:rPr lang="es-ES" sz="5400" b="1" dirty="0" smtClean="0"/>
              <a:t>la atracción o repulsión </a:t>
            </a:r>
            <a:r>
              <a:rPr lang="es-ES" sz="5400" b="1" dirty="0"/>
              <a:t>entre dos materiales</a:t>
            </a:r>
            <a:r>
              <a:rPr lang="es-ES" sz="5400" b="1" dirty="0" smtClean="0"/>
              <a:t>, los efectos que son ejercidos por un campo magnético también</a:t>
            </a:r>
            <a:r>
              <a:rPr lang="es-ES" sz="5400" b="1" dirty="0"/>
              <a:t>, los materiales magnéticos.</a:t>
            </a:r>
          </a:p>
        </p:txBody>
      </p:sp>
    </p:spTree>
    <p:extLst>
      <p:ext uri="{BB962C8B-B14F-4D97-AF65-F5344CB8AC3E}">
        <p14:creationId xmlns:p14="http://schemas.microsoft.com/office/powerpoint/2010/main" val="4721094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29" y="163860"/>
            <a:ext cx="11554691" cy="5355312"/>
          </a:xfrm>
          <a:prstGeom prst="rect">
            <a:avLst/>
          </a:prstGeom>
        </p:spPr>
        <p:txBody>
          <a:bodyPr wrap="square">
            <a:spAutoFit/>
          </a:bodyPr>
          <a:lstStyle/>
          <a:p>
            <a:pPr algn="just"/>
            <a:r>
              <a:rPr lang="es-ES" dirty="0" smtClean="0"/>
              <a:t>En la clase anterior </a:t>
            </a:r>
            <a:r>
              <a:rPr lang="es-ES" dirty="0"/>
              <a:t>conocimos </a:t>
            </a:r>
            <a:r>
              <a:rPr lang="es-ES" dirty="0" smtClean="0"/>
              <a:t>la caída de potencial y describimos las características de los nodos</a:t>
            </a:r>
            <a:r>
              <a:rPr lang="es-ES" dirty="0"/>
              <a:t>, ramas </a:t>
            </a:r>
            <a:r>
              <a:rPr lang="es-ES" dirty="0" smtClean="0"/>
              <a:t>y mallas </a:t>
            </a:r>
            <a:r>
              <a:rPr lang="es-ES" dirty="0"/>
              <a:t>dentro </a:t>
            </a:r>
            <a:r>
              <a:rPr lang="es-ES" dirty="0" smtClean="0"/>
              <a:t>de un </a:t>
            </a:r>
            <a:r>
              <a:rPr lang="es-ES" dirty="0"/>
              <a:t>circuito eléctrico. Analizamos las </a:t>
            </a:r>
            <a:r>
              <a:rPr lang="es-ES" dirty="0" smtClean="0"/>
              <a:t>leyes de Kirchhoff y </a:t>
            </a:r>
            <a:r>
              <a:rPr lang="es-ES" dirty="0"/>
              <a:t>las aplicamos en la </a:t>
            </a:r>
            <a:r>
              <a:rPr lang="es-ES" dirty="0" smtClean="0"/>
              <a:t>conexión de </a:t>
            </a:r>
            <a:r>
              <a:rPr lang="es-ES" dirty="0"/>
              <a:t>resistencias en serie, la </a:t>
            </a:r>
            <a:r>
              <a:rPr lang="es-ES" dirty="0" smtClean="0"/>
              <a:t>conexión </a:t>
            </a:r>
            <a:r>
              <a:rPr lang="es-ES" dirty="0"/>
              <a:t>de </a:t>
            </a:r>
            <a:r>
              <a:rPr lang="es-ES" dirty="0" smtClean="0"/>
              <a:t>resistencias </a:t>
            </a:r>
            <a:r>
              <a:rPr lang="es-ES" dirty="0"/>
              <a:t>en paralelo y también </a:t>
            </a:r>
            <a:r>
              <a:rPr lang="es-ES" dirty="0" smtClean="0"/>
              <a:t>la conexión de </a:t>
            </a:r>
            <a:r>
              <a:rPr lang="es-ES" dirty="0"/>
              <a:t>capacitores. Además, pudimos </a:t>
            </a:r>
            <a:r>
              <a:rPr lang="es-ES" dirty="0" smtClean="0"/>
              <a:t>conocer el </a:t>
            </a:r>
            <a:r>
              <a:rPr lang="es-ES" dirty="0"/>
              <a:t>teorema de superposición y realizamos un </a:t>
            </a:r>
            <a:r>
              <a:rPr lang="es-ES" dirty="0" smtClean="0"/>
              <a:t>análisis </a:t>
            </a:r>
            <a:r>
              <a:rPr lang="es-ES" dirty="0"/>
              <a:t>de nodos y mallas</a:t>
            </a:r>
            <a:r>
              <a:rPr lang="es-ES" dirty="0" smtClean="0"/>
              <a:t>.</a:t>
            </a:r>
          </a:p>
          <a:p>
            <a:pPr algn="just"/>
            <a:r>
              <a:rPr lang="es-ES" dirty="0"/>
              <a:t>En la presente clase veremos en </a:t>
            </a:r>
            <a:r>
              <a:rPr lang="es-ES" dirty="0" smtClean="0"/>
              <a:t>profundidad el </a:t>
            </a:r>
            <a:r>
              <a:rPr lang="es-ES" dirty="0"/>
              <a:t>fenómeno del magnetismo, analizaremos </a:t>
            </a:r>
            <a:r>
              <a:rPr lang="es-ES" dirty="0" smtClean="0"/>
              <a:t>las </a:t>
            </a:r>
            <a:r>
              <a:rPr lang="es-ES" dirty="0"/>
              <a:t>características de los imanes y </a:t>
            </a:r>
            <a:r>
              <a:rPr lang="es-ES" dirty="0" smtClean="0"/>
              <a:t>explicaremos </a:t>
            </a:r>
            <a:r>
              <a:rPr lang="es-ES" dirty="0"/>
              <a:t>la existencia de los polos magnéticos.</a:t>
            </a:r>
          </a:p>
          <a:p>
            <a:pPr algn="just"/>
            <a:r>
              <a:rPr lang="es-ES" dirty="0"/>
              <a:t>Repasaremos los principios de </a:t>
            </a:r>
            <a:r>
              <a:rPr lang="es-ES" dirty="0" smtClean="0"/>
              <a:t>la ley fundamental </a:t>
            </a:r>
            <a:r>
              <a:rPr lang="es-ES" dirty="0"/>
              <a:t>del magnetismo, la teoría de Weber y </a:t>
            </a:r>
            <a:r>
              <a:rPr lang="es-ES" dirty="0" smtClean="0"/>
              <a:t>también </a:t>
            </a:r>
            <a:r>
              <a:rPr lang="es-ES" dirty="0"/>
              <a:t>las leyes de Gauss y Ampere. </a:t>
            </a:r>
            <a:r>
              <a:rPr lang="es-ES" dirty="0" smtClean="0"/>
              <a:t>Conoceremos </a:t>
            </a:r>
            <a:r>
              <a:rPr lang="es-ES" dirty="0"/>
              <a:t>la intensidad y el </a:t>
            </a:r>
            <a:r>
              <a:rPr lang="es-ES" dirty="0" smtClean="0"/>
              <a:t>comportamiento de </a:t>
            </a:r>
            <a:r>
              <a:rPr lang="es-ES" dirty="0"/>
              <a:t>los campos magnéticos y veremos </a:t>
            </a:r>
            <a:r>
              <a:rPr lang="es-ES" dirty="0" smtClean="0"/>
              <a:t>en detalle </a:t>
            </a:r>
            <a:r>
              <a:rPr lang="es-ES" dirty="0"/>
              <a:t>aquellos que son creados por </a:t>
            </a:r>
            <a:r>
              <a:rPr lang="es-ES" dirty="0" smtClean="0"/>
              <a:t>corrientes </a:t>
            </a:r>
            <a:r>
              <a:rPr lang="es-ES" dirty="0"/>
              <a:t>eléctricas y la fuerza sobre cables </a:t>
            </a:r>
            <a:r>
              <a:rPr lang="es-ES" dirty="0" smtClean="0"/>
              <a:t>paralelos </a:t>
            </a:r>
            <a:r>
              <a:rPr lang="es-ES" dirty="0"/>
              <a:t>con circulación de corriente.</a:t>
            </a:r>
          </a:p>
          <a:p>
            <a:pPr algn="just"/>
            <a:r>
              <a:rPr lang="es-ES" dirty="0"/>
              <a:t>Para terminar, analizaremos el concepto de </a:t>
            </a:r>
            <a:r>
              <a:rPr lang="es-ES" dirty="0" smtClean="0"/>
              <a:t>permeabilidad</a:t>
            </a:r>
            <a:r>
              <a:rPr lang="es-ES" dirty="0"/>
              <a:t>, </a:t>
            </a:r>
            <a:r>
              <a:rPr lang="es-ES" dirty="0" smtClean="0"/>
              <a:t>la curva </a:t>
            </a:r>
            <a:r>
              <a:rPr lang="es-ES" dirty="0"/>
              <a:t>de primera </a:t>
            </a:r>
            <a:r>
              <a:rPr lang="es-ES" dirty="0" smtClean="0"/>
              <a:t>magnetización </a:t>
            </a:r>
            <a:r>
              <a:rPr lang="es-ES" dirty="0"/>
              <a:t>y también la clasificación de los </a:t>
            </a:r>
            <a:r>
              <a:rPr lang="es-ES" dirty="0" smtClean="0"/>
              <a:t>materiales </a:t>
            </a:r>
            <a:r>
              <a:rPr lang="es-ES" dirty="0"/>
              <a:t>de acuerdo a su comportamiento </a:t>
            </a:r>
            <a:r>
              <a:rPr lang="es-ES" dirty="0" smtClean="0"/>
              <a:t>frente a líneas </a:t>
            </a:r>
            <a:r>
              <a:rPr lang="es-ES" dirty="0"/>
              <a:t>de campo magnético.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Sumario</a:t>
            </a:r>
            <a:endParaRPr lang="es-ES" b="1" dirty="0">
              <a:solidFill>
                <a:srgbClr val="0070C0"/>
              </a:solidFill>
              <a:latin typeface="Arial Rounded MT Bold" panose="020F0704030504030204" pitchFamily="34" charset="0"/>
            </a:endParaRPr>
          </a:p>
          <a:p>
            <a:pPr algn="just"/>
            <a:r>
              <a:rPr lang="es-ES" b="1" dirty="0" smtClean="0"/>
              <a:t>Magnetismo y campo </a:t>
            </a:r>
            <a:r>
              <a:rPr lang="es-ES" b="1" dirty="0"/>
              <a:t>magnético</a:t>
            </a:r>
          </a:p>
          <a:p>
            <a:pPr algn="just"/>
            <a:r>
              <a:rPr lang="es-ES" dirty="0"/>
              <a:t>Características </a:t>
            </a:r>
            <a:r>
              <a:rPr lang="es-ES" dirty="0" smtClean="0"/>
              <a:t>de la atracción o repulsión entre materiales.</a:t>
            </a:r>
          </a:p>
          <a:p>
            <a:pPr algn="just"/>
            <a:r>
              <a:rPr lang="es-ES" b="1" dirty="0" smtClean="0"/>
              <a:t>Efectos de los campos </a:t>
            </a:r>
            <a:r>
              <a:rPr lang="es-ES" b="1" dirty="0"/>
              <a:t>magnéticos</a:t>
            </a:r>
          </a:p>
          <a:p>
            <a:pPr algn="just"/>
            <a:r>
              <a:rPr lang="es-ES" dirty="0"/>
              <a:t>Análisis </a:t>
            </a:r>
            <a:r>
              <a:rPr lang="es-ES" dirty="0" smtClean="0"/>
              <a:t>de los efectos </a:t>
            </a:r>
            <a:r>
              <a:rPr lang="es-ES" dirty="0"/>
              <a:t>ejercidos </a:t>
            </a:r>
            <a:r>
              <a:rPr lang="es-ES" dirty="0" smtClean="0"/>
              <a:t>por los campos </a:t>
            </a:r>
            <a:r>
              <a:rPr lang="es-ES" dirty="0"/>
              <a:t>magnéticos, </a:t>
            </a:r>
            <a:r>
              <a:rPr lang="es-ES" dirty="0" smtClean="0"/>
              <a:t>leyes de Gauss y </a:t>
            </a:r>
            <a:r>
              <a:rPr lang="es-ES" dirty="0" err="1" smtClean="0"/>
              <a:t>Ampére</a:t>
            </a:r>
            <a:r>
              <a:rPr lang="es-ES" dirty="0" smtClean="0"/>
              <a:t>.</a:t>
            </a:r>
          </a:p>
          <a:p>
            <a:pPr algn="just"/>
            <a:r>
              <a:rPr lang="es-ES" b="1" dirty="0" smtClean="0"/>
              <a:t>Materiales magnéticos y circuitos</a:t>
            </a:r>
            <a:endParaRPr lang="es-ES" b="1" dirty="0"/>
          </a:p>
          <a:p>
            <a:pPr algn="just"/>
            <a:r>
              <a:rPr lang="es-ES" dirty="0" smtClean="0"/>
              <a:t>Propiedades </a:t>
            </a:r>
            <a:r>
              <a:rPr lang="es-ES" dirty="0"/>
              <a:t>magnéticas </a:t>
            </a:r>
            <a:r>
              <a:rPr lang="es-ES" dirty="0" smtClean="0"/>
              <a:t>de </a:t>
            </a:r>
            <a:r>
              <a:rPr lang="es-ES" dirty="0"/>
              <a:t>materiales conocidos.</a:t>
            </a:r>
          </a:p>
        </p:txBody>
      </p:sp>
    </p:spTree>
    <p:extLst>
      <p:ext uri="{BB962C8B-B14F-4D97-AF65-F5344CB8AC3E}">
        <p14:creationId xmlns:p14="http://schemas.microsoft.com/office/powerpoint/2010/main" val="19796412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7" y="940797"/>
            <a:ext cx="11483439" cy="5078313"/>
          </a:xfrm>
          <a:prstGeom prst="rect">
            <a:avLst/>
          </a:prstGeom>
        </p:spPr>
        <p:txBody>
          <a:bodyPr wrap="square">
            <a:spAutoFit/>
          </a:bodyPr>
          <a:lstStyle/>
          <a:p>
            <a:pPr algn="ctr"/>
            <a:r>
              <a:rPr lang="es-ES" sz="5400" b="1" dirty="0" smtClean="0"/>
              <a:t>MAGNETISMO Y CAMPO </a:t>
            </a:r>
            <a:r>
              <a:rPr lang="es-ES" sz="5400" b="1" dirty="0"/>
              <a:t>MAGNÉTICO</a:t>
            </a:r>
          </a:p>
          <a:p>
            <a:pPr algn="ctr"/>
            <a:r>
              <a:rPr lang="es-ES" sz="5400" b="1" dirty="0" smtClean="0"/>
              <a:t>El magnetismo es el fenómeno </a:t>
            </a:r>
            <a:r>
              <a:rPr lang="es-ES" sz="5400" b="1" dirty="0"/>
              <a:t>que posee una fuerza de </a:t>
            </a:r>
            <a:r>
              <a:rPr lang="es-ES" sz="5400" b="1" dirty="0" smtClean="0"/>
              <a:t>atracción o repulsión entre dos materiales, a través de un campo magnético conformado </a:t>
            </a:r>
            <a:r>
              <a:rPr lang="es-ES" sz="5400" b="1" dirty="0"/>
              <a:t>por líneas </a:t>
            </a:r>
            <a:r>
              <a:rPr lang="es-ES" sz="5400" b="1" dirty="0" smtClean="0"/>
              <a:t>de inducción</a:t>
            </a:r>
            <a:r>
              <a:rPr lang="es-ES" sz="5400" b="1" dirty="0"/>
              <a:t>.</a:t>
            </a:r>
          </a:p>
        </p:txBody>
      </p:sp>
    </p:spTree>
    <p:extLst>
      <p:ext uri="{BB962C8B-B14F-4D97-AF65-F5344CB8AC3E}">
        <p14:creationId xmlns:p14="http://schemas.microsoft.com/office/powerpoint/2010/main" val="23044739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magnetismo es un fenómeno por el que los objetos ejercen fuerzas de atracción o repulsión sobre otros materiales. La electricidad y el magnetismo están relacionados </a:t>
            </a:r>
            <a:r>
              <a:rPr lang="es-ES" dirty="0"/>
              <a:t>pues cada electrón es</a:t>
            </a:r>
            <a:r>
              <a:rPr lang="es-ES" dirty="0" smtClean="0"/>
              <a:t>, por su naturaleza</a:t>
            </a:r>
            <a:r>
              <a:rPr lang="es-ES" dirty="0"/>
              <a:t>, </a:t>
            </a:r>
            <a:r>
              <a:rPr lang="es-ES" dirty="0" smtClean="0"/>
              <a:t>un pequeño imán, innumerables electrones de un material están orientados aleatoriamente en diferentes direcciones, pero en un imán casi todos los electrones tienden a orientarse en la misma dirección, creando así una fuerza magnética dependiendo del número de electrones </a:t>
            </a:r>
            <a:r>
              <a:rPr lang="es-ES" dirty="0"/>
              <a:t>que estén orientados. </a:t>
            </a:r>
          </a:p>
          <a:p>
            <a:pPr algn="just"/>
            <a:r>
              <a:rPr lang="es-ES" dirty="0" smtClean="0"/>
              <a:t>La fuerza de atracción o repulsión se produce cuando se aproxima un imán a un material con un alto contenido de hierro </a:t>
            </a:r>
            <a:r>
              <a:rPr lang="es-ES" dirty="0"/>
              <a:t>(por ejemplo, limadura </a:t>
            </a:r>
            <a:r>
              <a:rPr lang="es-ES" dirty="0" smtClean="0"/>
              <a:t>de hierro</a:t>
            </a:r>
            <a:r>
              <a:rPr lang="es-ES" dirty="0"/>
              <a:t>).</a:t>
            </a:r>
          </a:p>
          <a:p>
            <a:pPr algn="just"/>
            <a:r>
              <a:rPr lang="es-ES" dirty="0"/>
              <a:t>Este fenómeno puede darse de manera </a:t>
            </a:r>
            <a:r>
              <a:rPr lang="es-ES" dirty="0" smtClean="0"/>
              <a:t>naturaI1 </a:t>
            </a:r>
            <a:r>
              <a:rPr lang="es-ES" dirty="0"/>
              <a:t>cuando hay </a:t>
            </a:r>
            <a:r>
              <a:rPr lang="es-ES" dirty="0" smtClean="0"/>
              <a:t>un </a:t>
            </a:r>
            <a:r>
              <a:rPr lang="es-ES" dirty="0"/>
              <a:t>mineral que tiene condiciones magnéticas, o de manera </a:t>
            </a:r>
            <a:r>
              <a:rPr lang="es-ES" dirty="0" smtClean="0"/>
              <a:t>artificiaI1 </a:t>
            </a:r>
            <a:r>
              <a:rPr lang="es-ES" dirty="0"/>
              <a:t>cuando una carga eléctrica circula por un </a:t>
            </a:r>
            <a:r>
              <a:rPr lang="es-ES" dirty="0" smtClean="0"/>
              <a:t>conductor </a:t>
            </a:r>
            <a:r>
              <a:rPr lang="es-ES" dirty="0"/>
              <a:t>y genera un campo magnético de características </a:t>
            </a:r>
            <a:r>
              <a:rPr lang="es-ES" dirty="0" smtClean="0"/>
              <a:t>similares al producido </a:t>
            </a:r>
            <a:r>
              <a:rPr lang="es-ES" dirty="0"/>
              <a:t>por </a:t>
            </a:r>
            <a:r>
              <a:rPr lang="es-ES" dirty="0" smtClean="0"/>
              <a:t>un imán natural.</a:t>
            </a:r>
          </a:p>
          <a:p>
            <a:pPr algn="just"/>
            <a:r>
              <a:rPr lang="es-ES" dirty="0" smtClean="0"/>
              <a:t>Los </a:t>
            </a:r>
            <a:r>
              <a:rPr lang="es-ES" dirty="0"/>
              <a:t>imanes naturales están compuestos por minerales de </a:t>
            </a:r>
            <a:r>
              <a:rPr lang="es-ES" dirty="0" smtClean="0"/>
              <a:t>hierro</a:t>
            </a:r>
            <a:r>
              <a:rPr lang="es-ES" dirty="0"/>
              <a:t>, denominados ferromagnéticos, y los imanes </a:t>
            </a:r>
            <a:r>
              <a:rPr lang="es-ES" dirty="0" smtClean="0"/>
              <a:t>artificiales </a:t>
            </a:r>
            <a:r>
              <a:rPr lang="es-ES" dirty="0"/>
              <a:t>están constituidos por una sustancia como el hierro, </a:t>
            </a:r>
            <a:r>
              <a:rPr lang="es-ES" dirty="0" smtClean="0"/>
              <a:t>el </a:t>
            </a:r>
            <a:r>
              <a:rPr lang="es-ES" dirty="0"/>
              <a:t>cobalto o el </a:t>
            </a:r>
            <a:r>
              <a:rPr lang="es-ES" dirty="0" err="1" smtClean="0"/>
              <a:t>níqueI</a:t>
            </a:r>
            <a:r>
              <a:rPr lang="es-ES" dirty="0" smtClean="0"/>
              <a:t>, </a:t>
            </a:r>
            <a:r>
              <a:rPr lang="es-ES" dirty="0"/>
              <a:t>que pueden transformarse </a:t>
            </a:r>
            <a:r>
              <a:rPr lang="es-ES" dirty="0" smtClean="0"/>
              <a:t>acercándoles </a:t>
            </a:r>
            <a:r>
              <a:rPr lang="es-ES" dirty="0"/>
              <a:t>un imán o haciéndoles circular una corriente eléctrica.</a:t>
            </a:r>
          </a:p>
          <a:p>
            <a:pPr algn="just"/>
            <a:r>
              <a:rPr lang="es-ES" b="1" dirty="0">
                <a:latin typeface="Arial Rounded MT Bold" panose="020F0704030504030204" pitchFamily="34" charset="0"/>
              </a:rPr>
              <a:t>Magnetismo</a:t>
            </a:r>
          </a:p>
          <a:p>
            <a:pPr algn="just"/>
            <a:r>
              <a:rPr lang="es-ES" dirty="0"/>
              <a:t>Cuando acercamos dos materiales (imán y limadura de </a:t>
            </a:r>
            <a:r>
              <a:rPr lang="es-ES" dirty="0" smtClean="0"/>
              <a:t>hierro</a:t>
            </a:r>
            <a:r>
              <a:rPr lang="es-ES" dirty="0"/>
              <a:t>), se genera entre ellos un campo magnético conformado </a:t>
            </a:r>
          </a:p>
          <a:p>
            <a:pPr algn="just"/>
            <a:r>
              <a:rPr lang="es-ES" dirty="0"/>
              <a:t>por líneas de inducción magnética invisibles; aunque, </a:t>
            </a:r>
            <a:r>
              <a:rPr lang="es-ES" dirty="0" smtClean="0"/>
              <a:t>con un pequeño </a:t>
            </a:r>
            <a:r>
              <a:rPr lang="es-ES" dirty="0"/>
              <a:t>experimento, podemos ver </a:t>
            </a:r>
            <a:r>
              <a:rPr lang="es-ES" dirty="0" smtClean="0"/>
              <a:t>el fenómeno </a:t>
            </a:r>
            <a:r>
              <a:rPr lang="es-ES" dirty="0"/>
              <a:t>físico.</a:t>
            </a:r>
          </a:p>
          <a:p>
            <a:pPr algn="just"/>
            <a:r>
              <a:rPr lang="es-ES" dirty="0"/>
              <a:t>Para entender el principio de funcionamiento de un imán, </a:t>
            </a:r>
            <a:r>
              <a:rPr lang="es-ES" dirty="0" smtClean="0"/>
              <a:t>debemos </a:t>
            </a:r>
            <a:r>
              <a:rPr lang="es-ES" dirty="0"/>
              <a:t>pensar en su conformación molecular, considerando </a:t>
            </a:r>
          </a:p>
          <a:p>
            <a:pPr algn="just"/>
            <a:r>
              <a:rPr lang="es-ES" dirty="0"/>
              <a:t>que los electrones son pequeños imanes y en su estructura, </a:t>
            </a:r>
            <a:r>
              <a:rPr lang="es-ES" dirty="0" smtClean="0"/>
              <a:t>a </a:t>
            </a:r>
            <a:r>
              <a:rPr lang="es-ES" dirty="0"/>
              <a:t>diferencia de otros materiales, sus electrones se </a:t>
            </a:r>
            <a:r>
              <a:rPr lang="es-ES" dirty="0" smtClean="0"/>
              <a:t>encuentran </a:t>
            </a:r>
            <a:r>
              <a:rPr lang="es-ES" dirty="0"/>
              <a:t>orientados predominantemente hacia una misma </a:t>
            </a:r>
            <a:r>
              <a:rPr lang="es-ES" dirty="0" smtClean="0"/>
              <a:t>dirección</a:t>
            </a:r>
            <a:r>
              <a:rPr lang="es-ES" dirty="0"/>
              <a:t>, lo que da como resultado un campo magnético. Por lo </a:t>
            </a:r>
            <a:r>
              <a:rPr lang="es-ES" dirty="0" smtClean="0"/>
              <a:t>tanto</a:t>
            </a:r>
            <a:r>
              <a:rPr lang="es-ES" dirty="0"/>
              <a:t>, un material ferromagnético genera un campo </a:t>
            </a:r>
            <a:r>
              <a:rPr lang="es-ES" dirty="0" smtClean="0"/>
              <a:t>magnético a partir </a:t>
            </a:r>
            <a:r>
              <a:rPr lang="es-ES" dirty="0"/>
              <a:t>de su conformación. Este ordenamiento será </a:t>
            </a:r>
            <a:r>
              <a:rPr lang="es-ES" dirty="0" smtClean="0"/>
              <a:t>predominante </a:t>
            </a:r>
            <a:r>
              <a:rPr lang="es-ES" dirty="0"/>
              <a:t>hacia el norte o hacia el sur; entonces, habrá </a:t>
            </a:r>
            <a:r>
              <a:rPr lang="es-ES" dirty="0" smtClean="0"/>
              <a:t>atracción </a:t>
            </a:r>
            <a:r>
              <a:rPr lang="es-ES" dirty="0"/>
              <a:t>magnética cuando los polos sean opuestos, y </a:t>
            </a:r>
            <a:r>
              <a:rPr lang="es-ES" dirty="0" smtClean="0"/>
              <a:t>habrá </a:t>
            </a:r>
            <a:r>
              <a:rPr lang="es-ES" dirty="0"/>
              <a:t>una fuerza de repulsión cuando los polos sean </a:t>
            </a:r>
            <a:r>
              <a:rPr lang="es-ES" dirty="0" smtClean="0"/>
              <a:t>iguales</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5760306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Como </a:t>
            </a:r>
            <a:r>
              <a:rPr lang="es-ES" dirty="0"/>
              <a:t>la corriente eléctrica también genera un campo </a:t>
            </a:r>
            <a:r>
              <a:rPr lang="es-ES" dirty="0" smtClean="0"/>
              <a:t>magnético</a:t>
            </a:r>
            <a:r>
              <a:rPr lang="es-ES" dirty="0"/>
              <a:t>, el campo que se genera cuando circulan electrones a lo </a:t>
            </a:r>
          </a:p>
          <a:p>
            <a:pPr algn="just"/>
            <a:r>
              <a:rPr lang="es-ES" dirty="0"/>
              <a:t>largo de un conductor será perpendicular a dicho conductor </a:t>
            </a:r>
            <a:r>
              <a:rPr lang="es-ES" dirty="0" smtClean="0"/>
              <a:t>y </a:t>
            </a:r>
            <a:r>
              <a:rPr lang="es-ES" dirty="0"/>
              <a:t>con ondas concéntricas. En este caso, el sentido de avance </a:t>
            </a:r>
            <a:r>
              <a:rPr lang="es-ES" dirty="0" smtClean="0"/>
              <a:t>de la corriente </a:t>
            </a:r>
            <a:r>
              <a:rPr lang="es-ES" dirty="0"/>
              <a:t>eléctrica será </a:t>
            </a:r>
            <a:r>
              <a:rPr lang="es-ES" dirty="0" smtClean="0"/>
              <a:t>la que </a:t>
            </a:r>
            <a:r>
              <a:rPr lang="es-ES" dirty="0"/>
              <a:t>determine el sentido del </a:t>
            </a:r>
            <a:r>
              <a:rPr lang="es-ES" dirty="0" smtClean="0"/>
              <a:t>campo </a:t>
            </a:r>
            <a:r>
              <a:rPr lang="es-ES" dirty="0"/>
              <a:t>magnético, y generará la atracción o la repulsión.</a:t>
            </a:r>
          </a:p>
          <a:p>
            <a:pPr algn="just"/>
            <a:r>
              <a:rPr lang="es-ES" dirty="0"/>
              <a:t>Lo interesante del magnetismo y la electricidad es que </a:t>
            </a:r>
            <a:r>
              <a:rPr lang="es-ES" dirty="0" smtClean="0"/>
              <a:t>tienen </a:t>
            </a:r>
            <a:r>
              <a:rPr lang="es-ES" dirty="0"/>
              <a:t>una relación biunívoca ya que, a partir de una, se puede </a:t>
            </a:r>
            <a:r>
              <a:rPr lang="es-ES" dirty="0" smtClean="0"/>
              <a:t>generar </a:t>
            </a:r>
            <a:r>
              <a:rPr lang="es-ES" dirty="0"/>
              <a:t>la otra. En presencia de un campo magnético y una </a:t>
            </a:r>
            <a:r>
              <a:rPr lang="es-ES" dirty="0" smtClean="0"/>
              <a:t>espira </a:t>
            </a:r>
            <a:r>
              <a:rPr lang="es-ES" dirty="0"/>
              <a:t>de material conductor que corte las líneas de flujo, </a:t>
            </a:r>
            <a:r>
              <a:rPr lang="es-ES" dirty="0" smtClean="0"/>
              <a:t>obtendremos </a:t>
            </a:r>
            <a:r>
              <a:rPr lang="es-ES" dirty="0"/>
              <a:t>una tensión inducida en dicho conductor, y </a:t>
            </a:r>
            <a:r>
              <a:rPr lang="es-ES" dirty="0" smtClean="0"/>
              <a:t>eso </a:t>
            </a:r>
            <a:r>
              <a:rPr lang="es-ES" dirty="0"/>
              <a:t>no es más que el principio con el que se inventaron los </a:t>
            </a:r>
            <a:r>
              <a:rPr lang="es-ES" dirty="0" smtClean="0"/>
              <a:t>motores </a:t>
            </a:r>
            <a:r>
              <a:rPr lang="es-ES" dirty="0"/>
              <a:t>eléctricos y los generadores de energía eléctrica.</a:t>
            </a:r>
            <a:endParaRPr lang="es-ES" dirty="0" smtClean="0"/>
          </a:p>
          <a:p>
            <a:pPr algn="just"/>
            <a:r>
              <a:rPr lang="es-ES" b="1" dirty="0" smtClean="0">
                <a:solidFill>
                  <a:srgbClr val="0070C0"/>
                </a:solidFill>
                <a:latin typeface="Arial Rounded MT Bold" panose="020F0704030504030204" pitchFamily="34" charset="0"/>
              </a:rPr>
              <a:t>Ver un campo </a:t>
            </a:r>
            <a:r>
              <a:rPr lang="es-ES" b="1" dirty="0">
                <a:solidFill>
                  <a:srgbClr val="0070C0"/>
                </a:solidFill>
                <a:latin typeface="Arial Rounded MT Bold" panose="020F0704030504030204" pitchFamily="34" charset="0"/>
              </a:rPr>
              <a:t>magnético</a:t>
            </a:r>
          </a:p>
          <a:p>
            <a:pPr algn="just"/>
            <a:r>
              <a:rPr lang="es-ES" dirty="0"/>
              <a:t>Se colocan limaduras </a:t>
            </a:r>
            <a:r>
              <a:rPr lang="es-ES" dirty="0" smtClean="0"/>
              <a:t>de hierro </a:t>
            </a:r>
            <a:r>
              <a:rPr lang="es-ES" dirty="0"/>
              <a:t>sobre una superficie, </a:t>
            </a:r>
            <a:r>
              <a:rPr lang="es-ES" dirty="0" smtClean="0"/>
              <a:t>luego se coloca un imán</a:t>
            </a:r>
            <a:r>
              <a:rPr lang="es-ES" dirty="0"/>
              <a:t>; este</a:t>
            </a:r>
            <a:r>
              <a:rPr lang="es-ES" dirty="0" smtClean="0"/>
              <a:t>, naturalmente</a:t>
            </a:r>
            <a:r>
              <a:rPr lang="es-ES" dirty="0"/>
              <a:t>, tendrá un </a:t>
            </a:r>
            <a:r>
              <a:rPr lang="es-ES" dirty="0" smtClean="0"/>
              <a:t>polo norte y un polo </a:t>
            </a:r>
            <a:r>
              <a:rPr lang="es-ES" dirty="0"/>
              <a:t>sur</a:t>
            </a:r>
            <a:r>
              <a:rPr lang="es-ES" dirty="0" smtClean="0"/>
              <a:t>. Una </a:t>
            </a:r>
            <a:r>
              <a:rPr lang="es-ES" dirty="0"/>
              <a:t>vez apoyado, veremos </a:t>
            </a:r>
            <a:r>
              <a:rPr lang="es-ES" dirty="0" smtClean="0"/>
              <a:t>cómo se empiezan a ordenar las limaduras de hierro en el sentido de las líneas de inducción </a:t>
            </a:r>
            <a:r>
              <a:rPr lang="es-ES" dirty="0"/>
              <a:t>magnéticas </a:t>
            </a:r>
            <a:r>
              <a:rPr lang="es-ES" dirty="0" smtClean="0"/>
              <a:t>y podremos observar el campo </a:t>
            </a:r>
            <a:r>
              <a:rPr lang="es-ES" dirty="0"/>
              <a:t>magnético. Notaremos que, </a:t>
            </a:r>
            <a:r>
              <a:rPr lang="es-ES" dirty="0" smtClean="0"/>
              <a:t>en la zona cercana a los polos, la intensidad es mayor</a:t>
            </a:r>
            <a:r>
              <a:rPr lang="es-ES" dirty="0"/>
              <a:t>, y</a:t>
            </a:r>
            <a:r>
              <a:rPr lang="es-ES" dirty="0" smtClean="0"/>
              <a:t>, a medida que </a:t>
            </a:r>
            <a:r>
              <a:rPr lang="es-ES" dirty="0"/>
              <a:t>nos alejamos, </a:t>
            </a:r>
            <a:r>
              <a:rPr lang="es-ES" dirty="0" smtClean="0"/>
              <a:t>esta disminuye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9382" y="3973595"/>
            <a:ext cx="2529444" cy="1785938"/>
          </a:xfrm>
          <a:prstGeom prst="rect">
            <a:avLst/>
          </a:prstGeom>
        </p:spPr>
      </p:pic>
      <p:sp>
        <p:nvSpPr>
          <p:cNvPr id="4" name="Rectángulo 3"/>
          <p:cNvSpPr/>
          <p:nvPr/>
        </p:nvSpPr>
        <p:spPr>
          <a:xfrm>
            <a:off x="2778826" y="3909580"/>
            <a:ext cx="2331522" cy="2308324"/>
          </a:xfrm>
          <a:prstGeom prst="rect">
            <a:avLst/>
          </a:prstGeom>
        </p:spPr>
        <p:txBody>
          <a:bodyPr wrap="square">
            <a:spAutoFit/>
          </a:bodyPr>
          <a:lstStyle/>
          <a:p>
            <a:pPr algn="just"/>
            <a:r>
              <a:rPr lang="es-ES" b="1" dirty="0"/>
              <a:t>El campo </a:t>
            </a:r>
            <a:r>
              <a:rPr lang="es-ES" b="1" dirty="0" smtClean="0"/>
              <a:t>magnético </a:t>
            </a:r>
            <a:r>
              <a:rPr lang="es-ES" b="1" dirty="0"/>
              <a:t>B generado </a:t>
            </a:r>
            <a:r>
              <a:rPr lang="es-ES" b="1" dirty="0" smtClean="0"/>
              <a:t>por </a:t>
            </a:r>
            <a:r>
              <a:rPr lang="es-ES" b="1" dirty="0"/>
              <a:t>el pasaje de </a:t>
            </a:r>
            <a:r>
              <a:rPr lang="es-ES" b="1" dirty="0" smtClean="0"/>
              <a:t>una </a:t>
            </a:r>
            <a:r>
              <a:rPr lang="es-ES" b="1" dirty="0"/>
              <a:t>intensidad de </a:t>
            </a:r>
            <a:r>
              <a:rPr lang="es-ES" b="1" dirty="0" smtClean="0"/>
              <a:t>corriente </a:t>
            </a:r>
            <a:r>
              <a:rPr lang="es-ES" b="1" dirty="0"/>
              <a:t>a través </a:t>
            </a:r>
            <a:r>
              <a:rPr lang="es-ES" b="1" dirty="0" smtClean="0"/>
              <a:t>de </a:t>
            </a:r>
            <a:r>
              <a:rPr lang="es-ES" b="1" dirty="0"/>
              <a:t>un conductor </a:t>
            </a:r>
            <a:r>
              <a:rPr lang="es-ES" b="1" dirty="0" smtClean="0"/>
              <a:t>eléctrico </a:t>
            </a:r>
            <a:r>
              <a:rPr lang="es-ES" b="1" dirty="0"/>
              <a:t>siempre </a:t>
            </a:r>
            <a:r>
              <a:rPr lang="es-ES" b="1" dirty="0" smtClean="0"/>
              <a:t>será </a:t>
            </a:r>
            <a:r>
              <a:rPr lang="es-ES" b="1" dirty="0"/>
              <a:t>perpendicular </a:t>
            </a:r>
            <a:r>
              <a:rPr lang="es-ES" b="1" dirty="0" smtClean="0"/>
              <a:t>a </a:t>
            </a:r>
            <a:r>
              <a:rPr lang="es-ES" b="1" dirty="0"/>
              <a:t>este.</a:t>
            </a:r>
          </a:p>
        </p:txBody>
      </p:sp>
      <p:sp>
        <p:nvSpPr>
          <p:cNvPr id="5" name="Rectángulo 4"/>
          <p:cNvSpPr/>
          <p:nvPr/>
        </p:nvSpPr>
        <p:spPr>
          <a:xfrm>
            <a:off x="5692238" y="3795615"/>
            <a:ext cx="2233118" cy="2585323"/>
          </a:xfrm>
          <a:prstGeom prst="rect">
            <a:avLst/>
          </a:prstGeom>
        </p:spPr>
        <p:txBody>
          <a:bodyPr wrap="square">
            <a:spAutoFit/>
          </a:bodyPr>
          <a:lstStyle/>
          <a:p>
            <a:pPr algn="r"/>
            <a:r>
              <a:rPr lang="es-ES" b="1" dirty="0"/>
              <a:t>Magnetita (</a:t>
            </a:r>
            <a:r>
              <a:rPr lang="es-ES" b="1" dirty="0" smtClean="0"/>
              <a:t>o piedra </a:t>
            </a:r>
            <a:r>
              <a:rPr lang="es-ES" b="1" dirty="0"/>
              <a:t>imán). Es un mineral de hierro con altas </a:t>
            </a:r>
            <a:r>
              <a:rPr lang="es-ES" b="1" dirty="0" smtClean="0"/>
              <a:t>propiedades </a:t>
            </a:r>
            <a:r>
              <a:rPr lang="es-ES" b="1" dirty="0"/>
              <a:t>magnéticas, conocidas </a:t>
            </a:r>
            <a:r>
              <a:rPr lang="es-ES" b="1" dirty="0" smtClean="0"/>
              <a:t>y descriptas </a:t>
            </a:r>
            <a:r>
              <a:rPr lang="es-ES" b="1" dirty="0"/>
              <a:t>por los griegos 800 años a</a:t>
            </a:r>
            <a:r>
              <a:rPr lang="es-ES" b="1" dirty="0" smtClean="0"/>
              <a:t>. de </a:t>
            </a:r>
            <a:r>
              <a:rPr lang="es-ES" b="1" dirty="0"/>
              <a:t>C.</a:t>
            </a:r>
          </a:p>
        </p:txBody>
      </p:sp>
      <p:pic>
        <p:nvPicPr>
          <p:cNvPr id="6" name="Imagen 5"/>
          <p:cNvPicPr>
            <a:picLocks noChangeAspect="1"/>
          </p:cNvPicPr>
          <p:nvPr/>
        </p:nvPicPr>
        <p:blipFill>
          <a:blip r:embed="rId3"/>
          <a:stretch>
            <a:fillRect/>
          </a:stretch>
        </p:blipFill>
        <p:spPr>
          <a:xfrm>
            <a:off x="7925356" y="3973595"/>
            <a:ext cx="3533775" cy="2324100"/>
          </a:xfrm>
          <a:prstGeom prst="rect">
            <a:avLst/>
          </a:prstGeom>
        </p:spPr>
      </p:pic>
    </p:spTree>
    <p:extLst>
      <p:ext uri="{BB962C8B-B14F-4D97-AF65-F5344CB8AC3E}">
        <p14:creationId xmlns:p14="http://schemas.microsoft.com/office/powerpoint/2010/main" val="39690084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Imanes</a:t>
            </a:r>
            <a:endParaRPr lang="es-ES" b="1" dirty="0">
              <a:solidFill>
                <a:srgbClr val="0070C0"/>
              </a:solidFill>
              <a:latin typeface="Arial Rounded MT Bold" panose="020F0704030504030204" pitchFamily="34" charset="0"/>
            </a:endParaRPr>
          </a:p>
          <a:p>
            <a:pPr algn="just"/>
            <a:r>
              <a:rPr lang="es-ES" dirty="0"/>
              <a:t>Un imán es un material capaz de producir un campo </a:t>
            </a:r>
            <a:r>
              <a:rPr lang="es-ES" dirty="0" smtClean="0"/>
              <a:t>magnético </a:t>
            </a:r>
            <a:r>
              <a:rPr lang="es-ES" dirty="0"/>
              <a:t>exterior y atraer el hierro (también puede atraer el </a:t>
            </a:r>
            <a:r>
              <a:rPr lang="es-ES" dirty="0" smtClean="0"/>
              <a:t>cobalto </a:t>
            </a:r>
            <a:r>
              <a:rPr lang="es-ES" dirty="0"/>
              <a:t>y el níquel).</a:t>
            </a:r>
          </a:p>
          <a:p>
            <a:pPr algn="just"/>
            <a:r>
              <a:rPr lang="es-ES" dirty="0" smtClean="0"/>
              <a:t>En un imán, la capacidad de atracción es mayor en sus extremos o polos. Estos polos se denominan norte y sur, debido a que tienden a orientarse según los polos </a:t>
            </a:r>
            <a:r>
              <a:rPr lang="es-ES" dirty="0"/>
              <a:t>geográficos de la Tierra, que es un </a:t>
            </a:r>
            <a:r>
              <a:rPr lang="es-ES" dirty="0" smtClean="0"/>
              <a:t>gigantesco </a:t>
            </a:r>
            <a:r>
              <a:rPr lang="es-ES" dirty="0"/>
              <a:t>imán natural.</a:t>
            </a:r>
          </a:p>
          <a:p>
            <a:pPr algn="just"/>
            <a:r>
              <a:rPr lang="es-ES" dirty="0"/>
              <a:t>Como sabemos, existen dos tipos de imanes: naturales y </a:t>
            </a:r>
            <a:r>
              <a:rPr lang="es-ES" dirty="0" smtClean="0"/>
              <a:t>ar</a:t>
            </a:r>
            <a:r>
              <a:rPr lang="es-ES" dirty="0"/>
              <a:t>tificiales; y de acuerdo </a:t>
            </a:r>
            <a:r>
              <a:rPr lang="es-ES" dirty="0" smtClean="0"/>
              <a:t>a su </a:t>
            </a:r>
            <a:r>
              <a:rPr lang="es-ES" dirty="0"/>
              <a:t>estado de carga magnética </a:t>
            </a:r>
            <a:r>
              <a:rPr lang="es-ES" dirty="0" smtClean="0"/>
              <a:t>podemos </a:t>
            </a:r>
            <a:r>
              <a:rPr lang="es-ES" dirty="0"/>
              <a:t>clasificarlos en: imanes permanentes o temporales.</a:t>
            </a:r>
          </a:p>
          <a:p>
            <a:pPr algn="just"/>
            <a:r>
              <a:rPr lang="es-ES" dirty="0"/>
              <a:t>Los primeros serán minerales de hierro, y su magnetismo </a:t>
            </a:r>
            <a:r>
              <a:rPr lang="es-ES" dirty="0" smtClean="0"/>
              <a:t>puede </a:t>
            </a:r>
            <a:r>
              <a:rPr lang="es-ES" dirty="0"/>
              <a:t>explicarse por su génesis, pues están compuestos por </a:t>
            </a:r>
            <a:r>
              <a:rPr lang="es-ES" dirty="0" smtClean="0"/>
              <a:t>pequeños </a:t>
            </a:r>
            <a:r>
              <a:rPr lang="es-ES" dirty="0"/>
              <a:t>dipolos (N-S). En el caso de los que tienen fuertes </a:t>
            </a:r>
            <a:r>
              <a:rPr lang="es-ES" dirty="0" smtClean="0"/>
              <a:t>propiedades </a:t>
            </a:r>
            <a:r>
              <a:rPr lang="es-ES" dirty="0"/>
              <a:t>magnéticas, la sumatoria de estos pequeños </a:t>
            </a:r>
            <a:r>
              <a:rPr lang="es-ES" dirty="0" smtClean="0"/>
              <a:t>dipolos </a:t>
            </a:r>
            <a:r>
              <a:rPr lang="es-ES" dirty="0"/>
              <a:t>se encuentra orientada mayoritariamente en un </a:t>
            </a:r>
            <a:r>
              <a:rPr lang="es-ES" dirty="0" smtClean="0"/>
              <a:t>sentido</a:t>
            </a:r>
            <a:r>
              <a:rPr lang="es-ES" dirty="0"/>
              <a:t>, generando un dipolo único, y de ello resulta un mineral</a:t>
            </a:r>
          </a:p>
          <a:p>
            <a:pPr algn="just"/>
            <a:r>
              <a:rPr lang="es-ES" dirty="0"/>
              <a:t>magnético. Estos mantienen su campo magnético continuo a </a:t>
            </a:r>
            <a:r>
              <a:rPr lang="es-ES" dirty="0" smtClean="0"/>
              <a:t>menos </a:t>
            </a:r>
            <a:r>
              <a:rPr lang="es-ES" dirty="0"/>
              <a:t>que sufran un golpe de gran magnitud o se expongan </a:t>
            </a:r>
          </a:p>
          <a:p>
            <a:pPr algn="just"/>
            <a:r>
              <a:rPr lang="es-ES" dirty="0" smtClean="0"/>
              <a:t>a altas </a:t>
            </a:r>
            <a:r>
              <a:rPr lang="es-ES" dirty="0"/>
              <a:t>temperaturas, </a:t>
            </a:r>
            <a:r>
              <a:rPr lang="es-ES" dirty="0" smtClean="0"/>
              <a:t>lo que </a:t>
            </a:r>
            <a:r>
              <a:rPr lang="es-ES" dirty="0"/>
              <a:t>cambiaría su ordenamiento </a:t>
            </a:r>
            <a:r>
              <a:rPr lang="es-ES" dirty="0" smtClean="0"/>
              <a:t>interno</a:t>
            </a:r>
            <a:r>
              <a:rPr lang="es-ES" dirty="0"/>
              <a:t>, y podrían llegar </a:t>
            </a:r>
            <a:r>
              <a:rPr lang="es-ES" dirty="0" smtClean="0"/>
              <a:t>a perder </a:t>
            </a:r>
            <a:r>
              <a:rPr lang="es-ES" dirty="0"/>
              <a:t>intensidad de campo. </a:t>
            </a:r>
          </a:p>
          <a:p>
            <a:pPr algn="just"/>
            <a:r>
              <a:rPr lang="es-ES" dirty="0"/>
              <a:t>También tenemos las sustancias que pueden ser </a:t>
            </a:r>
            <a:r>
              <a:rPr lang="es-ES" dirty="0" smtClean="0"/>
              <a:t>magnetizadas </a:t>
            </a:r>
            <a:r>
              <a:rPr lang="es-ES" dirty="0"/>
              <a:t>en forma artificiaI1 ya que sus estructuras moleculares </a:t>
            </a:r>
            <a:r>
              <a:rPr lang="es-ES" dirty="0" smtClean="0"/>
              <a:t>tienen </a:t>
            </a:r>
            <a:r>
              <a:rPr lang="es-ES" dirty="0"/>
              <a:t>la capacidad de reorientar los dipolos por frotación, </a:t>
            </a:r>
            <a:r>
              <a:rPr lang="es-ES" dirty="0" smtClean="0"/>
              <a:t>acercando </a:t>
            </a:r>
            <a:r>
              <a:rPr lang="es-ES" dirty="0"/>
              <a:t>un imán, o haciendo circular una corriente </a:t>
            </a:r>
            <a:r>
              <a:rPr lang="es-ES" dirty="0" smtClean="0"/>
              <a:t>eléctrica</a:t>
            </a:r>
            <a:r>
              <a:rPr lang="es-ES" dirty="0"/>
              <a:t>. Los compuestos más usados son los </a:t>
            </a:r>
            <a:r>
              <a:rPr lang="es-ES" dirty="0" smtClean="0"/>
              <a:t>siguientes:</a:t>
            </a:r>
            <a:endParaRPr lang="es-ES" dirty="0"/>
          </a:p>
          <a:p>
            <a:pPr marL="742950" lvl="1" indent="-285750" algn="just">
              <a:buFont typeface="Wingdings" panose="05000000000000000000" pitchFamily="2" charset="2"/>
              <a:buChar char="Ø"/>
            </a:pPr>
            <a:r>
              <a:rPr lang="es-ES" b="1" dirty="0" smtClean="0"/>
              <a:t>Neodimio-hierro-boro</a:t>
            </a:r>
            <a:endParaRPr lang="es-ES" b="1" dirty="0"/>
          </a:p>
          <a:p>
            <a:pPr marL="742950" lvl="1" indent="-285750" algn="just">
              <a:buFont typeface="Wingdings" panose="05000000000000000000" pitchFamily="2" charset="2"/>
              <a:buChar char="Ø"/>
            </a:pPr>
            <a:r>
              <a:rPr lang="es-ES" b="1" dirty="0" smtClean="0"/>
              <a:t>Samario-cobalto</a:t>
            </a:r>
            <a:endParaRPr lang="es-ES" b="1" dirty="0"/>
          </a:p>
          <a:p>
            <a:pPr marL="742950" lvl="1" indent="-285750" algn="just">
              <a:buFont typeface="Wingdings" panose="05000000000000000000" pitchFamily="2" charset="2"/>
              <a:buChar char="Ø"/>
            </a:pPr>
            <a:r>
              <a:rPr lang="es-ES" b="1" dirty="0" smtClean="0"/>
              <a:t>Alnico</a:t>
            </a:r>
            <a:endParaRPr lang="es-ES" b="1" dirty="0"/>
          </a:p>
          <a:p>
            <a:pPr marL="742950" lvl="1" indent="-285750" algn="just">
              <a:buFont typeface="Wingdings" panose="05000000000000000000" pitchFamily="2" charset="2"/>
              <a:buChar char="Ø"/>
            </a:pPr>
            <a:r>
              <a:rPr lang="es-ES" b="1" dirty="0" smtClean="0"/>
              <a:t>Cerámica </a:t>
            </a:r>
            <a:r>
              <a:rPr lang="es-ES" b="1" dirty="0"/>
              <a:t>o ferrita</a:t>
            </a:r>
          </a:p>
          <a:p>
            <a:pPr algn="just"/>
            <a:r>
              <a:rPr lang="es-ES" dirty="0" smtClean="0"/>
              <a:t>Los </a:t>
            </a:r>
            <a:r>
              <a:rPr lang="es-ES" dirty="0"/>
              <a:t>dos primeros son </a:t>
            </a:r>
            <a:r>
              <a:rPr lang="es-ES" dirty="0" smtClean="0"/>
              <a:t>fuertes y </a:t>
            </a:r>
            <a:r>
              <a:rPr lang="es-ES" dirty="0"/>
              <a:t>difíciles de desmagnetizar. Se </a:t>
            </a:r>
            <a:r>
              <a:rPr lang="es-ES" dirty="0" smtClean="0"/>
              <a:t>desarrollaron </a:t>
            </a:r>
            <a:r>
              <a:rPr lang="es-ES" dirty="0"/>
              <a:t>sobre todo entre 1970 y 1980. Los de alnico se </a:t>
            </a:r>
            <a:r>
              <a:rPr lang="es-ES" dirty="0" smtClean="0"/>
              <a:t>popularizaron </a:t>
            </a:r>
            <a:r>
              <a:rPr lang="es-ES" dirty="0"/>
              <a:t>en la década del 40, son muy potentes y se desimantan </a:t>
            </a:r>
            <a:r>
              <a:rPr lang="es-ES" dirty="0" smtClean="0"/>
              <a:t>con </a:t>
            </a:r>
            <a:r>
              <a:rPr lang="es-ES" dirty="0"/>
              <a:t>facilidad. Los últimos son los más populares desde 1960, ya </a:t>
            </a:r>
            <a:r>
              <a:rPr lang="es-ES" dirty="0" smtClean="0"/>
              <a:t>que </a:t>
            </a:r>
            <a:r>
              <a:rPr lang="es-ES" dirty="0"/>
              <a:t>resultan bastante fuertes y difíciles de desmagnetizar</a:t>
            </a:r>
            <a:r>
              <a:rPr lang="es-ES" dirty="0" smtClean="0"/>
              <a:t>.</a:t>
            </a:r>
          </a:p>
          <a:p>
            <a:pPr algn="just"/>
            <a:endParaRPr lang="es-ES" dirty="0"/>
          </a:p>
        </p:txBody>
      </p:sp>
    </p:spTree>
    <p:extLst>
      <p:ext uri="{BB962C8B-B14F-4D97-AF65-F5344CB8AC3E}">
        <p14:creationId xmlns:p14="http://schemas.microsoft.com/office/powerpoint/2010/main" val="23522338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dirty="0" smtClean="0"/>
              <a:t>Un </a:t>
            </a:r>
            <a:r>
              <a:rPr lang="es-ES" dirty="0"/>
              <a:t>cuerpo no puede ser magnetizado de manera infinita, </a:t>
            </a:r>
            <a:r>
              <a:rPr lang="es-ES" dirty="0" smtClean="0"/>
              <a:t>existe </a:t>
            </a:r>
            <a:r>
              <a:rPr lang="es-ES" dirty="0"/>
              <a:t>una cantidad que limita este efecto y se llama </a:t>
            </a:r>
            <a:r>
              <a:rPr lang="es-ES" dirty="0" smtClean="0"/>
              <a:t>saturación</a:t>
            </a:r>
            <a:r>
              <a:rPr lang="es-ES" dirty="0"/>
              <a:t>. El magnetismo se pierde con el tiempo; esta </a:t>
            </a:r>
            <a:r>
              <a:rPr lang="es-ES" dirty="0" smtClean="0"/>
              <a:t>disminución </a:t>
            </a:r>
            <a:r>
              <a:rPr lang="es-ES" dirty="0"/>
              <a:t>es muy lenta, aunque en la actualidad algunos imanes </a:t>
            </a:r>
            <a:r>
              <a:rPr lang="es-ES" dirty="0" smtClean="0"/>
              <a:t>artificiales </a:t>
            </a:r>
            <a:r>
              <a:rPr lang="es-ES" dirty="0"/>
              <a:t>tienen características retentivas muy grandes, </a:t>
            </a:r>
            <a:r>
              <a:rPr lang="es-ES" dirty="0" smtClean="0"/>
              <a:t>por </a:t>
            </a:r>
            <a:r>
              <a:rPr lang="es-ES" dirty="0"/>
              <a:t>lo que la pérdida de magnetismo es muy </a:t>
            </a:r>
            <a:r>
              <a:rPr lang="es-ES" dirty="0" smtClean="0"/>
              <a:t>reducida </a:t>
            </a:r>
          </a:p>
          <a:p>
            <a:pPr algn="just"/>
            <a:r>
              <a:rPr lang="es-ES" dirty="0" smtClean="0"/>
              <a:t>Los </a:t>
            </a:r>
            <a:r>
              <a:rPr lang="es-ES" dirty="0"/>
              <a:t>imanes pueden perder sus propiedades magnéticas </a:t>
            </a:r>
            <a:r>
              <a:rPr lang="es-ES" dirty="0" smtClean="0"/>
              <a:t>llegando </a:t>
            </a:r>
            <a:r>
              <a:rPr lang="es-ES" dirty="0"/>
              <a:t>a la llamada temperatura de Curie que es diferente </a:t>
            </a:r>
            <a:r>
              <a:rPr lang="es-ES" dirty="0" smtClean="0"/>
              <a:t>para </a:t>
            </a:r>
            <a:r>
              <a:rPr lang="es-ES" dirty="0"/>
              <a:t>cada composición. También se produce la </a:t>
            </a:r>
            <a:r>
              <a:rPr lang="es-ES" dirty="0" smtClean="0"/>
              <a:t>desimantación </a:t>
            </a:r>
            <a:r>
              <a:rPr lang="es-ES" dirty="0"/>
              <a:t>por contacto; cada vez que algún material se pega a </a:t>
            </a:r>
            <a:r>
              <a:rPr lang="es-ES" dirty="0" smtClean="0"/>
              <a:t>un imán, este pierde parte de sus propiedades</a:t>
            </a:r>
            <a:r>
              <a:rPr lang="es-ES" dirty="0"/>
              <a:t>. Los golpes </a:t>
            </a:r>
            <a:r>
              <a:rPr lang="es-ES" dirty="0" smtClean="0"/>
              <a:t>fuertes pueden descolocar las partículas haciendo que el imán pierda su potencia</a:t>
            </a:r>
            <a:r>
              <a:rPr lang="es-ES" dirty="0"/>
              <a:t>.</a:t>
            </a:r>
          </a:p>
          <a:p>
            <a:pPr algn="just"/>
            <a:endParaRPr lang="es-ES" dirty="0" smtClean="0"/>
          </a:p>
          <a:p>
            <a:pPr algn="just"/>
            <a:r>
              <a:rPr lang="es-ES" b="1" dirty="0">
                <a:solidFill>
                  <a:srgbClr val="0070C0"/>
                </a:solidFill>
                <a:latin typeface="Arial Rounded MT Bold" panose="020F0704030504030204" pitchFamily="34" charset="0"/>
              </a:rPr>
              <a:t>Ordenamiento </a:t>
            </a:r>
            <a:r>
              <a:rPr lang="es-ES" b="1" dirty="0" smtClean="0">
                <a:solidFill>
                  <a:srgbClr val="0070C0"/>
                </a:solidFill>
                <a:latin typeface="Arial Rounded MT Bold" panose="020F0704030504030204" pitchFamily="34" charset="0"/>
              </a:rPr>
              <a:t>interno de </a:t>
            </a:r>
            <a:r>
              <a:rPr lang="es-ES" b="1" dirty="0">
                <a:solidFill>
                  <a:srgbClr val="0070C0"/>
                </a:solidFill>
                <a:latin typeface="Arial Rounded MT Bold" panose="020F0704030504030204" pitchFamily="34" charset="0"/>
              </a:rPr>
              <a:t>un material</a:t>
            </a:r>
          </a:p>
          <a:p>
            <a:pPr algn="just"/>
            <a:r>
              <a:rPr lang="es-ES" dirty="0"/>
              <a:t>Las sustancias que se encuentran en la </a:t>
            </a:r>
            <a:r>
              <a:rPr lang="es-ES" dirty="0" smtClean="0"/>
              <a:t>naturaleza </a:t>
            </a:r>
            <a:r>
              <a:rPr lang="es-ES" dirty="0"/>
              <a:t>pueden tener propiedades </a:t>
            </a:r>
            <a:r>
              <a:rPr lang="es-ES" dirty="0" smtClean="0"/>
              <a:t>magnéticas o </a:t>
            </a:r>
            <a:r>
              <a:rPr lang="es-ES" dirty="0"/>
              <a:t>no. Algunas de estas sustancias tienen </a:t>
            </a:r>
            <a:r>
              <a:rPr lang="es-ES" dirty="0" smtClean="0"/>
              <a:t>la capacidad </a:t>
            </a:r>
            <a:r>
              <a:rPr lang="es-ES" dirty="0"/>
              <a:t>de modificarse al reordenar su </a:t>
            </a:r>
            <a:r>
              <a:rPr lang="es-ES" dirty="0" smtClean="0"/>
              <a:t>estructura </a:t>
            </a:r>
            <a:r>
              <a:rPr lang="es-ES" dirty="0"/>
              <a:t>interna y convertirse en sustancias </a:t>
            </a:r>
            <a:r>
              <a:rPr lang="es-ES" dirty="0" smtClean="0"/>
              <a:t>magnéticas</a:t>
            </a:r>
            <a:r>
              <a:rPr lang="es-ES" dirty="0"/>
              <a:t>. Ese ordenamiento se logra </a:t>
            </a:r>
            <a:r>
              <a:rPr lang="es-ES" dirty="0" smtClean="0"/>
              <a:t>acercando </a:t>
            </a:r>
            <a:r>
              <a:rPr lang="es-ES" dirty="0"/>
              <a:t>un imán o haciendo circular una </a:t>
            </a:r>
            <a:r>
              <a:rPr lang="es-ES" dirty="0" smtClean="0"/>
              <a:t>corriente </a:t>
            </a:r>
            <a:r>
              <a:rPr lang="es-ES" dirty="0"/>
              <a:t>eléctrica a través de ellas.</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1943594" y="3965000"/>
            <a:ext cx="2331523" cy="2031325"/>
          </a:xfrm>
          <a:prstGeom prst="rect">
            <a:avLst/>
          </a:prstGeom>
        </p:spPr>
        <p:txBody>
          <a:bodyPr wrap="square">
            <a:spAutoFit/>
          </a:bodyPr>
          <a:lstStyle/>
          <a:p>
            <a:pPr algn="just"/>
            <a:r>
              <a:rPr lang="es-ES" b="1" dirty="0"/>
              <a:t>La fuerza de </a:t>
            </a:r>
          </a:p>
          <a:p>
            <a:pPr algn="just"/>
            <a:r>
              <a:rPr lang="es-ES" b="1" dirty="0"/>
              <a:t>atracción se da </a:t>
            </a:r>
          </a:p>
          <a:p>
            <a:pPr algn="just"/>
            <a:r>
              <a:rPr lang="es-ES" b="1" dirty="0"/>
              <a:t>entre polos distintos: </a:t>
            </a:r>
          </a:p>
          <a:p>
            <a:pPr algn="just"/>
            <a:r>
              <a:rPr lang="es-ES" b="1" dirty="0"/>
              <a:t>norte-sur, y la fuerza </a:t>
            </a:r>
          </a:p>
          <a:p>
            <a:pPr algn="just"/>
            <a:r>
              <a:rPr lang="es-ES" b="1" dirty="0"/>
              <a:t>de repulsión se da </a:t>
            </a:r>
          </a:p>
          <a:p>
            <a:pPr algn="just"/>
            <a:r>
              <a:rPr lang="es-ES" b="1" dirty="0"/>
              <a:t>entre polos </a:t>
            </a:r>
            <a:r>
              <a:rPr lang="es-ES" b="1" dirty="0" smtClean="0"/>
              <a:t>iguales: norte-norte</a:t>
            </a:r>
            <a:r>
              <a:rPr lang="es-ES" b="1" dirty="0"/>
              <a:t>, sur-sur.</a:t>
            </a:r>
          </a:p>
        </p:txBody>
      </p:sp>
      <p:pic>
        <p:nvPicPr>
          <p:cNvPr id="4" name="Imagen 3"/>
          <p:cNvPicPr>
            <a:picLocks noChangeAspect="1"/>
          </p:cNvPicPr>
          <p:nvPr/>
        </p:nvPicPr>
        <p:blipFill>
          <a:blip r:embed="rId2"/>
          <a:stretch>
            <a:fillRect/>
          </a:stretch>
        </p:blipFill>
        <p:spPr>
          <a:xfrm>
            <a:off x="4796889" y="3965000"/>
            <a:ext cx="2779568" cy="1865784"/>
          </a:xfrm>
          <a:prstGeom prst="rect">
            <a:avLst/>
          </a:prstGeom>
        </p:spPr>
      </p:pic>
    </p:spTree>
    <p:extLst>
      <p:ext uri="{BB962C8B-B14F-4D97-AF65-F5344CB8AC3E}">
        <p14:creationId xmlns:p14="http://schemas.microsoft.com/office/powerpoint/2010/main" val="11422651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imán no puede </a:t>
            </a:r>
            <a:r>
              <a:rPr lang="es-ES" b="1" dirty="0">
                <a:solidFill>
                  <a:srgbClr val="FF0000"/>
                </a:solidFill>
                <a:latin typeface="Arial Rounded MT Bold" panose="020F0704030504030204" pitchFamily="34" charset="0"/>
              </a:rPr>
              <a:t>existir un solo polo. Siempre </a:t>
            </a:r>
            <a:r>
              <a:rPr lang="es-ES" b="1" dirty="0" smtClean="0">
                <a:solidFill>
                  <a:srgbClr val="FF0000"/>
                </a:solidFill>
                <a:latin typeface="Arial Rounded MT Bold" panose="020F0704030504030204" pitchFamily="34" charset="0"/>
              </a:rPr>
              <a:t>estarán presentes el polo norte y el sur, tanto es así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si un imán se quiebra</a:t>
            </a:r>
            <a:r>
              <a:rPr lang="es-ES" b="1" dirty="0">
                <a:solidFill>
                  <a:srgbClr val="FF0000"/>
                </a:solidFill>
                <a:latin typeface="Arial Rounded MT Bold" panose="020F0704030504030204" pitchFamily="34" charset="0"/>
              </a:rPr>
              <a:t>, cada parte </a:t>
            </a:r>
            <a:r>
              <a:rPr lang="es-ES" b="1" dirty="0" smtClean="0">
                <a:solidFill>
                  <a:srgbClr val="FF0000"/>
                </a:solidFill>
                <a:latin typeface="Arial Rounded MT Bold" panose="020F0704030504030204" pitchFamily="34" charset="0"/>
              </a:rPr>
              <a:t>forma otro imán por separado.</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586287" y="1615044"/>
            <a:ext cx="4106451" cy="2078182"/>
          </a:xfrm>
          <a:prstGeom prst="rect">
            <a:avLst/>
          </a:prstGeom>
        </p:spPr>
      </p:pic>
      <p:sp>
        <p:nvSpPr>
          <p:cNvPr id="6" name="Rectángulo 5"/>
          <p:cNvSpPr/>
          <p:nvPr/>
        </p:nvSpPr>
        <p:spPr>
          <a:xfrm>
            <a:off x="1801090" y="1387917"/>
            <a:ext cx="2381435" cy="2585323"/>
          </a:xfrm>
          <a:prstGeom prst="rect">
            <a:avLst/>
          </a:prstGeom>
        </p:spPr>
        <p:txBody>
          <a:bodyPr wrap="square">
            <a:spAutoFit/>
          </a:bodyPr>
          <a:lstStyle/>
          <a:p>
            <a:pPr algn="just"/>
            <a:r>
              <a:rPr lang="es-ES" b="1" dirty="0"/>
              <a:t>Los imanes serán permanentes si su estructura permanece modificada luego del ordenamiento y serán temporales si dicho ordenamiento se pierde una vez retirado el campo magnético. </a:t>
            </a:r>
          </a:p>
        </p:txBody>
      </p:sp>
    </p:spTree>
    <p:extLst>
      <p:ext uri="{BB962C8B-B14F-4D97-AF65-F5344CB8AC3E}">
        <p14:creationId xmlns:p14="http://schemas.microsoft.com/office/powerpoint/2010/main" val="15164469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latin typeface="Arial Rounded MT Bold" panose="020F0704030504030204" pitchFamily="34" charset="0"/>
              </a:rPr>
              <a:t>Polos </a:t>
            </a:r>
            <a:r>
              <a:rPr lang="es-ES" b="1" dirty="0">
                <a:latin typeface="Arial Rounded MT Bold" panose="020F0704030504030204" pitchFamily="34" charset="0"/>
              </a:rPr>
              <a:t>magnéticos</a:t>
            </a:r>
          </a:p>
          <a:p>
            <a:pPr algn="just"/>
            <a:r>
              <a:rPr lang="es-ES" dirty="0"/>
              <a:t>Los polos magnéticos son conocidos como </a:t>
            </a:r>
            <a:r>
              <a:rPr lang="es-ES" dirty="0" smtClean="0"/>
              <a:t>el conjunto </a:t>
            </a:r>
            <a:r>
              <a:rPr lang="es-ES" dirty="0"/>
              <a:t>de </a:t>
            </a:r>
            <a:r>
              <a:rPr lang="es-ES" dirty="0" smtClean="0"/>
              <a:t>puntos del planeta Tierra en donde están las zonas </a:t>
            </a:r>
            <a:r>
              <a:rPr lang="es-ES" dirty="0"/>
              <a:t>polares (Polo </a:t>
            </a:r>
            <a:r>
              <a:rPr lang="es-ES" dirty="0" smtClean="0"/>
              <a:t>Norte y Polo Sur); allí, debido a la interacción con el campo magnético existente, se ejerce una atracción sobre los elementos </a:t>
            </a:r>
            <a:r>
              <a:rPr lang="es-ES" dirty="0"/>
              <a:t>sensibles </a:t>
            </a:r>
            <a:r>
              <a:rPr lang="es-ES" dirty="0" smtClean="0"/>
              <a:t>al campo </a:t>
            </a:r>
            <a:r>
              <a:rPr lang="es-ES" dirty="0"/>
              <a:t>magnético. </a:t>
            </a:r>
            <a:r>
              <a:rPr lang="es-ES" dirty="0" smtClean="0"/>
              <a:t>Un ejemplo de esto </a:t>
            </a:r>
            <a:r>
              <a:rPr lang="es-ES" dirty="0"/>
              <a:t>es </a:t>
            </a:r>
            <a:r>
              <a:rPr lang="es-ES" dirty="0" smtClean="0"/>
              <a:t>la brújula, que cuenta con una aguja imantada que apunta al polo </a:t>
            </a:r>
            <a:r>
              <a:rPr lang="es-ES" dirty="0"/>
              <a:t>sur magnético (que equivale </a:t>
            </a:r>
            <a:r>
              <a:rPr lang="es-ES" dirty="0" smtClean="0"/>
              <a:t>al norte </a:t>
            </a:r>
            <a:r>
              <a:rPr lang="es-ES" dirty="0"/>
              <a:t>geográfico). </a:t>
            </a:r>
          </a:p>
          <a:p>
            <a:pPr algn="just"/>
            <a:r>
              <a:rPr lang="es-ES" dirty="0"/>
              <a:t>Debemos </a:t>
            </a:r>
            <a:r>
              <a:rPr lang="es-ES" dirty="0" smtClean="0"/>
              <a:t>tener en cuenta que los polos magnéticos no coinciden con los polos </a:t>
            </a:r>
            <a:r>
              <a:rPr lang="es-ES" dirty="0"/>
              <a:t>geográficos</a:t>
            </a:r>
            <a:r>
              <a:rPr lang="es-ES" dirty="0" smtClean="0"/>
              <a:t>, sino que presentan un </a:t>
            </a:r>
            <a:r>
              <a:rPr lang="es-ES" dirty="0"/>
              <a:t>desplazamiento con respecto al eje geográfico de la </a:t>
            </a:r>
            <a:r>
              <a:rPr lang="es-ES" dirty="0" smtClean="0"/>
              <a:t>Tierra</a:t>
            </a:r>
            <a:r>
              <a:rPr lang="es-ES" dirty="0"/>
              <a:t>. Este desplazamiento genera un ángulo entre el </a:t>
            </a:r>
            <a:r>
              <a:rPr lang="es-ES" dirty="0" smtClean="0"/>
              <a:t>eje terrestre </a:t>
            </a:r>
            <a:r>
              <a:rPr lang="es-ES" dirty="0"/>
              <a:t>y el eje magnético denominado por la letra </a:t>
            </a:r>
            <a:r>
              <a:rPr lang="es-ES" dirty="0" smtClean="0"/>
              <a:t>del alfabeto griego Delta</a:t>
            </a:r>
            <a:r>
              <a:rPr lang="es-ES" dirty="0"/>
              <a:t>, </a:t>
            </a:r>
            <a:r>
              <a:rPr lang="es-ES" dirty="0" smtClean="0"/>
              <a:t>y este ángulo de desplazamiento </a:t>
            </a:r>
            <a:r>
              <a:rPr lang="es-ES" dirty="0"/>
              <a:t>se </a:t>
            </a:r>
            <a:r>
              <a:rPr lang="es-ES" dirty="0" smtClean="0"/>
              <a:t>llama </a:t>
            </a:r>
            <a:r>
              <a:rPr lang="es-ES" dirty="0"/>
              <a:t>ángulo de declinación.</a:t>
            </a:r>
          </a:p>
          <a:p>
            <a:pPr algn="ctr"/>
            <a:r>
              <a:rPr lang="es-ES" b="1" dirty="0"/>
              <a:t>La brújula con su aguja apunta hacia </a:t>
            </a:r>
            <a:r>
              <a:rPr lang="es-ES" b="1" dirty="0" smtClean="0"/>
              <a:t>el </a:t>
            </a:r>
            <a:r>
              <a:rPr lang="es-ES" b="1" dirty="0"/>
              <a:t>polo norte geográfico que equivale </a:t>
            </a:r>
            <a:r>
              <a:rPr lang="es-ES" b="1" dirty="0" smtClean="0"/>
              <a:t>al </a:t>
            </a:r>
            <a:r>
              <a:rPr lang="es-ES" b="1" dirty="0"/>
              <a:t>polo sur magnético.</a:t>
            </a:r>
          </a:p>
          <a:p>
            <a:pPr algn="just"/>
            <a:r>
              <a:rPr lang="es-ES" dirty="0"/>
              <a:t>A su vez, una aguja magnetizada suspendida en su centro </a:t>
            </a:r>
            <a:r>
              <a:rPr lang="es-ES" dirty="0" smtClean="0"/>
              <a:t>de gravedad </a:t>
            </a:r>
            <a:r>
              <a:rPr lang="es-ES" dirty="0"/>
              <a:t>no se puede mantener en forma </a:t>
            </a:r>
            <a:r>
              <a:rPr lang="es-ES" dirty="0" err="1" smtClean="0"/>
              <a:t>horizontaI</a:t>
            </a:r>
            <a:r>
              <a:rPr lang="es-ES" dirty="0" smtClean="0"/>
              <a:t>, ya </a:t>
            </a:r>
            <a:r>
              <a:rPr lang="es-ES" dirty="0"/>
              <a:t>que </a:t>
            </a:r>
            <a:r>
              <a:rPr lang="es-ES" dirty="0" smtClean="0"/>
              <a:t>el </a:t>
            </a:r>
            <a:r>
              <a:rPr lang="es-ES" dirty="0"/>
              <a:t>extremo que indica el norte se inclina hacia el suelo en el </a:t>
            </a:r>
            <a:r>
              <a:rPr lang="es-ES" dirty="0" smtClean="0"/>
              <a:t>hemisferio </a:t>
            </a:r>
            <a:r>
              <a:rPr lang="es-ES" dirty="0"/>
              <a:t>septentrional y lo mismo sucede para el extremo </a:t>
            </a:r>
            <a:r>
              <a:rPr lang="es-ES" dirty="0" smtClean="0"/>
              <a:t>que </a:t>
            </a:r>
            <a:r>
              <a:rPr lang="es-ES" dirty="0"/>
              <a:t>señala al sur en el hemisferio meridional. Esta </a:t>
            </a:r>
            <a:r>
              <a:rPr lang="es-ES" dirty="0" smtClean="0"/>
              <a:t>inclinación </a:t>
            </a:r>
            <a:r>
              <a:rPr lang="es-ES" dirty="0"/>
              <a:t>que se produce con respecto a una línea horizontal </a:t>
            </a:r>
            <a:r>
              <a:rPr lang="es-ES" dirty="0" smtClean="0"/>
              <a:t>imaginaria </a:t>
            </a:r>
            <a:r>
              <a:rPr lang="es-ES" dirty="0"/>
              <a:t>lleva el nombre de inclinación magnética. Este </a:t>
            </a:r>
            <a:r>
              <a:rPr lang="es-ES" dirty="0" smtClean="0"/>
              <a:t>valor </a:t>
            </a:r>
            <a:r>
              <a:rPr lang="es-ES" dirty="0"/>
              <a:t>dependerá del lugar de la Tierra en que nos </a:t>
            </a:r>
            <a:r>
              <a:rPr lang="es-ES" dirty="0" smtClean="0"/>
              <a:t>encontremos</a:t>
            </a:r>
            <a:r>
              <a:rPr lang="es-ES" dirty="0"/>
              <a:t>, al </a:t>
            </a:r>
            <a:r>
              <a:rPr lang="es-ES" dirty="0" smtClean="0"/>
              <a:t>igual </a:t>
            </a:r>
            <a:r>
              <a:rPr lang="es-ES" dirty="0"/>
              <a:t>que en el caso de la declinación.</a:t>
            </a:r>
          </a:p>
          <a:p>
            <a:pPr algn="just"/>
            <a:r>
              <a:rPr lang="es-ES" dirty="0"/>
              <a:t>Este fenómeno terrestre se debe a los materiales con los que </a:t>
            </a:r>
            <a:r>
              <a:rPr lang="es-ES" dirty="0" smtClean="0"/>
              <a:t>está </a:t>
            </a:r>
            <a:r>
              <a:rPr lang="es-ES" dirty="0"/>
              <a:t>compuesto el núcleo de la Tierra, que consisten en el </a:t>
            </a:r>
            <a:r>
              <a:rPr lang="es-ES" dirty="0" smtClean="0"/>
              <a:t>níquel </a:t>
            </a:r>
            <a:r>
              <a:rPr lang="es-ES" dirty="0"/>
              <a:t>y el hierro. Estos compuestos hacen que nuestro planeta </a:t>
            </a:r>
            <a:r>
              <a:rPr lang="es-ES" dirty="0" smtClean="0"/>
              <a:t>funcione </a:t>
            </a:r>
            <a:r>
              <a:rPr lang="es-ES" dirty="0"/>
              <a:t>como un enorme imán, y de esta manera se puede </a:t>
            </a:r>
            <a:r>
              <a:rPr lang="es-ES" dirty="0" smtClean="0"/>
              <a:t>ver </a:t>
            </a:r>
            <a:r>
              <a:rPr lang="es-ES" dirty="0"/>
              <a:t>claramente por qué funciona así la brújula.</a:t>
            </a:r>
          </a:p>
          <a:p>
            <a:pPr algn="just"/>
            <a:r>
              <a:rPr lang="es-ES" dirty="0"/>
              <a:t>El campo magnético que existe en la Tierra se caracteriza </a:t>
            </a:r>
            <a:r>
              <a:rPr lang="es-ES" dirty="0" smtClean="0"/>
              <a:t>por </a:t>
            </a:r>
            <a:r>
              <a:rPr lang="es-ES" dirty="0"/>
              <a:t>su intensidad, y esta intensidad de campo se mide en </a:t>
            </a:r>
            <a:r>
              <a:rPr lang="es-ES" dirty="0" smtClean="0"/>
              <a:t>gauss</a:t>
            </a:r>
            <a:r>
              <a:rPr lang="es-ES" dirty="0"/>
              <a:t>. Se dice así debido a que el campo que tiene el </a:t>
            </a:r>
            <a:r>
              <a:rPr lang="es-ES" dirty="0" smtClean="0"/>
              <a:t>planeta </a:t>
            </a:r>
            <a:r>
              <a:rPr lang="es-ES" dirty="0"/>
              <a:t>en el que vivimos es bastante </a:t>
            </a:r>
            <a:r>
              <a:rPr lang="es-ES" dirty="0" err="1" smtClean="0"/>
              <a:t>débiIT</a:t>
            </a:r>
            <a:r>
              <a:rPr lang="es-ES" dirty="0" smtClean="0"/>
              <a:t> </a:t>
            </a:r>
            <a:r>
              <a:rPr lang="es-ES" dirty="0"/>
              <a:t>para darnos idea, </a:t>
            </a:r>
            <a:r>
              <a:rPr lang="es-ES" dirty="0" smtClean="0"/>
              <a:t>en </a:t>
            </a:r>
            <a:r>
              <a:rPr lang="es-ES" dirty="0"/>
              <a:t>las proximidades del ecuador es de 0,3 gauss y en </a:t>
            </a:r>
            <a:r>
              <a:rPr lang="es-ES" dirty="0" smtClean="0"/>
              <a:t>las regiones </a:t>
            </a:r>
            <a:r>
              <a:rPr lang="es-ES" dirty="0"/>
              <a:t>extremas, </a:t>
            </a:r>
            <a:r>
              <a:rPr lang="es-ES" dirty="0" smtClean="0"/>
              <a:t>o sea</a:t>
            </a:r>
            <a:r>
              <a:rPr lang="es-ES" dirty="0"/>
              <a:t>, las regiones polares, tiene una </a:t>
            </a:r>
            <a:r>
              <a:rPr lang="es-ES" dirty="0" smtClean="0"/>
              <a:t>intensidad </a:t>
            </a:r>
            <a:r>
              <a:rPr lang="es-ES" dirty="0"/>
              <a:t>de 0,7 gauss</a:t>
            </a:r>
            <a:r>
              <a:rPr lang="es-ES" dirty="0" smtClean="0"/>
              <a:t>.</a:t>
            </a:r>
          </a:p>
          <a:p>
            <a:pPr algn="just"/>
            <a:endParaRPr lang="es-ES" dirty="0"/>
          </a:p>
        </p:txBody>
      </p:sp>
    </p:spTree>
    <p:extLst>
      <p:ext uri="{BB962C8B-B14F-4D97-AF65-F5344CB8AC3E}">
        <p14:creationId xmlns:p14="http://schemas.microsoft.com/office/powerpoint/2010/main" val="35879550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a:t>
            </a:r>
            <a:r>
              <a:rPr lang="es-ES" dirty="0"/>
              <a:t>alineamiento formado de norte-sur de las líneas </a:t>
            </a:r>
            <a:r>
              <a:rPr lang="es-ES" dirty="0" smtClean="0"/>
              <a:t>magnéticas </a:t>
            </a:r>
            <a:r>
              <a:rPr lang="es-ES" dirty="0"/>
              <a:t>con respecto al eje de rotación terrestre indica que </a:t>
            </a:r>
            <a:r>
              <a:rPr lang="es-ES" dirty="0" smtClean="0"/>
              <a:t>el campo</a:t>
            </a:r>
            <a:r>
              <a:rPr lang="es-ES" dirty="0"/>
              <a:t>, a grandes rasgos, constituye un dipolo. Recordemos </a:t>
            </a:r>
            <a:r>
              <a:rPr lang="es-ES" dirty="0" smtClean="0"/>
              <a:t>que </a:t>
            </a:r>
            <a:r>
              <a:rPr lang="es-ES" dirty="0"/>
              <a:t>resulta inclinado unos I10 grados respecto al eje de </a:t>
            </a:r>
            <a:r>
              <a:rPr lang="es-ES" dirty="0" smtClean="0"/>
              <a:t>rotación </a:t>
            </a:r>
            <a:r>
              <a:rPr lang="es-ES" dirty="0"/>
              <a:t>terrestre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Esquema </a:t>
            </a:r>
            <a:r>
              <a:rPr lang="es-ES" b="1" dirty="0"/>
              <a:t>de las líneas de fuerza que atraviesan </a:t>
            </a:r>
            <a:r>
              <a:rPr lang="es-ES" b="1" dirty="0" smtClean="0"/>
              <a:t>la Tierra</a:t>
            </a:r>
            <a:r>
              <a:rPr lang="es-ES" b="1" dirty="0"/>
              <a:t>, </a:t>
            </a:r>
            <a:r>
              <a:rPr lang="es-ES" b="1" dirty="0" smtClean="0"/>
              <a:t>y la ubicación </a:t>
            </a:r>
            <a:r>
              <a:rPr lang="es-ES" b="1" dirty="0"/>
              <a:t>de los polos geográficos </a:t>
            </a:r>
            <a:r>
              <a:rPr lang="es-ES" b="1" dirty="0" smtClean="0"/>
              <a:t>y magnéticos</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Imagen </a:t>
            </a:r>
            <a:r>
              <a:rPr lang="es-ES" b="1" dirty="0"/>
              <a:t>de una brújula típica que </a:t>
            </a:r>
            <a:r>
              <a:rPr lang="es-ES" b="1" dirty="0" smtClean="0"/>
              <a:t>se utiliza </a:t>
            </a:r>
            <a:r>
              <a:rPr lang="es-ES" b="1" dirty="0"/>
              <a:t>en supervivencia </a:t>
            </a:r>
            <a:r>
              <a:rPr lang="es-ES" b="1" dirty="0" smtClean="0"/>
              <a:t>o, incluso</a:t>
            </a:r>
            <a:r>
              <a:rPr lang="es-ES" b="1" dirty="0"/>
              <a:t>, en algunos barcos</a:t>
            </a:r>
            <a:r>
              <a:rPr lang="es-ES" b="1" dirty="0" smtClean="0"/>
              <a:t>.</a:t>
            </a:r>
          </a:p>
          <a:p>
            <a:pPr algn="ctr"/>
            <a:endParaRPr lang="es-ES" dirty="0"/>
          </a:p>
        </p:txBody>
      </p:sp>
      <p:pic>
        <p:nvPicPr>
          <p:cNvPr id="3" name="Imagen 2"/>
          <p:cNvPicPr>
            <a:picLocks noChangeAspect="1"/>
          </p:cNvPicPr>
          <p:nvPr/>
        </p:nvPicPr>
        <p:blipFill>
          <a:blip r:embed="rId2"/>
          <a:stretch>
            <a:fillRect/>
          </a:stretch>
        </p:blipFill>
        <p:spPr>
          <a:xfrm>
            <a:off x="3834864" y="939388"/>
            <a:ext cx="4324350" cy="2247900"/>
          </a:xfrm>
          <a:prstGeom prst="rect">
            <a:avLst/>
          </a:prstGeom>
        </p:spPr>
      </p:pic>
      <p:pic>
        <p:nvPicPr>
          <p:cNvPr id="4" name="Imagen 3"/>
          <p:cNvPicPr>
            <a:picLocks noChangeAspect="1"/>
          </p:cNvPicPr>
          <p:nvPr/>
        </p:nvPicPr>
        <p:blipFill>
          <a:blip r:embed="rId3"/>
          <a:stretch>
            <a:fillRect/>
          </a:stretch>
        </p:blipFill>
        <p:spPr>
          <a:xfrm>
            <a:off x="4381994" y="3420094"/>
            <a:ext cx="2945081" cy="3020352"/>
          </a:xfrm>
          <a:prstGeom prst="rect">
            <a:avLst/>
          </a:prstGeom>
        </p:spPr>
      </p:pic>
    </p:spTree>
    <p:extLst>
      <p:ext uri="{BB962C8B-B14F-4D97-AF65-F5344CB8AC3E}">
        <p14:creationId xmlns:p14="http://schemas.microsoft.com/office/powerpoint/2010/main" val="2528398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Las </a:t>
            </a:r>
            <a:r>
              <a:rPr lang="es-ES" b="1" dirty="0">
                <a:solidFill>
                  <a:srgbClr val="0070C0"/>
                </a:solidFill>
                <a:latin typeface="Arial Rounded MT Bold" panose="020F0704030504030204" pitchFamily="34" charset="0"/>
              </a:rPr>
              <a:t>líneas de </a:t>
            </a:r>
            <a:r>
              <a:rPr lang="es-ES" b="1" dirty="0" smtClean="0">
                <a:solidFill>
                  <a:srgbClr val="0070C0"/>
                </a:solidFill>
                <a:latin typeface="Arial Rounded MT Bold" panose="020F0704030504030204" pitchFamily="34" charset="0"/>
              </a:rPr>
              <a:t>campo o de </a:t>
            </a:r>
            <a:r>
              <a:rPr lang="es-ES" b="1" dirty="0">
                <a:solidFill>
                  <a:srgbClr val="0070C0"/>
                </a:solidFill>
                <a:latin typeface="Arial Rounded MT Bold" panose="020F0704030504030204" pitchFamily="34" charset="0"/>
              </a:rPr>
              <a:t>fuerza</a:t>
            </a:r>
          </a:p>
          <a:p>
            <a:pPr algn="just"/>
            <a:r>
              <a:rPr lang="es-ES" dirty="0"/>
              <a:t>Estas líneas de fuerza que mencionamos antes son aquellas </a:t>
            </a:r>
            <a:r>
              <a:rPr lang="es-ES" dirty="0" smtClean="0"/>
              <a:t>que </a:t>
            </a:r>
            <a:r>
              <a:rPr lang="es-ES" dirty="0"/>
              <a:t>forman una curva donde la tangente de dichas </a:t>
            </a:r>
            <a:r>
              <a:rPr lang="es-ES" dirty="0" smtClean="0"/>
              <a:t>líneas proporciona </a:t>
            </a:r>
            <a:r>
              <a:rPr lang="es-ES" dirty="0"/>
              <a:t>la dirección del campo en ese punto. Estas </a:t>
            </a:r>
            <a:r>
              <a:rPr lang="es-ES" dirty="0" smtClean="0"/>
              <a:t>líneas </a:t>
            </a:r>
            <a:r>
              <a:rPr lang="es-ES" dirty="0"/>
              <a:t>no son discretas como se podría pensar a simple vista </a:t>
            </a:r>
            <a:r>
              <a:rPr lang="es-ES" dirty="0" smtClean="0"/>
              <a:t>(</a:t>
            </a:r>
            <a:r>
              <a:rPr lang="es-ES" dirty="0"/>
              <a:t>ver </a:t>
            </a:r>
            <a:r>
              <a:rPr lang="es-ES" dirty="0" smtClean="0"/>
              <a:t>figura </a:t>
            </a:r>
            <a:r>
              <a:rPr lang="es-ES" dirty="0"/>
              <a:t>de líneas de campo en la </a:t>
            </a:r>
            <a:r>
              <a:rPr lang="es-ES" dirty="0" smtClean="0"/>
              <a:t>siguiente </a:t>
            </a:r>
            <a:r>
              <a:rPr lang="es-ES" dirty="0"/>
              <a:t>página), ya </a:t>
            </a:r>
            <a:r>
              <a:rPr lang="es-ES" dirty="0" smtClean="0"/>
              <a:t>que </a:t>
            </a:r>
            <a:r>
              <a:rPr lang="es-ES" dirty="0"/>
              <a:t>en el experimento que se realiza con las limaduras de </a:t>
            </a:r>
            <a:r>
              <a:rPr lang="es-ES" dirty="0" smtClean="0"/>
              <a:t>hierro </a:t>
            </a:r>
            <a:r>
              <a:rPr lang="es-ES" dirty="0"/>
              <a:t>sobre una hoja de papel se forman líneas. La razón </a:t>
            </a:r>
            <a:r>
              <a:rPr lang="es-ES" dirty="0" smtClean="0"/>
              <a:t>por </a:t>
            </a:r>
            <a:r>
              <a:rPr lang="es-ES" dirty="0"/>
              <a:t>la que sucede esto reside en que las líneas formadas </a:t>
            </a:r>
            <a:r>
              <a:rPr lang="es-ES" dirty="0" smtClean="0"/>
              <a:t>por </a:t>
            </a:r>
            <a:r>
              <a:rPr lang="es-ES" dirty="0"/>
              <a:t>las limaduras solo pueden tener la anchura de una </a:t>
            </a:r>
            <a:r>
              <a:rPr lang="es-ES" dirty="0" smtClean="0"/>
              <a:t>partícula </a:t>
            </a:r>
            <a:r>
              <a:rPr lang="es-ES" dirty="0"/>
              <a:t>de hierro, y, en cuanto se genera una línea, esta </a:t>
            </a:r>
            <a:r>
              <a:rPr lang="es-ES" dirty="0" smtClean="0"/>
              <a:t>repele </a:t>
            </a:r>
            <a:r>
              <a:rPr lang="es-ES" dirty="0"/>
              <a:t>a las otras. En consecuencia, el número de líneas </a:t>
            </a:r>
            <a:r>
              <a:rPr lang="es-ES" dirty="0" smtClean="0"/>
              <a:t>de campo </a:t>
            </a:r>
            <a:r>
              <a:rPr lang="es-ES" dirty="0"/>
              <a:t>que </a:t>
            </a:r>
            <a:r>
              <a:rPr lang="es-ES" dirty="0" smtClean="0"/>
              <a:t>se pueden ver y la proximidad </a:t>
            </a:r>
            <a:r>
              <a:rPr lang="es-ES" dirty="0"/>
              <a:t>de estas </a:t>
            </a:r>
            <a:r>
              <a:rPr lang="es-ES" dirty="0" smtClean="0"/>
              <a:t>depende del </a:t>
            </a:r>
            <a:r>
              <a:rPr lang="es-ES" dirty="0"/>
              <a:t>tamaño </a:t>
            </a:r>
            <a:r>
              <a:rPr lang="es-ES" dirty="0" smtClean="0"/>
              <a:t>de las partículas de hierro</a:t>
            </a:r>
            <a:r>
              <a:rPr lang="es-ES" dirty="0"/>
              <a:t>.</a:t>
            </a:r>
          </a:p>
          <a:p>
            <a:pPr algn="just"/>
            <a:r>
              <a:rPr lang="es-ES" dirty="0"/>
              <a:t>Las líneas de campo convergen donde la fuerza del campo </a:t>
            </a:r>
            <a:r>
              <a:rPr lang="es-ES" dirty="0" smtClean="0"/>
              <a:t>magnético </a:t>
            </a:r>
            <a:r>
              <a:rPr lang="es-ES" dirty="0"/>
              <a:t>es mayor y se alejan donde es más débil. Esto </a:t>
            </a:r>
            <a:r>
              <a:rPr lang="es-ES" dirty="0" smtClean="0"/>
              <a:t>quiere </a:t>
            </a:r>
            <a:r>
              <a:rPr lang="es-ES" dirty="0"/>
              <a:t>decir que las líneas de campo se separan a partir de </a:t>
            </a:r>
            <a:r>
              <a:rPr lang="es-ES" dirty="0" smtClean="0"/>
              <a:t>un </a:t>
            </a:r>
            <a:r>
              <a:rPr lang="es-ES" dirty="0"/>
              <a:t>polo y se vuelven a juntar en el otro polo. Este </a:t>
            </a:r>
            <a:r>
              <a:rPr lang="es-ES" dirty="0" smtClean="0"/>
              <a:t>comportamiento </a:t>
            </a:r>
            <a:r>
              <a:rPr lang="es-ES" dirty="0"/>
              <a:t>es similar al del campo magnético terrestre.</a:t>
            </a:r>
          </a:p>
          <a:p>
            <a:pPr algn="just"/>
            <a:r>
              <a:rPr lang="es-ES" dirty="0"/>
              <a:t>Las líneas de campo fueron introducidas por Michael </a:t>
            </a:r>
            <a:r>
              <a:rPr lang="es-ES" dirty="0" smtClean="0"/>
              <a:t>Faraday </a:t>
            </a:r>
            <a:r>
              <a:rPr lang="es-ES" dirty="0"/>
              <a:t>(1791-1867), quien les dio ese nombre. En esa época </a:t>
            </a:r>
            <a:r>
              <a:rPr lang="es-ES" dirty="0" smtClean="0"/>
              <a:t>se </a:t>
            </a:r>
            <a:r>
              <a:rPr lang="es-ES" dirty="0"/>
              <a:t>pensaba que estas tenían aplicación meramente para </a:t>
            </a:r>
            <a:r>
              <a:rPr lang="es-ES" dirty="0" smtClean="0"/>
              <a:t>visualizar </a:t>
            </a:r>
            <a:r>
              <a:rPr lang="es-ES" dirty="0"/>
              <a:t>los campos magnéticos. Se les empezó a dar importancia con el estudio de las partículas elementales, ya que </a:t>
            </a:r>
            <a:r>
              <a:rPr lang="es-ES" dirty="0" smtClean="0"/>
              <a:t>estas </a:t>
            </a:r>
            <a:r>
              <a:rPr lang="es-ES" dirty="0"/>
              <a:t>líneas son fundamentales para la forma en que se </a:t>
            </a:r>
            <a:r>
              <a:rPr lang="es-ES" dirty="0" smtClean="0"/>
              <a:t>desplazan </a:t>
            </a:r>
            <a:r>
              <a:rPr lang="es-ES" dirty="0"/>
              <a:t>los electrones y los iones. Estas partículas cargadas </a:t>
            </a:r>
            <a:r>
              <a:rPr lang="es-ES" dirty="0" smtClean="0"/>
              <a:t>eléctricamente </a:t>
            </a:r>
            <a:r>
              <a:rPr lang="es-ES" dirty="0"/>
              <a:t>tienden a permanecer unidas a las líneas de </a:t>
            </a:r>
            <a:r>
              <a:rPr lang="es-ES" dirty="0" smtClean="0"/>
              <a:t>fuerza </a:t>
            </a:r>
            <a:r>
              <a:rPr lang="es-ES" dirty="0"/>
              <a:t>donde se colocan, girando en forma de espiral a su </a:t>
            </a:r>
            <a:r>
              <a:rPr lang="es-ES" dirty="0" smtClean="0"/>
              <a:t>alrededor </a:t>
            </a:r>
            <a:r>
              <a:rPr lang="es-ES" dirty="0"/>
              <a:t>mientras se desplazan por ellas</a:t>
            </a:r>
            <a:r>
              <a:rPr lang="es-ES" dirty="0" smtClean="0"/>
              <a:t>.</a:t>
            </a:r>
          </a:p>
          <a:p>
            <a:pPr algn="just"/>
            <a:endParaRPr lang="es-ES" dirty="0"/>
          </a:p>
          <a:p>
            <a:pPr algn="ctr"/>
            <a:r>
              <a:rPr lang="es-ES" b="1" dirty="0" smtClean="0">
                <a:solidFill>
                  <a:srgbClr val="FF0000"/>
                </a:solidFill>
              </a:rPr>
              <a:t>-Las líneas de campo convergen </a:t>
            </a:r>
            <a:r>
              <a:rPr lang="es-ES" b="1" dirty="0">
                <a:solidFill>
                  <a:srgbClr val="FF0000"/>
                </a:solidFill>
              </a:rPr>
              <a:t>donde </a:t>
            </a:r>
            <a:r>
              <a:rPr lang="es-ES" b="1" dirty="0" smtClean="0">
                <a:solidFill>
                  <a:srgbClr val="FF0000"/>
                </a:solidFill>
              </a:rPr>
              <a:t>la fuerza del </a:t>
            </a:r>
            <a:r>
              <a:rPr lang="es-ES" b="1" dirty="0">
                <a:solidFill>
                  <a:srgbClr val="FF0000"/>
                </a:solidFill>
              </a:rPr>
              <a:t>campo magnético es </a:t>
            </a:r>
            <a:r>
              <a:rPr lang="es-ES" b="1" dirty="0" smtClean="0">
                <a:solidFill>
                  <a:srgbClr val="FF0000"/>
                </a:solidFill>
              </a:rPr>
              <a:t>mayor </a:t>
            </a:r>
            <a:r>
              <a:rPr lang="es-ES" b="1" dirty="0">
                <a:solidFill>
                  <a:srgbClr val="FF0000"/>
                </a:solidFill>
              </a:rPr>
              <a:t>y se alejan entre </a:t>
            </a:r>
            <a:r>
              <a:rPr lang="es-ES" b="1" dirty="0" smtClean="0">
                <a:solidFill>
                  <a:srgbClr val="FF0000"/>
                </a:solidFill>
              </a:rPr>
              <a:t>sí </a:t>
            </a:r>
            <a:r>
              <a:rPr lang="es-ES" b="1" dirty="0">
                <a:solidFill>
                  <a:srgbClr val="FF0000"/>
                </a:solidFill>
              </a:rPr>
              <a:t>donde es más </a:t>
            </a:r>
            <a:r>
              <a:rPr lang="es-ES" b="1" dirty="0" smtClean="0">
                <a:solidFill>
                  <a:srgbClr val="FF0000"/>
                </a:solidFill>
              </a:rPr>
              <a:t>débil.</a:t>
            </a:r>
          </a:p>
          <a:p>
            <a:pPr algn="just"/>
            <a:endParaRPr lang="es-ES" dirty="0"/>
          </a:p>
        </p:txBody>
      </p:sp>
    </p:spTree>
    <p:extLst>
      <p:ext uri="{BB962C8B-B14F-4D97-AF65-F5344CB8AC3E}">
        <p14:creationId xmlns:p14="http://schemas.microsoft.com/office/powerpoint/2010/main" val="9662392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Flujo </a:t>
            </a:r>
            <a:r>
              <a:rPr lang="es-ES" b="1" dirty="0">
                <a:solidFill>
                  <a:srgbClr val="0070C0"/>
                </a:solidFill>
                <a:latin typeface="Arial Rounded MT Bold" panose="020F0704030504030204" pitchFamily="34" charset="0"/>
              </a:rPr>
              <a:t>magnético</a:t>
            </a:r>
          </a:p>
          <a:p>
            <a:pPr algn="just"/>
            <a:r>
              <a:rPr lang="es-ES" dirty="0"/>
              <a:t>El </a:t>
            </a:r>
            <a:r>
              <a:rPr lang="es-ES" dirty="0" smtClean="0"/>
              <a:t>flujo magnético es </a:t>
            </a:r>
            <a:r>
              <a:rPr lang="es-ES" dirty="0"/>
              <a:t>una medida de cantidad de </a:t>
            </a:r>
            <a:r>
              <a:rPr lang="es-ES" dirty="0" smtClean="0"/>
              <a:t>magnetismo </a:t>
            </a:r>
            <a:r>
              <a:rPr lang="es-ES" dirty="0"/>
              <a:t>y se calcula a partir del campo magnético, la </a:t>
            </a:r>
            <a:r>
              <a:rPr lang="es-ES" dirty="0" smtClean="0"/>
              <a:t>superficie </a:t>
            </a:r>
            <a:r>
              <a:rPr lang="es-ES" dirty="0"/>
              <a:t>sobre la cual actúa y el ángulo de incidencia formado </a:t>
            </a:r>
            <a:r>
              <a:rPr lang="es-ES" dirty="0" smtClean="0"/>
              <a:t>por </a:t>
            </a:r>
            <a:r>
              <a:rPr lang="es-ES" dirty="0"/>
              <a:t>las líneas de campo y los diferentes elementos que </a:t>
            </a:r>
            <a:r>
              <a:rPr lang="es-ES" dirty="0" smtClean="0"/>
              <a:t>están </a:t>
            </a:r>
            <a:r>
              <a:rPr lang="es-ES" dirty="0"/>
              <a:t>incluidos en dicha superficie; es proporcional al </a:t>
            </a:r>
            <a:r>
              <a:rPr lang="es-ES" dirty="0" smtClean="0"/>
              <a:t>número </a:t>
            </a:r>
            <a:r>
              <a:rPr lang="es-ES" dirty="0"/>
              <a:t>de líneas de campo que atraviesa un área. La </a:t>
            </a:r>
            <a:r>
              <a:rPr lang="es-ES" dirty="0" smtClean="0"/>
              <a:t>unidad de flujo magnético en el sistema </a:t>
            </a:r>
            <a:r>
              <a:rPr lang="es-ES" dirty="0"/>
              <a:t>internacional de </a:t>
            </a:r>
            <a:r>
              <a:rPr lang="es-ES" dirty="0" smtClean="0"/>
              <a:t>unidades es el weber</a:t>
            </a:r>
            <a:r>
              <a:rPr lang="es-ES" dirty="0"/>
              <a:t>.</a:t>
            </a:r>
          </a:p>
          <a:p>
            <a:pPr algn="just"/>
            <a:r>
              <a:rPr lang="es-ES" b="1" dirty="0">
                <a:solidFill>
                  <a:srgbClr val="0070C0"/>
                </a:solidFill>
                <a:latin typeface="Arial Rounded MT Bold" panose="020F0704030504030204" pitchFamily="34" charset="0"/>
              </a:rPr>
              <a:t>Leyes fundamentales </a:t>
            </a:r>
            <a:r>
              <a:rPr lang="es-ES" b="1" dirty="0" smtClean="0">
                <a:solidFill>
                  <a:srgbClr val="0070C0"/>
                </a:solidFill>
                <a:latin typeface="Arial Rounded MT Bold" panose="020F0704030504030204" pitchFamily="34" charset="0"/>
              </a:rPr>
              <a:t>del magnetismo</a:t>
            </a:r>
            <a:endParaRPr lang="es-ES" b="1" dirty="0">
              <a:solidFill>
                <a:srgbClr val="0070C0"/>
              </a:solidFill>
              <a:latin typeface="Arial Rounded MT Bold" panose="020F0704030504030204" pitchFamily="34" charset="0"/>
            </a:endParaRPr>
          </a:p>
          <a:p>
            <a:pPr algn="just"/>
            <a:r>
              <a:rPr lang="es-ES" dirty="0"/>
              <a:t>Como sabemos, cada imán, ya sea pequeño o grande, </a:t>
            </a:r>
            <a:r>
              <a:rPr lang="es-ES" dirty="0" smtClean="0"/>
              <a:t>posee </a:t>
            </a:r>
            <a:r>
              <a:rPr lang="es-ES" dirty="0"/>
              <a:t>exactamente dos polos bien definidos. En estos polos </a:t>
            </a:r>
            <a:r>
              <a:rPr lang="es-ES" dirty="0" smtClean="0"/>
              <a:t>es </a:t>
            </a:r>
            <a:r>
              <a:rPr lang="es-ES" dirty="0"/>
              <a:t>donde la fuerza magnética resulta más potente. Estos </a:t>
            </a:r>
            <a:r>
              <a:rPr lang="es-ES" dirty="0" smtClean="0"/>
              <a:t>polos </a:t>
            </a:r>
            <a:r>
              <a:rPr lang="es-ES" dirty="0"/>
              <a:t>se llaman polo norte y polo sur.</a:t>
            </a:r>
          </a:p>
          <a:p>
            <a:pPr algn="just"/>
            <a:r>
              <a:rPr lang="es-ES" dirty="0"/>
              <a:t>Gracias a los experimentos que realizó Gilbert, se puede </a:t>
            </a:r>
            <a:r>
              <a:rPr lang="es-ES" dirty="0" smtClean="0"/>
              <a:t>comprobar </a:t>
            </a:r>
            <a:r>
              <a:rPr lang="es-ES" dirty="0"/>
              <a:t>que los polos </a:t>
            </a:r>
            <a:r>
              <a:rPr lang="es-ES" dirty="0" smtClean="0"/>
              <a:t>iguales </a:t>
            </a:r>
            <a:r>
              <a:rPr lang="es-ES" dirty="0"/>
              <a:t>se repelen y los polos </a:t>
            </a:r>
            <a:r>
              <a:rPr lang="es-ES" dirty="0" smtClean="0"/>
              <a:t>distintos </a:t>
            </a:r>
            <a:r>
              <a:rPr lang="es-ES" dirty="0"/>
              <a:t>se atraen. Esta atracción o repulsión en particular de </a:t>
            </a:r>
            <a:r>
              <a:rPr lang="es-ES" dirty="0" smtClean="0"/>
              <a:t>dos </a:t>
            </a:r>
            <a:r>
              <a:rPr lang="es-ES" dirty="0"/>
              <a:t>imanes depende de la fuerza de los campos </a:t>
            </a:r>
            <a:r>
              <a:rPr lang="es-ES" dirty="0" smtClean="0"/>
              <a:t>magnéticos</a:t>
            </a:r>
            <a:r>
              <a:rPr lang="es-ES" dirty="0"/>
              <a:t>. O sea que, cuanto mayor sea la distancia que separa </a:t>
            </a:r>
            <a:r>
              <a:rPr lang="es-ES" dirty="0" smtClean="0"/>
              <a:t>los </a:t>
            </a:r>
            <a:r>
              <a:rPr lang="es-ES" dirty="0"/>
              <a:t>imanes, mayor será la debilidad de la fuerza magnética </a:t>
            </a:r>
            <a:r>
              <a:rPr lang="es-ES" dirty="0" smtClean="0"/>
              <a:t>resultante</a:t>
            </a:r>
            <a:r>
              <a:rPr lang="es-ES" dirty="0"/>
              <a:t>; y cuanto menor sea esta distancia, mayor será </a:t>
            </a:r>
            <a:r>
              <a:rPr lang="es-ES" dirty="0" smtClean="0"/>
              <a:t>la </a:t>
            </a:r>
            <a:r>
              <a:rPr lang="es-ES" dirty="0"/>
              <a:t>fuerza magnética de atracción o repulsión. Otra </a:t>
            </a:r>
            <a:r>
              <a:rPr lang="es-ES" dirty="0" smtClean="0"/>
              <a:t>característica </a:t>
            </a:r>
            <a:r>
              <a:rPr lang="es-ES" dirty="0"/>
              <a:t>fundamental que poseen los imanes es que, si se </a:t>
            </a:r>
            <a:r>
              <a:rPr lang="es-ES" dirty="0" smtClean="0"/>
              <a:t>rompen</a:t>
            </a:r>
            <a:r>
              <a:rPr lang="es-ES" dirty="0"/>
              <a:t>, cada fragmento que conformaba el imán inicial se </a:t>
            </a:r>
            <a:r>
              <a:rPr lang="es-ES" dirty="0" smtClean="0"/>
              <a:t>convertirá </a:t>
            </a:r>
            <a:r>
              <a:rPr lang="es-ES" dirty="0"/>
              <a:t>en un imán más pequeño.</a:t>
            </a:r>
          </a:p>
          <a:p>
            <a:pPr algn="just"/>
            <a:r>
              <a:rPr lang="es-ES" dirty="0" smtClean="0"/>
              <a:t>Las leyes </a:t>
            </a:r>
            <a:r>
              <a:rPr lang="es-ES" dirty="0"/>
              <a:t>fundamentales </a:t>
            </a:r>
            <a:r>
              <a:rPr lang="es-ES" dirty="0" smtClean="0"/>
              <a:t>del magnetismo son las que mencionamos a continuación</a:t>
            </a:r>
            <a:r>
              <a:rPr lang="es-ES" dirty="0"/>
              <a:t>:</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igual signo se repelen.</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distinto signo se atraen.</a:t>
            </a:r>
            <a:r>
              <a:rPr lang="es-ES" dirty="0"/>
              <a:t> </a:t>
            </a:r>
            <a:endParaRPr lang="es-ES" dirty="0" smtClean="0"/>
          </a:p>
          <a:p>
            <a:pPr marL="742950" lvl="1" indent="-285750" algn="just">
              <a:buFont typeface="Wingdings" panose="05000000000000000000" pitchFamily="2" charset="2"/>
              <a:buChar char="q"/>
            </a:pPr>
            <a:r>
              <a:rPr lang="es-ES" b="1" dirty="0" smtClean="0"/>
              <a:t>La </a:t>
            </a:r>
            <a:r>
              <a:rPr lang="es-ES" b="1" dirty="0"/>
              <a:t>fuerza de atracción o repulsión entre dos polos </a:t>
            </a:r>
            <a:r>
              <a:rPr lang="es-ES" b="1" dirty="0" smtClean="0"/>
              <a:t>magnéticos </a:t>
            </a:r>
            <a:r>
              <a:rPr lang="es-ES" b="1" dirty="0"/>
              <a:t>es directamente proporcional al cuadrado de </a:t>
            </a:r>
            <a:r>
              <a:rPr lang="es-ES" b="1" dirty="0" smtClean="0"/>
              <a:t>la distancia </a:t>
            </a:r>
            <a:r>
              <a:rPr lang="es-ES" b="1" dirty="0"/>
              <a:t>que separa las cargas magnéticas.</a:t>
            </a:r>
          </a:p>
          <a:p>
            <a:pPr marL="742950" lvl="1" indent="-285750" algn="just">
              <a:buFont typeface="Wingdings" panose="05000000000000000000" pitchFamily="2" charset="2"/>
              <a:buChar char="q"/>
            </a:pPr>
            <a:endParaRPr lang="es-ES" b="1" dirty="0" smtClean="0"/>
          </a:p>
          <a:p>
            <a:pPr marL="742950" lvl="1" indent="-285750" algn="just">
              <a:buFont typeface="Wingdings" panose="05000000000000000000" pitchFamily="2" charset="2"/>
              <a:buChar char="q"/>
            </a:pPr>
            <a:endParaRPr lang="es-ES" dirty="0"/>
          </a:p>
        </p:txBody>
      </p:sp>
    </p:spTree>
    <p:extLst>
      <p:ext uri="{BB962C8B-B14F-4D97-AF65-F5344CB8AC3E}">
        <p14:creationId xmlns:p14="http://schemas.microsoft.com/office/powerpoint/2010/main" val="1003006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En </a:t>
            </a:r>
            <a:r>
              <a:rPr lang="es-ES" b="1" dirty="0"/>
              <a:t>esta imagen </a:t>
            </a:r>
            <a:r>
              <a:rPr lang="es-ES" b="1" dirty="0" smtClean="0"/>
              <a:t>se pueden </a:t>
            </a:r>
            <a:r>
              <a:rPr lang="es-ES" b="1" dirty="0"/>
              <a:t>apreciar </a:t>
            </a:r>
            <a:r>
              <a:rPr lang="es-ES" b="1" dirty="0" smtClean="0"/>
              <a:t>las líneas </a:t>
            </a:r>
            <a:r>
              <a:rPr lang="es-ES" b="1" dirty="0"/>
              <a:t>de </a:t>
            </a:r>
            <a:r>
              <a:rPr lang="es-ES" b="1" dirty="0" smtClean="0"/>
              <a:t>campo y</a:t>
            </a:r>
            <a:r>
              <a:rPr lang="es-ES" b="1" dirty="0"/>
              <a:t>. a su vez, las zonas de mayor o menor intensidad de campo.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Norte </a:t>
            </a:r>
            <a:r>
              <a:rPr lang="es-ES" b="1" dirty="0">
                <a:solidFill>
                  <a:srgbClr val="0070C0"/>
                </a:solidFill>
                <a:latin typeface="Arial Rounded MT Bold" panose="020F0704030504030204" pitchFamily="34" charset="0"/>
              </a:rPr>
              <a:t>y sur</a:t>
            </a:r>
          </a:p>
          <a:p>
            <a:pPr algn="just"/>
            <a:r>
              <a:rPr lang="es-ES" dirty="0" smtClean="0"/>
              <a:t>La ubicación del norte y sur en los imanes se puede </a:t>
            </a:r>
            <a:r>
              <a:rPr lang="es-ES" dirty="0"/>
              <a:t>realizar de varias maneras: </a:t>
            </a:r>
            <a:endParaRPr lang="es-ES" dirty="0" smtClean="0"/>
          </a:p>
          <a:p>
            <a:pPr marL="342900" indent="-342900" algn="just">
              <a:buAutoNum type="arabicPeriod"/>
            </a:pPr>
            <a:r>
              <a:rPr lang="es-ES" dirty="0" smtClean="0"/>
              <a:t>Atar el imán (</a:t>
            </a:r>
            <a:r>
              <a:rPr lang="es-ES" dirty="0"/>
              <a:t>preferentemente del tipo varilla</a:t>
            </a:r>
            <a:r>
              <a:rPr lang="es-ES" dirty="0" smtClean="0"/>
              <a:t>) en el centro y dejarlo colgando</a:t>
            </a:r>
            <a:r>
              <a:rPr lang="es-ES" dirty="0"/>
              <a:t>, con </a:t>
            </a:r>
            <a:r>
              <a:rPr lang="es-ES" dirty="0" smtClean="0"/>
              <a:t>el tiempo el polo </a:t>
            </a:r>
            <a:r>
              <a:rPr lang="es-ES" dirty="0"/>
              <a:t>norte </a:t>
            </a:r>
            <a:r>
              <a:rPr lang="es-ES" dirty="0" smtClean="0"/>
              <a:t>del imán </a:t>
            </a:r>
            <a:r>
              <a:rPr lang="es-ES" dirty="0"/>
              <a:t>girara </a:t>
            </a:r>
            <a:r>
              <a:rPr lang="es-ES" dirty="0" smtClean="0"/>
              <a:t>hasta el polo </a:t>
            </a:r>
            <a:r>
              <a:rPr lang="es-ES" dirty="0"/>
              <a:t>norte geográfico. </a:t>
            </a:r>
            <a:endParaRPr lang="es-ES" dirty="0" smtClean="0"/>
          </a:p>
          <a:p>
            <a:pPr marL="342900" indent="-342900" algn="just">
              <a:buAutoNum type="arabicPeriod"/>
            </a:pPr>
            <a:r>
              <a:rPr lang="es-ES" dirty="0" smtClean="0"/>
              <a:t>Acercarlo a una brújula o a otro imán</a:t>
            </a:r>
            <a:r>
              <a:rPr lang="es-ES" dirty="0"/>
              <a:t>, cuyos polos fueron previamente </a:t>
            </a:r>
            <a:r>
              <a:rPr lang="es-ES" dirty="0" smtClean="0"/>
              <a:t>identificados</a:t>
            </a:r>
            <a:r>
              <a:rPr lang="es-ES" dirty="0"/>
              <a:t>. </a:t>
            </a:r>
            <a:endParaRPr lang="es-ES" dirty="0" smtClean="0"/>
          </a:p>
          <a:p>
            <a:pPr marL="342900" indent="-342900" algn="just">
              <a:buAutoNum type="arabicPeriod"/>
            </a:pPr>
            <a:r>
              <a:rPr lang="es-ES" dirty="0" smtClean="0"/>
              <a:t>Fabricar un electroimán </a:t>
            </a:r>
            <a:r>
              <a:rPr lang="es-ES" dirty="0"/>
              <a:t>enrollando un </a:t>
            </a:r>
            <a:r>
              <a:rPr lang="es-ES" dirty="0" smtClean="0"/>
              <a:t>cable y una batería</a:t>
            </a:r>
            <a:r>
              <a:rPr lang="es-ES" dirty="0"/>
              <a:t>, </a:t>
            </a:r>
            <a:r>
              <a:rPr lang="es-ES" dirty="0" smtClean="0"/>
              <a:t>y luego </a:t>
            </a:r>
            <a:r>
              <a:rPr lang="es-ES" dirty="0"/>
              <a:t>acercar </a:t>
            </a:r>
            <a:r>
              <a:rPr lang="es-ES" dirty="0" smtClean="0"/>
              <a:t>el imán</a:t>
            </a:r>
            <a:r>
              <a:rPr lang="es-ES" dirty="0"/>
              <a:t>; podremos </a:t>
            </a:r>
            <a:r>
              <a:rPr lang="es-ES" dirty="0" smtClean="0"/>
              <a:t>verificar </a:t>
            </a:r>
            <a:r>
              <a:rPr lang="es-ES" dirty="0"/>
              <a:t>que </a:t>
            </a:r>
            <a:r>
              <a:rPr lang="es-ES" dirty="0" smtClean="0"/>
              <a:t>un polo será atraído</a:t>
            </a:r>
            <a:r>
              <a:rPr lang="es-ES" dirty="0"/>
              <a:t>, </a:t>
            </a:r>
            <a:r>
              <a:rPr lang="es-ES" dirty="0" smtClean="0"/>
              <a:t>y el otro, repelido.</a:t>
            </a:r>
          </a:p>
          <a:p>
            <a:pPr marL="342900" indent="-342900" algn="just">
              <a:buAutoNum type="arabicPeriod"/>
            </a:pPr>
            <a:endParaRPr lang="es-ES" dirty="0"/>
          </a:p>
          <a:p>
            <a:pPr algn="just"/>
            <a:r>
              <a:rPr lang="es-ES" dirty="0" smtClean="0"/>
              <a:t>Por </a:t>
            </a:r>
            <a:r>
              <a:rPr lang="es-ES" dirty="0"/>
              <a:t>estos motivos, la mayoría de los equipos utiliza imanes </a:t>
            </a:r>
            <a:r>
              <a:rPr lang="es-ES" dirty="0" smtClean="0"/>
              <a:t>en </a:t>
            </a:r>
            <a:r>
              <a:rPr lang="es-ES" dirty="0"/>
              <a:t>forma de herradura debido a que los polos están más </a:t>
            </a:r>
            <a:r>
              <a:rPr lang="es-ES" dirty="0" smtClean="0"/>
              <a:t>cercanos </a:t>
            </a:r>
            <a:r>
              <a:rPr lang="es-ES" dirty="0"/>
              <a:t>entre sí, por lo que generan un campo mucho más </a:t>
            </a:r>
            <a:r>
              <a:rPr lang="es-ES" dirty="0" smtClean="0"/>
              <a:t>intenso </a:t>
            </a:r>
            <a:r>
              <a:rPr lang="es-ES" dirty="0"/>
              <a:t>que el que daría una barra del mismo material.</a:t>
            </a:r>
          </a:p>
          <a:p>
            <a:pPr algn="just"/>
            <a:r>
              <a:rPr lang="es-ES" dirty="0"/>
              <a:t>A su vez, no se conoce ningún material aislante que impida </a:t>
            </a:r>
            <a:r>
              <a:rPr lang="es-ES" dirty="0" smtClean="0"/>
              <a:t>el </a:t>
            </a:r>
            <a:r>
              <a:rPr lang="es-ES" dirty="0"/>
              <a:t>paso de las líneas magnéticas, ya que se ha comprobado </a:t>
            </a:r>
            <a:r>
              <a:rPr lang="es-ES" dirty="0" smtClean="0"/>
              <a:t>que </a:t>
            </a:r>
            <a:r>
              <a:rPr lang="es-ES" dirty="0"/>
              <a:t>las líneas de flujo pasan a través de todos los </a:t>
            </a:r>
            <a:r>
              <a:rPr lang="es-ES" dirty="0" smtClean="0"/>
              <a:t>materiales</a:t>
            </a:r>
            <a:r>
              <a:rPr lang="es-ES" dirty="0"/>
              <a:t>, aunque hay algunos que hacen más fácil este pasaje de </a:t>
            </a:r>
            <a:r>
              <a:rPr lang="es-ES" dirty="0" smtClean="0"/>
              <a:t>líneas </a:t>
            </a:r>
            <a:r>
              <a:rPr lang="es-ES" dirty="0"/>
              <a:t>a través de él</a:t>
            </a:r>
            <a:r>
              <a:rPr lang="es-ES" dirty="0" smtClean="0"/>
              <a:t>.</a:t>
            </a:r>
          </a:p>
          <a:p>
            <a:pPr algn="just"/>
            <a:endParaRPr lang="es-ES" dirty="0"/>
          </a:p>
        </p:txBody>
      </p:sp>
      <p:pic>
        <p:nvPicPr>
          <p:cNvPr id="1026" name="Picture 2" descr="descarga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862" y="500290"/>
            <a:ext cx="3978234"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421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En </a:t>
            </a:r>
            <a:r>
              <a:rPr lang="es-ES" b="1" dirty="0"/>
              <a:t>esta imagen </a:t>
            </a:r>
            <a:r>
              <a:rPr lang="es-ES" b="1" dirty="0" smtClean="0"/>
              <a:t>se puede </a:t>
            </a:r>
            <a:r>
              <a:rPr lang="es-ES" b="1" dirty="0"/>
              <a:t>apreciar, </a:t>
            </a:r>
            <a:r>
              <a:rPr lang="es-ES" b="1" dirty="0" smtClean="0"/>
              <a:t>en la parte </a:t>
            </a:r>
            <a:r>
              <a:rPr lang="es-ES" b="1" dirty="0"/>
              <a:t>A, cómo </a:t>
            </a:r>
            <a:r>
              <a:rPr lang="es-ES" b="1" dirty="0" smtClean="0"/>
              <a:t>quedan </a:t>
            </a:r>
            <a:r>
              <a:rPr lang="es-ES" b="1" dirty="0"/>
              <a:t>las líneas de fuerza entre dos imanes que </a:t>
            </a:r>
            <a:r>
              <a:rPr lang="es-ES" b="1" dirty="0" smtClean="0"/>
              <a:t>se atraen </a:t>
            </a:r>
            <a:r>
              <a:rPr lang="es-ES" b="1" dirty="0"/>
              <a:t>y</a:t>
            </a:r>
            <a:r>
              <a:rPr lang="es-ES" b="1" dirty="0" smtClean="0"/>
              <a:t>, en la parte </a:t>
            </a:r>
            <a:r>
              <a:rPr lang="es-ES" b="1" dirty="0"/>
              <a:t>B, las líneas de fuerza de dos </a:t>
            </a:r>
            <a:r>
              <a:rPr lang="es-ES" b="1" dirty="0" smtClean="0"/>
              <a:t>imanes </a:t>
            </a:r>
            <a:r>
              <a:rPr lang="es-ES" b="1" dirty="0"/>
              <a:t>que se repulsan</a:t>
            </a:r>
            <a:r>
              <a:rPr lang="es-ES" b="1" dirty="0" smtClean="0"/>
              <a:t>.</a:t>
            </a:r>
          </a:p>
          <a:p>
            <a:pPr algn="ctr"/>
            <a:r>
              <a:rPr lang="es-ES" b="1" dirty="0">
                <a:solidFill>
                  <a:srgbClr val="0070C0"/>
                </a:solidFill>
                <a:latin typeface="Arial Rounded MT Bold" panose="020F0704030504030204" pitchFamily="34" charset="0"/>
              </a:rPr>
              <a:t>La atracción o repulsión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dos imanes </a:t>
            </a:r>
            <a:r>
              <a:rPr lang="es-ES" b="1" dirty="0" smtClean="0">
                <a:solidFill>
                  <a:srgbClr val="0070C0"/>
                </a:solidFill>
                <a:latin typeface="Arial Rounded MT Bold" panose="020F0704030504030204" pitchFamily="34" charset="0"/>
              </a:rPr>
              <a:t>depende de la fuerza de los campos </a:t>
            </a:r>
            <a:r>
              <a:rPr lang="es-ES" b="1" dirty="0">
                <a:solidFill>
                  <a:srgbClr val="0070C0"/>
                </a:solidFill>
                <a:latin typeface="Arial Rounded MT Bold" panose="020F0704030504030204" pitchFamily="34" charset="0"/>
              </a:rPr>
              <a:t>magnéticos. </a:t>
            </a: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Ruptura de los imanes</a:t>
            </a:r>
            <a:endParaRPr lang="es-ES" b="1" dirty="0">
              <a:solidFill>
                <a:srgbClr val="0070C0"/>
              </a:solidFill>
              <a:latin typeface="Arial Rounded MT Bold" panose="020F0704030504030204" pitchFamily="34" charset="0"/>
            </a:endParaRPr>
          </a:p>
          <a:p>
            <a:pPr algn="just"/>
            <a:r>
              <a:rPr lang="es-ES" dirty="0" smtClean="0"/>
              <a:t>No existen materiales </a:t>
            </a:r>
            <a:r>
              <a:rPr lang="es-ES" dirty="0"/>
              <a:t>o imanes que posean </a:t>
            </a:r>
            <a:r>
              <a:rPr lang="es-ES" dirty="0" err="1"/>
              <a:t>monopolos</a:t>
            </a:r>
            <a:r>
              <a:rPr lang="es-ES" dirty="0"/>
              <a:t> </a:t>
            </a:r>
            <a:r>
              <a:rPr lang="es-ES" dirty="0" smtClean="0"/>
              <a:t>magnéticos</a:t>
            </a:r>
            <a:r>
              <a:rPr lang="es-ES" dirty="0"/>
              <a:t>. La ley de Gauss, que es una de las leyes </a:t>
            </a:r>
            <a:r>
              <a:rPr lang="es-ES" dirty="0" smtClean="0"/>
              <a:t>fundamentales del </a:t>
            </a:r>
            <a:r>
              <a:rPr lang="es-ES" dirty="0"/>
              <a:t>electromagnetismo, nos describe que el flujo magnético que </a:t>
            </a:r>
            <a:r>
              <a:rPr lang="es-ES" dirty="0" smtClean="0"/>
              <a:t>atraviesa </a:t>
            </a:r>
            <a:r>
              <a:rPr lang="es-ES" dirty="0"/>
              <a:t>una superficie cerrada siempre es cero, en otras </a:t>
            </a:r>
            <a:r>
              <a:rPr lang="es-ES" dirty="0" smtClean="0"/>
              <a:t>palabras</a:t>
            </a:r>
            <a:r>
              <a:rPr lang="es-ES" dirty="0"/>
              <a:t>, hay tanto flujo hacia afuera como hacia adentro. Esto </a:t>
            </a:r>
            <a:r>
              <a:rPr lang="es-ES" dirty="0" smtClean="0"/>
              <a:t>nos </a:t>
            </a:r>
            <a:r>
              <a:rPr lang="es-ES" dirty="0"/>
              <a:t>indica, con fines prácticos, que las líneas de fuerza son </a:t>
            </a:r>
            <a:r>
              <a:rPr lang="es-ES" dirty="0" smtClean="0"/>
              <a:t>cerradas</a:t>
            </a:r>
            <a:r>
              <a:rPr lang="es-ES" dirty="0"/>
              <a:t>, por lo que van de un polo a otro. Por eso, al generarse </a:t>
            </a:r>
            <a:r>
              <a:rPr lang="es-ES" dirty="0" smtClean="0"/>
              <a:t>una </a:t>
            </a:r>
            <a:r>
              <a:rPr lang="es-ES" dirty="0"/>
              <a:t>ruptura en el material (imán), debido a la ley de Gauss estas </a:t>
            </a:r>
            <a:r>
              <a:rPr lang="es-ES" dirty="0" smtClean="0"/>
              <a:t>partes </a:t>
            </a:r>
            <a:r>
              <a:rPr lang="es-ES" dirty="0"/>
              <a:t>generadas poseerán dos polos magnéticos</a:t>
            </a:r>
            <a:r>
              <a:rPr lang="es-ES" dirty="0" smtClean="0"/>
              <a:t>.</a:t>
            </a:r>
          </a:p>
          <a:p>
            <a:pPr algn="just"/>
            <a:r>
              <a:rPr lang="es-ES" dirty="0"/>
              <a:t>Otra forma que hay de interpretar </a:t>
            </a:r>
            <a:r>
              <a:rPr lang="es-ES" dirty="0" smtClean="0"/>
              <a:t>esta ley </a:t>
            </a:r>
            <a:r>
              <a:rPr lang="es-ES" dirty="0"/>
              <a:t>de Gauss es </a:t>
            </a:r>
            <a:r>
              <a:rPr lang="es-ES" dirty="0" smtClean="0"/>
              <a:t>afirmando </a:t>
            </a:r>
            <a:r>
              <a:rPr lang="es-ES" dirty="0"/>
              <a:t>que </a:t>
            </a:r>
            <a:r>
              <a:rPr lang="es-ES" dirty="0" smtClean="0"/>
              <a:t>las líneas </a:t>
            </a:r>
            <a:r>
              <a:rPr lang="es-ES" dirty="0"/>
              <a:t>de campo no se generan en polos aislados.</a:t>
            </a:r>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73001" y="318584"/>
            <a:ext cx="3648075" cy="1552575"/>
          </a:xfrm>
          <a:prstGeom prst="rect">
            <a:avLst/>
          </a:prstGeom>
        </p:spPr>
      </p:pic>
      <p:pic>
        <p:nvPicPr>
          <p:cNvPr id="4" name="Imagen 3"/>
          <p:cNvPicPr>
            <a:picLocks noChangeAspect="1"/>
          </p:cNvPicPr>
          <p:nvPr/>
        </p:nvPicPr>
        <p:blipFill>
          <a:blip r:embed="rId3"/>
          <a:stretch>
            <a:fillRect/>
          </a:stretch>
        </p:blipFill>
        <p:spPr>
          <a:xfrm>
            <a:off x="4548620" y="5172384"/>
            <a:ext cx="3371850" cy="1685616"/>
          </a:xfrm>
          <a:prstGeom prst="rect">
            <a:avLst/>
          </a:prstGeom>
        </p:spPr>
      </p:pic>
      <p:sp>
        <p:nvSpPr>
          <p:cNvPr id="5" name="Rectángulo 4"/>
          <p:cNvSpPr/>
          <p:nvPr/>
        </p:nvSpPr>
        <p:spPr>
          <a:xfrm>
            <a:off x="1267875" y="5186783"/>
            <a:ext cx="3048000" cy="1477328"/>
          </a:xfrm>
          <a:prstGeom prst="rect">
            <a:avLst/>
          </a:prstGeom>
        </p:spPr>
        <p:txBody>
          <a:bodyPr wrap="square">
            <a:spAutoFit/>
          </a:bodyPr>
          <a:lstStyle/>
          <a:p>
            <a:pPr algn="ctr"/>
            <a:r>
              <a:rPr lang="es-ES" b="1" dirty="0">
                <a:solidFill>
                  <a:srgbClr val="0070C0"/>
                </a:solidFill>
              </a:rPr>
              <a:t>En esta imagen se puede ver una ejemplificación de lo que pasa cuando un imán se parte al medio y, de esta manera, se forman dos imanes.</a:t>
            </a:r>
          </a:p>
        </p:txBody>
      </p:sp>
    </p:spTree>
    <p:extLst>
      <p:ext uri="{BB962C8B-B14F-4D97-AF65-F5344CB8AC3E}">
        <p14:creationId xmlns:p14="http://schemas.microsoft.com/office/powerpoint/2010/main" val="36954964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ley de Gauss</a:t>
            </a:r>
            <a:r>
              <a:rPr lang="es-ES" b="1" dirty="0">
                <a:solidFill>
                  <a:srgbClr val="FF0000"/>
                </a:solidFill>
                <a:latin typeface="Arial Rounded MT Bold" panose="020F0704030504030204" pitchFamily="34" charset="0"/>
              </a:rPr>
              <a:t>, que </a:t>
            </a:r>
            <a:r>
              <a:rPr lang="es-ES" b="1" dirty="0" smtClean="0">
                <a:solidFill>
                  <a:srgbClr val="FF0000"/>
                </a:solidFill>
                <a:latin typeface="Arial Rounded MT Bold" panose="020F0704030504030204" pitchFamily="34" charset="0"/>
              </a:rPr>
              <a:t>es una de las leyes fundamentales del electromagnetismo</a:t>
            </a:r>
            <a:r>
              <a:rPr lang="es-ES" b="1" dirty="0">
                <a:solidFill>
                  <a:srgbClr val="FF0000"/>
                </a:solidFill>
                <a:latin typeface="Arial Rounded MT Bold" panose="020F0704030504030204" pitchFamily="34" charset="0"/>
              </a:rPr>
              <a:t>, nos </a:t>
            </a:r>
            <a:r>
              <a:rPr lang="es-ES" b="1" dirty="0" smtClean="0">
                <a:solidFill>
                  <a:srgbClr val="FF0000"/>
                </a:solidFill>
                <a:latin typeface="Arial Rounded MT Bold" panose="020F0704030504030204" pitchFamily="34" charset="0"/>
              </a:rPr>
              <a:t>describe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el flujo magnético </a:t>
            </a:r>
            <a:r>
              <a:rPr lang="es-ES" b="1" dirty="0">
                <a:solidFill>
                  <a:srgbClr val="FF0000"/>
                </a:solidFill>
                <a:latin typeface="Arial Rounded MT Bold" panose="020F0704030504030204" pitchFamily="34" charset="0"/>
              </a:rPr>
              <a:t>que atraviesa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superficie cerrada siempre </a:t>
            </a:r>
            <a:r>
              <a:rPr lang="es-ES" b="1" dirty="0" smtClean="0">
                <a:solidFill>
                  <a:srgbClr val="FF0000"/>
                </a:solidFill>
                <a:latin typeface="Arial Rounded MT Bold" panose="020F0704030504030204" pitchFamily="34" charset="0"/>
              </a:rPr>
              <a:t>es Cero</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b="1" dirty="0">
              <a:solidFill>
                <a:srgbClr val="0070C0"/>
              </a:solidFill>
            </a:endParaRPr>
          </a:p>
          <a:p>
            <a:pPr algn="just"/>
            <a:endParaRPr lang="es-ES" dirty="0"/>
          </a:p>
        </p:txBody>
      </p:sp>
      <p:sp>
        <p:nvSpPr>
          <p:cNvPr id="6" name="Rectángulo 5"/>
          <p:cNvSpPr/>
          <p:nvPr/>
        </p:nvSpPr>
        <p:spPr>
          <a:xfrm>
            <a:off x="249383" y="1348424"/>
            <a:ext cx="3752602" cy="923330"/>
          </a:xfrm>
          <a:prstGeom prst="rect">
            <a:avLst/>
          </a:prstGeom>
        </p:spPr>
        <p:txBody>
          <a:bodyPr wrap="square">
            <a:spAutoFit/>
          </a:bodyPr>
          <a:lstStyle/>
          <a:p>
            <a:pPr algn="just"/>
            <a:r>
              <a:rPr lang="es-ES" b="1" dirty="0"/>
              <a:t>En esta ilustración se puede apreciar el electroscopio fabricado por Gilbert</a:t>
            </a:r>
            <a:r>
              <a:rPr lang="es-ES" b="1" dirty="0" smtClean="0"/>
              <a:t>.</a:t>
            </a:r>
            <a:endParaRPr lang="es-ES" b="1" dirty="0"/>
          </a:p>
        </p:txBody>
      </p:sp>
      <p:pic>
        <p:nvPicPr>
          <p:cNvPr id="7" name="Imagen 6"/>
          <p:cNvPicPr>
            <a:picLocks noChangeAspect="1"/>
          </p:cNvPicPr>
          <p:nvPr/>
        </p:nvPicPr>
        <p:blipFill>
          <a:blip r:embed="rId2"/>
          <a:stretch>
            <a:fillRect/>
          </a:stretch>
        </p:blipFill>
        <p:spPr>
          <a:xfrm>
            <a:off x="3963451" y="1271629"/>
            <a:ext cx="4067175" cy="2000250"/>
          </a:xfrm>
          <a:prstGeom prst="rect">
            <a:avLst/>
          </a:prstGeom>
        </p:spPr>
      </p:pic>
      <p:sp>
        <p:nvSpPr>
          <p:cNvPr id="8" name="Rectángulo 7"/>
          <p:cNvSpPr/>
          <p:nvPr/>
        </p:nvSpPr>
        <p:spPr>
          <a:xfrm>
            <a:off x="249382" y="3438620"/>
            <a:ext cx="4667002" cy="3139321"/>
          </a:xfrm>
          <a:prstGeom prst="rect">
            <a:avLst/>
          </a:prstGeom>
        </p:spPr>
        <p:txBody>
          <a:bodyPr wrap="square">
            <a:spAutoFit/>
          </a:bodyPr>
          <a:lstStyle/>
          <a:p>
            <a:pPr algn="just"/>
            <a:r>
              <a:rPr lang="es-ES" b="1" dirty="0">
                <a:solidFill>
                  <a:srgbClr val="0070C0"/>
                </a:solidFill>
              </a:rPr>
              <a:t>Brújula magnética de Gilbert</a:t>
            </a:r>
          </a:p>
          <a:p>
            <a:pPr algn="just"/>
            <a:r>
              <a:rPr lang="es-ES" dirty="0"/>
              <a:t>William Gilbert experimentó con un imán esférico y una aguja que se mueve libremente. De esta manera, se enteró de que es posible crear imanes a partir de materiales comunes; observó que las fuerzas magnéticas producen movimientos circulares y los relacionó con el movimiento de rotación de la Tierra. Esto condujo al descubrimiento del propio magnetismo de nuestro planeta y allanó el camino hacia la ciencia del geomagnetismo.</a:t>
            </a:r>
          </a:p>
        </p:txBody>
      </p:sp>
      <p:pic>
        <p:nvPicPr>
          <p:cNvPr id="9" name="Imagen 8"/>
          <p:cNvPicPr>
            <a:picLocks noChangeAspect="1"/>
          </p:cNvPicPr>
          <p:nvPr/>
        </p:nvPicPr>
        <p:blipFill>
          <a:blip r:embed="rId3"/>
          <a:stretch>
            <a:fillRect/>
          </a:stretch>
        </p:blipFill>
        <p:spPr>
          <a:xfrm>
            <a:off x="4916383" y="3823854"/>
            <a:ext cx="2766951" cy="2517568"/>
          </a:xfrm>
          <a:prstGeom prst="rect">
            <a:avLst/>
          </a:prstGeom>
        </p:spPr>
      </p:pic>
      <p:sp>
        <p:nvSpPr>
          <p:cNvPr id="10" name="Rectángulo 9"/>
          <p:cNvSpPr/>
          <p:nvPr/>
        </p:nvSpPr>
        <p:spPr>
          <a:xfrm>
            <a:off x="7821881" y="4482474"/>
            <a:ext cx="3296115" cy="1200329"/>
          </a:xfrm>
          <a:prstGeom prst="rect">
            <a:avLst/>
          </a:prstGeom>
        </p:spPr>
        <p:txBody>
          <a:bodyPr wrap="square">
            <a:spAutoFit/>
          </a:bodyPr>
          <a:lstStyle/>
          <a:p>
            <a:r>
              <a:rPr lang="es-ES" b="1" dirty="0"/>
              <a:t>Aquí </a:t>
            </a:r>
            <a:r>
              <a:rPr lang="es-ES" b="1" dirty="0" smtClean="0"/>
              <a:t>se puede </a:t>
            </a:r>
            <a:r>
              <a:rPr lang="es-ES" b="1" dirty="0"/>
              <a:t>ver un experimento </a:t>
            </a:r>
          </a:p>
          <a:p>
            <a:r>
              <a:rPr lang="es-ES" b="1" dirty="0"/>
              <a:t>realizado por W. Gilbert con brújulas.</a:t>
            </a:r>
          </a:p>
        </p:txBody>
      </p:sp>
    </p:spTree>
    <p:extLst>
      <p:ext uri="{BB962C8B-B14F-4D97-AF65-F5344CB8AC3E}">
        <p14:creationId xmlns:p14="http://schemas.microsoft.com/office/powerpoint/2010/main" val="28356379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rPr>
              <a:t>Teoría </a:t>
            </a:r>
            <a:r>
              <a:rPr lang="es-ES" b="1" dirty="0">
                <a:solidFill>
                  <a:srgbClr val="0070C0"/>
                </a:solidFill>
              </a:rPr>
              <a:t>de Weber</a:t>
            </a:r>
          </a:p>
          <a:p>
            <a:pPr algn="just"/>
            <a:r>
              <a:rPr lang="es-ES" dirty="0"/>
              <a:t>Esta teoría es una de las más populares del magnetismo </a:t>
            </a:r>
            <a:r>
              <a:rPr lang="es-ES" dirty="0" smtClean="0"/>
              <a:t>e</a:t>
            </a:r>
            <a:r>
              <a:rPr lang="es-ES" dirty="0"/>
              <a:t>, incluso, algunos la consideran como fundamental. Esto </a:t>
            </a:r>
            <a:r>
              <a:rPr lang="es-ES" dirty="0" smtClean="0"/>
              <a:t>se </a:t>
            </a:r>
            <a:r>
              <a:rPr lang="es-ES" dirty="0"/>
              <a:t>debe a que esta teoría afirma que todas las sustancias </a:t>
            </a:r>
            <a:r>
              <a:rPr lang="es-ES" dirty="0" smtClean="0"/>
              <a:t>magnéticas </a:t>
            </a:r>
            <a:r>
              <a:rPr lang="es-ES" dirty="0"/>
              <a:t>se basan en pequeños imanes moleculares. De </a:t>
            </a:r>
            <a:r>
              <a:rPr lang="es-ES" dirty="0" smtClean="0"/>
              <a:t>acuerdo </a:t>
            </a:r>
            <a:r>
              <a:rPr lang="es-ES" dirty="0"/>
              <a:t>a lo anterior, se deduce que cualquier material no </a:t>
            </a:r>
            <a:r>
              <a:rPr lang="es-ES" dirty="0" smtClean="0"/>
              <a:t>magnetizado </a:t>
            </a:r>
            <a:r>
              <a:rPr lang="es-ES" dirty="0"/>
              <a:t>o que no está o no fue expuesto a un campo </a:t>
            </a:r>
            <a:r>
              <a:rPr lang="es-ES" dirty="0" smtClean="0"/>
              <a:t>magnético </a:t>
            </a:r>
            <a:r>
              <a:rPr lang="es-ES" dirty="0"/>
              <a:t>tiene las fuerzas magnéticas de cada uno de </a:t>
            </a:r>
            <a:r>
              <a:rPr lang="es-ES" dirty="0" smtClean="0"/>
              <a:t>esos </a:t>
            </a:r>
            <a:r>
              <a:rPr lang="es-ES" dirty="0" err="1"/>
              <a:t>pseudoimanes</a:t>
            </a:r>
            <a:r>
              <a:rPr lang="es-ES" dirty="0"/>
              <a:t> microscópicos neutralizadas debido </a:t>
            </a:r>
            <a:r>
              <a:rPr lang="es-ES" dirty="0" smtClean="0"/>
              <a:t>a </a:t>
            </a:r>
            <a:r>
              <a:rPr lang="es-ES" dirty="0"/>
              <a:t>los imanes moleculares adyacentes, con lo cual de </a:t>
            </a:r>
            <a:r>
              <a:rPr lang="es-ES" dirty="0" smtClean="0"/>
              <a:t>esta manera </a:t>
            </a:r>
            <a:r>
              <a:rPr lang="es-ES" dirty="0"/>
              <a:t>se anula cualquier tipo de efecto magnético. A </a:t>
            </a:r>
            <a:r>
              <a:rPr lang="es-ES" dirty="0" smtClean="0"/>
              <a:t>diferencia </a:t>
            </a:r>
            <a:r>
              <a:rPr lang="es-ES" dirty="0"/>
              <a:t>de esto, un material magnetizado tendrá la </a:t>
            </a:r>
            <a:r>
              <a:rPr lang="es-ES" dirty="0" smtClean="0"/>
              <a:t>mayoría </a:t>
            </a:r>
            <a:r>
              <a:rPr lang="es-ES" dirty="0"/>
              <a:t>de los imanes moleculares alineados de tal manera que </a:t>
            </a:r>
            <a:r>
              <a:rPr lang="es-ES" dirty="0" smtClean="0"/>
              <a:t>el </a:t>
            </a:r>
            <a:r>
              <a:rPr lang="es-ES" dirty="0"/>
              <a:t>polo norte de cada </a:t>
            </a:r>
            <a:r>
              <a:rPr lang="es-ES" dirty="0" err="1"/>
              <a:t>microimán</a:t>
            </a:r>
            <a:r>
              <a:rPr lang="es-ES" dirty="0"/>
              <a:t> apuntará hacia una </a:t>
            </a:r>
            <a:r>
              <a:rPr lang="es-ES" dirty="0" smtClean="0"/>
              <a:t>dirección</a:t>
            </a:r>
            <a:r>
              <a:rPr lang="es-ES" dirty="0"/>
              <a:t>, en tanto que el polo sur de estas moléculas apuntará </a:t>
            </a:r>
            <a:r>
              <a:rPr lang="es-ES" dirty="0" smtClean="0"/>
              <a:t>hacia </a:t>
            </a:r>
            <a:r>
              <a:rPr lang="es-ES" dirty="0"/>
              <a:t>el lado contrario. En conclusión, un material con </a:t>
            </a:r>
            <a:r>
              <a:rPr lang="es-ES" dirty="0" smtClean="0"/>
              <a:t>todas </a:t>
            </a:r>
            <a:r>
              <a:rPr lang="es-ES" dirty="0"/>
              <a:t>sus moléculas alineadas (magnetizado) presentará un </a:t>
            </a:r>
            <a:r>
              <a:rPr lang="es-ES" dirty="0" smtClean="0"/>
              <a:t>polo </a:t>
            </a:r>
            <a:r>
              <a:rPr lang="es-ES" dirty="0"/>
              <a:t>norte y un polo sur físicos.</a:t>
            </a:r>
          </a:p>
          <a:p>
            <a:pPr algn="just"/>
            <a:r>
              <a:rPr lang="es-ES" dirty="0"/>
              <a:t>Gracias a los aportes de Weber, se ha podido determinar </a:t>
            </a:r>
            <a:r>
              <a:rPr lang="es-ES" dirty="0" smtClean="0"/>
              <a:t>junto </a:t>
            </a:r>
            <a:r>
              <a:rPr lang="es-ES" dirty="0"/>
              <a:t>con otros especialistas años después que el </a:t>
            </a:r>
            <a:r>
              <a:rPr lang="es-ES" dirty="0" smtClean="0"/>
              <a:t>magnetismo </a:t>
            </a:r>
            <a:r>
              <a:rPr lang="es-ES" dirty="0"/>
              <a:t>es el resultado del movimiento de los electrones </a:t>
            </a:r>
            <a:r>
              <a:rPr lang="es-ES" dirty="0" smtClean="0"/>
              <a:t>en los </a:t>
            </a:r>
            <a:r>
              <a:rPr lang="es-ES" dirty="0"/>
              <a:t>átomos de las sustancias. Este fenómeno, según la </a:t>
            </a:r>
            <a:r>
              <a:rPr lang="es-ES" dirty="0" smtClean="0"/>
              <a:t>teoría </a:t>
            </a:r>
            <a:r>
              <a:rPr lang="es-ES" dirty="0"/>
              <a:t>clásica de la polaridad magnética de los átomos se basa </a:t>
            </a:r>
            <a:r>
              <a:rPr lang="es-ES" dirty="0" smtClean="0"/>
              <a:t>principalmente </a:t>
            </a:r>
            <a:r>
              <a:rPr lang="es-ES" dirty="0"/>
              <a:t>en el spin de los electrones (dirección </a:t>
            </a:r>
            <a:r>
              <a:rPr lang="es-ES" dirty="0" smtClean="0"/>
              <a:t>en la </a:t>
            </a:r>
            <a:r>
              <a:rPr lang="es-ES" dirty="0"/>
              <a:t>que gira el electrón) y depende solo en parte de sus </a:t>
            </a:r>
            <a:r>
              <a:rPr lang="es-ES" dirty="0" smtClean="0"/>
              <a:t>movimientos </a:t>
            </a:r>
            <a:r>
              <a:rPr lang="es-ES" dirty="0"/>
              <a:t>orbitales, que se producen alrededor del núcleo</a:t>
            </a:r>
            <a:r>
              <a:rPr lang="es-ES" dirty="0" smtClean="0"/>
              <a:t>.</a:t>
            </a:r>
          </a:p>
          <a:p>
            <a:pPr algn="just"/>
            <a:r>
              <a:rPr lang="es-ES" dirty="0"/>
              <a:t>A su vez, los campos magnéticos que se generan en todas </a:t>
            </a:r>
            <a:r>
              <a:rPr lang="es-ES" dirty="0" smtClean="0"/>
              <a:t>las </a:t>
            </a:r>
            <a:r>
              <a:rPr lang="es-ES" dirty="0"/>
              <a:t>partículas tienen que estar causados por las cargas en </a:t>
            </a:r>
            <a:r>
              <a:rPr lang="es-ES" dirty="0" smtClean="0"/>
              <a:t>movimiento</a:t>
            </a:r>
            <a:r>
              <a:rPr lang="es-ES" dirty="0"/>
              <a:t>. Como habíamos dicho antes, cada sustancia </a:t>
            </a:r>
            <a:r>
              <a:rPr lang="es-ES" dirty="0" smtClean="0"/>
              <a:t>posee </a:t>
            </a:r>
            <a:r>
              <a:rPr lang="es-ES" dirty="0" err="1"/>
              <a:t>microimanes</a:t>
            </a:r>
            <a:r>
              <a:rPr lang="es-ES" dirty="0"/>
              <a:t>, y estos a su vez están agrupados en </a:t>
            </a:r>
            <a:r>
              <a:rPr lang="es-ES" dirty="0" smtClean="0"/>
              <a:t>regiones </a:t>
            </a:r>
            <a:r>
              <a:rPr lang="es-ES" dirty="0"/>
              <a:t>magnéticas microscópicas. Estas regiones se </a:t>
            </a:r>
            <a:r>
              <a:rPr lang="es-ES" dirty="0" smtClean="0"/>
              <a:t>llaman </a:t>
            </a:r>
            <a:r>
              <a:rPr lang="es-ES" dirty="0"/>
              <a:t>dominios. En ellos se especula que todos los átomos </a:t>
            </a:r>
            <a:r>
              <a:rPr lang="es-ES" dirty="0" smtClean="0"/>
              <a:t>que </a:t>
            </a:r>
            <a:r>
              <a:rPr lang="es-ES" dirty="0"/>
              <a:t>contienen están polarizados magnéticamente, y estos </a:t>
            </a:r>
            <a:r>
              <a:rPr lang="es-ES" dirty="0" smtClean="0"/>
              <a:t>mismos </a:t>
            </a:r>
            <a:r>
              <a:rPr lang="es-ES" dirty="0"/>
              <a:t>dominios, en sustancias que no están </a:t>
            </a:r>
            <a:r>
              <a:rPr lang="es-ES" dirty="0" smtClean="0"/>
              <a:t>magnetizadas</a:t>
            </a:r>
            <a:r>
              <a:rPr lang="es-ES" dirty="0"/>
              <a:t>, se orientan en direcciones al azar.</a:t>
            </a:r>
          </a:p>
          <a:p>
            <a:pPr algn="just"/>
            <a:r>
              <a:rPr lang="es-ES" dirty="0"/>
              <a:t>Para identificar esto, se utiliza un punto para indicar que una </a:t>
            </a:r>
            <a:r>
              <a:rPr lang="es-ES" dirty="0" smtClean="0"/>
              <a:t>flecha </a:t>
            </a:r>
            <a:r>
              <a:rPr lang="es-ES" dirty="0"/>
              <a:t>está </a:t>
            </a:r>
            <a:r>
              <a:rPr lang="es-ES" dirty="0" smtClean="0"/>
              <a:t>dirigida </a:t>
            </a:r>
            <a:r>
              <a:rPr lang="es-ES" dirty="0"/>
              <a:t>hacia afuera del plano, y una cruz para </a:t>
            </a:r>
            <a:r>
              <a:rPr lang="es-ES" dirty="0" smtClean="0"/>
              <a:t>indicar </a:t>
            </a:r>
            <a:r>
              <a:rPr lang="es-ES" dirty="0"/>
              <a:t>la dirección hacia adentro del plano, tal como vemos </a:t>
            </a:r>
            <a:r>
              <a:rPr lang="es-ES" dirty="0" smtClean="0"/>
              <a:t>en </a:t>
            </a:r>
            <a:r>
              <a:rPr lang="es-ES" dirty="0"/>
              <a:t>la imagen que muestra la distribución de los dominios.</a:t>
            </a:r>
          </a:p>
          <a:p>
            <a:pPr algn="just"/>
            <a:endParaRPr lang="es-ES" dirty="0" smtClean="0"/>
          </a:p>
          <a:p>
            <a:pPr algn="just"/>
            <a:endParaRPr lang="es-ES" dirty="0"/>
          </a:p>
        </p:txBody>
      </p:sp>
    </p:spTree>
    <p:extLst>
      <p:ext uri="{BB962C8B-B14F-4D97-AF65-F5344CB8AC3E}">
        <p14:creationId xmlns:p14="http://schemas.microsoft.com/office/powerpoint/2010/main" val="6735436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magnetismo es el resultado del movimiento de los electrones en los átomos de las sustancias</a:t>
            </a:r>
            <a:r>
              <a:rPr lang="es-ES" b="1" dirty="0">
                <a:solidFill>
                  <a:srgbClr val="FF0000"/>
                </a:solidFill>
                <a:latin typeface="Arial Rounded MT Bold" panose="020F0704030504030204" pitchFamily="34" charset="0"/>
              </a:rPr>
              <a:t>.</a:t>
            </a:r>
          </a:p>
          <a:p>
            <a:pPr algn="ctr"/>
            <a:r>
              <a:rPr lang="es-ES" b="1" dirty="0" smtClean="0">
                <a:solidFill>
                  <a:srgbClr val="FF0000"/>
                </a:solidFill>
                <a:latin typeface="Arial Rounded MT Bold" panose="020F0704030504030204" pitchFamily="34" charset="0"/>
              </a:rPr>
              <a:t>La polaridad </a:t>
            </a:r>
            <a:r>
              <a:rPr lang="es-ES" b="1" dirty="0">
                <a:solidFill>
                  <a:srgbClr val="FF0000"/>
                </a:solidFill>
                <a:latin typeface="Arial Rounded MT Bold" panose="020F0704030504030204" pitchFamily="34" charset="0"/>
              </a:rPr>
              <a:t>magnética </a:t>
            </a:r>
            <a:r>
              <a:rPr lang="es-ES" b="1" dirty="0" smtClean="0">
                <a:solidFill>
                  <a:srgbClr val="FF0000"/>
                </a:solidFill>
                <a:latin typeface="Arial Rounded MT Bold" panose="020F0704030504030204" pitchFamily="34" charset="0"/>
              </a:rPr>
              <a:t>de los átomos se basa principalmente en el spin de los electrones.</a:t>
            </a:r>
          </a:p>
          <a:p>
            <a:pPr algn="just"/>
            <a:endParaRPr lang="es-ES" dirty="0"/>
          </a:p>
          <a:p>
            <a:pPr algn="just"/>
            <a:r>
              <a:rPr lang="es-ES" dirty="0"/>
              <a:t>El proceso por el cual se pasa un imán por una barra de </a:t>
            </a:r>
            <a:r>
              <a:rPr lang="es-ES" dirty="0" smtClean="0"/>
              <a:t>hierro </a:t>
            </a:r>
            <a:r>
              <a:rPr lang="es-ES" dirty="0"/>
              <a:t>para transformarlo en otro imán se llama inducción </a:t>
            </a:r>
            <a:r>
              <a:rPr lang="es-ES" dirty="0" smtClean="0"/>
              <a:t>magnética</a:t>
            </a:r>
            <a:r>
              <a:rPr lang="es-ES" dirty="0"/>
              <a:t>. El magnetismo inducido puede ser solo </a:t>
            </a:r>
            <a:r>
              <a:rPr lang="es-ES" dirty="0" smtClean="0"/>
              <a:t>temporal </a:t>
            </a:r>
            <a:r>
              <a:rPr lang="es-ES" dirty="0"/>
              <a:t>y, cuando se deja de inducir el campo magnético, estos </a:t>
            </a:r>
            <a:r>
              <a:rPr lang="es-ES" dirty="0" smtClean="0"/>
              <a:t>dominios </a:t>
            </a:r>
            <a:r>
              <a:rPr lang="es-ES" dirty="0"/>
              <a:t>vuelven gradualmente a su posición de reposo, </a:t>
            </a:r>
            <a:r>
              <a:rPr lang="es-ES" dirty="0" smtClean="0"/>
              <a:t>pero </a:t>
            </a:r>
            <a:r>
              <a:rPr lang="es-ES" dirty="0"/>
              <a:t>en algunos casos, si estos permanecen alineados en </a:t>
            </a:r>
            <a:r>
              <a:rPr lang="es-ES" dirty="0" smtClean="0"/>
              <a:t>cierto </a:t>
            </a:r>
            <a:r>
              <a:rPr lang="es-ES" dirty="0"/>
              <a:t>grado luego de exponerlo al campo magnético, se </a:t>
            </a:r>
            <a:r>
              <a:rPr lang="es-ES" dirty="0" smtClean="0"/>
              <a:t>dice </a:t>
            </a:r>
            <a:r>
              <a:rPr lang="es-ES" dirty="0"/>
              <a:t>que el material está permanentemente magnetizado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691740" y="5553945"/>
            <a:ext cx="6610598" cy="923330"/>
          </a:xfrm>
          <a:prstGeom prst="rect">
            <a:avLst/>
          </a:prstGeom>
        </p:spPr>
        <p:txBody>
          <a:bodyPr wrap="square">
            <a:spAutoFit/>
          </a:bodyPr>
          <a:lstStyle/>
          <a:p>
            <a:pPr algn="ctr"/>
            <a:r>
              <a:rPr lang="es-ES" b="1" dirty="0">
                <a:solidFill>
                  <a:srgbClr val="0070C0"/>
                </a:solidFill>
              </a:rPr>
              <a:t>En esta imagen se puede ver la diferencia de la posición de los </a:t>
            </a:r>
            <a:r>
              <a:rPr lang="es-ES" b="1" dirty="0" err="1" smtClean="0">
                <a:solidFill>
                  <a:srgbClr val="0070C0"/>
                </a:solidFill>
              </a:rPr>
              <a:t>microimanes</a:t>
            </a:r>
            <a:r>
              <a:rPr lang="es-ES" b="1" dirty="0" smtClean="0">
                <a:solidFill>
                  <a:srgbClr val="0070C0"/>
                </a:solidFill>
              </a:rPr>
              <a:t> </a:t>
            </a:r>
            <a:r>
              <a:rPr lang="es-ES" b="1" dirty="0">
                <a:solidFill>
                  <a:srgbClr val="0070C0"/>
                </a:solidFill>
              </a:rPr>
              <a:t>en un material no magnetizado, de uno </a:t>
            </a:r>
            <a:r>
              <a:rPr lang="es-ES" b="1" dirty="0" smtClean="0">
                <a:solidFill>
                  <a:srgbClr val="0070C0"/>
                </a:solidFill>
              </a:rPr>
              <a:t>magnetizado </a:t>
            </a:r>
            <a:r>
              <a:rPr lang="es-ES" b="1" dirty="0">
                <a:solidFill>
                  <a:srgbClr val="0070C0"/>
                </a:solidFill>
              </a:rPr>
              <a:t>donde se forman </a:t>
            </a:r>
            <a:r>
              <a:rPr lang="es-ES" b="1" dirty="0" smtClean="0">
                <a:solidFill>
                  <a:srgbClr val="0070C0"/>
                </a:solidFill>
              </a:rPr>
              <a:t>un </a:t>
            </a:r>
            <a:r>
              <a:rPr lang="es-ES" b="1" dirty="0">
                <a:solidFill>
                  <a:srgbClr val="0070C0"/>
                </a:solidFill>
              </a:rPr>
              <a:t>polo norte y un polo sur físicos.</a:t>
            </a:r>
          </a:p>
        </p:txBody>
      </p:sp>
      <p:pic>
        <p:nvPicPr>
          <p:cNvPr id="4" name="Imagen 3"/>
          <p:cNvPicPr>
            <a:picLocks noChangeAspect="1"/>
          </p:cNvPicPr>
          <p:nvPr/>
        </p:nvPicPr>
        <p:blipFill>
          <a:blip r:embed="rId2"/>
          <a:stretch>
            <a:fillRect/>
          </a:stretch>
        </p:blipFill>
        <p:spPr>
          <a:xfrm>
            <a:off x="3016332" y="2596989"/>
            <a:ext cx="5961413" cy="2956956"/>
          </a:xfrm>
          <a:prstGeom prst="rect">
            <a:avLst/>
          </a:prstGeom>
        </p:spPr>
      </p:pic>
    </p:spTree>
    <p:extLst>
      <p:ext uri="{BB962C8B-B14F-4D97-AF65-F5344CB8AC3E}">
        <p14:creationId xmlns:p14="http://schemas.microsoft.com/office/powerpoint/2010/main" val="23989725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endParaRPr lang="es-ES" dirty="0"/>
          </a:p>
          <a:p>
            <a:pPr algn="just"/>
            <a:r>
              <a:rPr lang="es-ES" b="1" dirty="0">
                <a:solidFill>
                  <a:srgbClr val="0070C0"/>
                </a:solidFill>
                <a:latin typeface="Arial Rounded MT Bold" panose="020F0704030504030204" pitchFamily="34" charset="0"/>
              </a:rPr>
              <a:t>Definición de campo </a:t>
            </a:r>
            <a:r>
              <a:rPr lang="es-ES" b="1" dirty="0" smtClean="0">
                <a:solidFill>
                  <a:srgbClr val="0070C0"/>
                </a:solidFill>
                <a:latin typeface="Arial Rounded MT Bold" panose="020F0704030504030204" pitchFamily="34" charset="0"/>
              </a:rPr>
              <a:t>magnético</a:t>
            </a:r>
          </a:p>
          <a:p>
            <a:pPr algn="just"/>
            <a:endParaRPr lang="es-ES" b="1" dirty="0" smtClean="0">
              <a:solidFill>
                <a:srgbClr val="0070C0"/>
              </a:solidFill>
              <a:latin typeface="Arial Rounded MT Bold" panose="020F0704030504030204" pitchFamily="34" charset="0"/>
            </a:endParaRPr>
          </a:p>
          <a:p>
            <a:pPr algn="just"/>
            <a:r>
              <a:rPr lang="es-ES" dirty="0" smtClean="0"/>
              <a:t>Al </a:t>
            </a:r>
            <a:r>
              <a:rPr lang="es-ES" dirty="0"/>
              <a:t>no ser tangible, un campo magnético solo puede llegar </a:t>
            </a:r>
            <a:r>
              <a:rPr lang="es-ES" dirty="0" smtClean="0"/>
              <a:t>a </a:t>
            </a:r>
            <a:r>
              <a:rPr lang="es-ES" dirty="0"/>
              <a:t>visualizarse mediante un modelo. Por esta razón, se dice </a:t>
            </a:r>
            <a:r>
              <a:rPr lang="es-ES" dirty="0" smtClean="0"/>
              <a:t>que </a:t>
            </a:r>
            <a:r>
              <a:rPr lang="es-ES" dirty="0"/>
              <a:t>el campo magnético es una descripción </a:t>
            </a:r>
            <a:r>
              <a:rPr lang="es-ES" dirty="0" smtClean="0"/>
              <a:t>matemática de </a:t>
            </a:r>
            <a:r>
              <a:rPr lang="es-ES" dirty="0"/>
              <a:t>la influencia magnética de la corriente eléctrica y de los </a:t>
            </a:r>
            <a:r>
              <a:rPr lang="es-ES" dirty="0" smtClean="0"/>
              <a:t>materiales </a:t>
            </a:r>
            <a:r>
              <a:rPr lang="es-ES" dirty="0"/>
              <a:t>magnéticos que ya fueron comentados antes. </a:t>
            </a:r>
            <a:endParaRPr lang="es-ES" dirty="0" smtClean="0"/>
          </a:p>
          <a:p>
            <a:pPr algn="just"/>
            <a:endParaRPr lang="es-ES" dirty="0"/>
          </a:p>
          <a:p>
            <a:pPr algn="just"/>
            <a:r>
              <a:rPr lang="es-ES" dirty="0"/>
              <a:t>Este modelo matemático está definido en cada punto por dos valores que son: la dirección y el sentido. Estos dos </a:t>
            </a:r>
            <a:r>
              <a:rPr lang="es-ES" dirty="0" smtClean="0"/>
              <a:t>parámetros </a:t>
            </a:r>
            <a:r>
              <a:rPr lang="es-ES" dirty="0"/>
              <a:t>forman el campo </a:t>
            </a:r>
            <a:r>
              <a:rPr lang="es-ES" dirty="0" err="1" smtClean="0"/>
              <a:t>vectoriaI</a:t>
            </a:r>
            <a:r>
              <a:rPr lang="es-ES" dirty="0" smtClean="0"/>
              <a:t>, </a:t>
            </a:r>
            <a:r>
              <a:rPr lang="es-ES" dirty="0"/>
              <a:t>por lo que nos permite </a:t>
            </a:r>
            <a:r>
              <a:rPr lang="es-ES" dirty="0" smtClean="0"/>
              <a:t>manipular </a:t>
            </a:r>
            <a:r>
              <a:rPr lang="es-ES" dirty="0"/>
              <a:t>al campo magnético como un vector. </a:t>
            </a:r>
            <a:r>
              <a:rPr lang="es-ES" dirty="0" smtClean="0"/>
              <a:t>Consideremos </a:t>
            </a:r>
            <a:r>
              <a:rPr lang="es-ES" dirty="0"/>
              <a:t>que también es comúnmente definido en términos de lo </a:t>
            </a:r>
            <a:r>
              <a:rPr lang="es-ES" dirty="0" smtClean="0"/>
              <a:t>que </a:t>
            </a:r>
            <a:r>
              <a:rPr lang="es-ES" dirty="0"/>
              <a:t>se conoce como la fuerza de </a:t>
            </a:r>
            <a:r>
              <a:rPr lang="es-ES" dirty="0" err="1"/>
              <a:t>Lorentz</a:t>
            </a:r>
            <a:r>
              <a:rPr lang="es-ES" dirty="0"/>
              <a:t>, que es ejercida </a:t>
            </a:r>
            <a:r>
              <a:rPr lang="es-ES" dirty="0" smtClean="0"/>
              <a:t>en </a:t>
            </a:r>
            <a:r>
              <a:rPr lang="es-ES" dirty="0"/>
              <a:t>cargas eléctricas</a:t>
            </a:r>
            <a:r>
              <a:rPr lang="es-ES" dirty="0" smtClean="0"/>
              <a:t>.</a:t>
            </a:r>
          </a:p>
          <a:p>
            <a:pPr algn="just"/>
            <a:endParaRPr lang="es-ES" dirty="0"/>
          </a:p>
          <a:p>
            <a:pPr algn="just"/>
            <a:r>
              <a:rPr lang="es-ES" dirty="0"/>
              <a:t>El nombre de campo magnético se aplica a dos magnitudes </a:t>
            </a:r>
            <a:r>
              <a:rPr lang="es-ES" dirty="0" smtClean="0"/>
              <a:t>que </a:t>
            </a:r>
            <a:r>
              <a:rPr lang="es-ES" dirty="0"/>
              <a:t>detallaremos a continuación. Estas son las </a:t>
            </a:r>
            <a:r>
              <a:rPr lang="es-ES" dirty="0" smtClean="0"/>
              <a:t>siguientes:</a:t>
            </a:r>
            <a:endParaRPr lang="es-ES" dirty="0"/>
          </a:p>
          <a:p>
            <a:pPr algn="just"/>
            <a:r>
              <a:rPr lang="es-ES" dirty="0"/>
              <a:t>la excitación magnética o el campo H y la inducción </a:t>
            </a:r>
            <a:r>
              <a:rPr lang="es-ES" dirty="0" smtClean="0"/>
              <a:t>magnética </a:t>
            </a:r>
            <a:r>
              <a:rPr lang="es-ES" dirty="0"/>
              <a:t>o el campo B</a:t>
            </a:r>
            <a:r>
              <a:rPr lang="es-ES" dirty="0" smtClean="0"/>
              <a:t>.</a:t>
            </a:r>
          </a:p>
          <a:p>
            <a:pPr algn="just"/>
            <a:endParaRPr lang="es-ES" dirty="0"/>
          </a:p>
          <a:p>
            <a:pPr algn="just"/>
            <a:r>
              <a:rPr lang="es-ES" dirty="0"/>
              <a:t>Desde el punto de vista físico, ambos términos son </a:t>
            </a:r>
            <a:r>
              <a:rPr lang="es-ES" dirty="0" smtClean="0"/>
              <a:t>equivalentes </a:t>
            </a:r>
            <a:r>
              <a:rPr lang="es-ES" dirty="0"/>
              <a:t>en el vacío, y solo se diferencian por una constante </a:t>
            </a:r>
            <a:r>
              <a:rPr lang="es-ES" dirty="0" smtClean="0"/>
              <a:t>de </a:t>
            </a:r>
            <a:r>
              <a:rPr lang="es-ES" dirty="0"/>
              <a:t>proporcionalidad llamada permeabilidad magnética, </a:t>
            </a:r>
            <a:r>
              <a:rPr lang="es-ES" dirty="0" smtClean="0"/>
              <a:t>cuyo </a:t>
            </a:r>
            <a:r>
              <a:rPr lang="es-ES" dirty="0"/>
              <a:t>símbolo está representado por </a:t>
            </a:r>
            <a:r>
              <a:rPr lang="el-GR" dirty="0" smtClean="0"/>
              <a:t>μ</a:t>
            </a:r>
            <a:r>
              <a:rPr lang="es-ES" dirty="0" smtClean="0"/>
              <a:t>0. </a:t>
            </a:r>
            <a:r>
              <a:rPr lang="es-ES" dirty="0"/>
              <a:t>Esta constante en </a:t>
            </a:r>
            <a:r>
              <a:rPr lang="es-ES" dirty="0" smtClean="0"/>
              <a:t>sistema </a:t>
            </a:r>
            <a:r>
              <a:rPr lang="es-ES" dirty="0" err="1"/>
              <a:t>Sl</a:t>
            </a:r>
            <a:r>
              <a:rPr lang="es-ES" dirty="0"/>
              <a:t> equivale a </a:t>
            </a:r>
            <a:r>
              <a:rPr lang="el-GR" dirty="0" smtClean="0"/>
              <a:t>μ</a:t>
            </a:r>
            <a:r>
              <a:rPr lang="es-ES" dirty="0" smtClean="0"/>
              <a:t>0= </a:t>
            </a:r>
            <a:r>
              <a:rPr lang="es-ES" dirty="0"/>
              <a:t>41 x 1077 </a:t>
            </a:r>
            <a:r>
              <a:rPr lang="es-ES" dirty="0" smtClean="0"/>
              <a:t>NA**-2, </a:t>
            </a:r>
            <a:r>
              <a:rPr lang="es-ES" dirty="0"/>
              <a:t>Pero, en medios </a:t>
            </a:r>
            <a:r>
              <a:rPr lang="es-ES" dirty="0" smtClean="0"/>
              <a:t>materiales </a:t>
            </a:r>
            <a:r>
              <a:rPr lang="es-ES" dirty="0"/>
              <a:t>distintos, esta constante se ve modificada </a:t>
            </a:r>
            <a:r>
              <a:rPr lang="es-ES" dirty="0" smtClean="0"/>
              <a:t>debido </a:t>
            </a:r>
            <a:r>
              <a:rPr lang="es-ES" dirty="0"/>
              <a:t>al fenómeno de la magnetización. En conclusión </a:t>
            </a:r>
            <a:r>
              <a:rPr lang="es-ES" dirty="0" smtClean="0"/>
              <a:t>B= </a:t>
            </a:r>
            <a:r>
              <a:rPr lang="el-GR" dirty="0"/>
              <a:t>μ </a:t>
            </a:r>
            <a:r>
              <a:rPr lang="es-ES" dirty="0" smtClean="0"/>
              <a:t>H</a:t>
            </a:r>
            <a:r>
              <a:rPr lang="es-ES" dirty="0"/>
              <a:t>. </a:t>
            </a:r>
            <a:endParaRPr lang="es-ES" dirty="0" smtClean="0"/>
          </a:p>
        </p:txBody>
      </p:sp>
    </p:spTree>
    <p:extLst>
      <p:ext uri="{BB962C8B-B14F-4D97-AF65-F5344CB8AC3E}">
        <p14:creationId xmlns:p14="http://schemas.microsoft.com/office/powerpoint/2010/main" val="27932304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dirty="0" smtClean="0"/>
              <a:t>Para </a:t>
            </a:r>
            <a:r>
              <a:rPr lang="es-ES" dirty="0"/>
              <a:t>caracterizar H y B, se ha recurrido a diferenciarlas, por lo </a:t>
            </a:r>
            <a:r>
              <a:rPr lang="es-ES" dirty="0" smtClean="0"/>
              <a:t>que </a:t>
            </a:r>
            <a:r>
              <a:rPr lang="es-ES" dirty="0"/>
              <a:t>H describe cuán intenso es el campo magnético en la </a:t>
            </a:r>
            <a:r>
              <a:rPr lang="es-ES" dirty="0" smtClean="0"/>
              <a:t>región </a:t>
            </a:r>
            <a:r>
              <a:rPr lang="es-ES" dirty="0"/>
              <a:t>que está afectada por el campo magnético, mientras </a:t>
            </a:r>
            <a:r>
              <a:rPr lang="es-ES" dirty="0" smtClean="0"/>
              <a:t>que </a:t>
            </a:r>
            <a:r>
              <a:rPr lang="es-ES" dirty="0"/>
              <a:t>B </a:t>
            </a:r>
            <a:r>
              <a:rPr lang="es-ES" dirty="0" smtClean="0"/>
              <a:t>es, la </a:t>
            </a:r>
            <a:r>
              <a:rPr lang="es-ES" dirty="0"/>
              <a:t>cantidad de flujo magnético por unidad de superficie o </a:t>
            </a:r>
            <a:r>
              <a:rPr lang="es-ES" dirty="0" smtClean="0"/>
              <a:t>área </a:t>
            </a:r>
            <a:r>
              <a:rPr lang="es-ES" dirty="0"/>
              <a:t>que interviene en esa región expuesta al campo </a:t>
            </a:r>
            <a:r>
              <a:rPr lang="es-ES" dirty="0" smtClean="0"/>
              <a:t>magnético</a:t>
            </a:r>
            <a:r>
              <a:rPr lang="es-ES" dirty="0"/>
              <a:t>. Otra distinción que se puede hacer sobre estos dos </a:t>
            </a:r>
            <a:r>
              <a:rPr lang="es-ES" dirty="0" smtClean="0"/>
              <a:t>parámetros </a:t>
            </a:r>
            <a:r>
              <a:rPr lang="es-ES" dirty="0"/>
              <a:t>es que el campo H se refiere al campo en función de </a:t>
            </a:r>
            <a:r>
              <a:rPr lang="es-ES" dirty="0" smtClean="0"/>
              <a:t>sus </a:t>
            </a:r>
            <a:r>
              <a:rPr lang="es-ES" dirty="0"/>
              <a:t>fuentes (las corrientes eléctricas), en tanto que el campo </a:t>
            </a:r>
            <a:r>
              <a:rPr lang="es-ES" dirty="0" smtClean="0"/>
              <a:t>B </a:t>
            </a:r>
            <a:r>
              <a:rPr lang="es-ES" dirty="0"/>
              <a:t>se refiere en función de sus efectos (fuerzas sobre la carga).</a:t>
            </a:r>
          </a:p>
          <a:p>
            <a:pPr algn="just"/>
            <a:r>
              <a:rPr lang="es-ES" dirty="0"/>
              <a:t>Mucho tiempo se consideró como campo principal al </a:t>
            </a:r>
            <a:r>
              <a:rPr lang="es-ES" dirty="0" smtClean="0"/>
              <a:t>campo H</a:t>
            </a:r>
            <a:r>
              <a:rPr lang="es-ES" dirty="0"/>
              <a:t>, pero, luego de las llegadas de las teorías del electrón de </a:t>
            </a:r>
            <a:r>
              <a:rPr lang="es-ES" dirty="0" err="1" smtClean="0"/>
              <a:t>Lorentz</a:t>
            </a:r>
            <a:r>
              <a:rPr lang="es-ES" dirty="0" smtClean="0"/>
              <a:t> </a:t>
            </a:r>
            <a:r>
              <a:rPr lang="es-ES" dirty="0"/>
              <a:t>y de la relatividad de Einstein, se pudieron realizar </a:t>
            </a:r>
            <a:r>
              <a:rPr lang="es-ES" dirty="0" smtClean="0"/>
              <a:t>ciertos </a:t>
            </a:r>
            <a:r>
              <a:rPr lang="es-ES" dirty="0"/>
              <a:t>experimentos para dilucidar cuál de estos campos era el </a:t>
            </a:r>
            <a:r>
              <a:rPr lang="es-ES" dirty="0" smtClean="0"/>
              <a:t>principal</a:t>
            </a:r>
            <a:r>
              <a:rPr lang="es-ES" dirty="0"/>
              <a:t>. Se llegó a la conclusión que el campo principal era </a:t>
            </a:r>
            <a:r>
              <a:rPr lang="es-ES" dirty="0" smtClean="0"/>
              <a:t>el </a:t>
            </a:r>
            <a:r>
              <a:rPr lang="es-ES" dirty="0"/>
              <a:t>campo B a diferencia de lo que se creía tradicionalmente.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a:solidFill>
                  <a:srgbClr val="0070C0"/>
                </a:solidFill>
              </a:rPr>
              <a:t>Distribución de los dominios. Aquí vemos un material antes y después de </a:t>
            </a:r>
          </a:p>
          <a:p>
            <a:pPr algn="ctr"/>
            <a:r>
              <a:rPr lang="es-ES" b="1" dirty="0">
                <a:solidFill>
                  <a:srgbClr val="0070C0"/>
                </a:solidFill>
              </a:rPr>
              <a:t>magnetizar; en la </a:t>
            </a:r>
            <a:r>
              <a:rPr lang="es-ES" b="1" dirty="0" smtClean="0">
                <a:solidFill>
                  <a:srgbClr val="0070C0"/>
                </a:solidFill>
              </a:rPr>
              <a:t>figura </a:t>
            </a:r>
            <a:r>
              <a:rPr lang="es-ES" b="1" dirty="0">
                <a:solidFill>
                  <a:srgbClr val="0070C0"/>
                </a:solidFill>
              </a:rPr>
              <a:t>1 se ve cómo los dominios tienen una distribución </a:t>
            </a:r>
          </a:p>
          <a:p>
            <a:pPr algn="ctr"/>
            <a:r>
              <a:rPr lang="es-ES" b="1" dirty="0">
                <a:solidFill>
                  <a:srgbClr val="0070C0"/>
                </a:solidFill>
              </a:rPr>
              <a:t>aleatoria, en tanto que, en la </a:t>
            </a:r>
            <a:r>
              <a:rPr lang="es-ES" b="1" dirty="0" smtClean="0">
                <a:solidFill>
                  <a:srgbClr val="0070C0"/>
                </a:solidFill>
              </a:rPr>
              <a:t>figura </a:t>
            </a:r>
            <a:r>
              <a:rPr lang="es-ES" b="1" dirty="0">
                <a:solidFill>
                  <a:srgbClr val="0070C0"/>
                </a:solidFill>
              </a:rPr>
              <a:t>2, están alineados hacia un mismo lado</a:t>
            </a:r>
            <a:r>
              <a:rPr lang="es-ES" b="1" dirty="0" smtClean="0">
                <a:solidFill>
                  <a:srgbClr val="0070C0"/>
                </a:solidFill>
              </a:rPr>
              <a:t>.</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3796764" y="2836224"/>
            <a:ext cx="4400550" cy="2895600"/>
          </a:xfrm>
          <a:prstGeom prst="rect">
            <a:avLst/>
          </a:prstGeom>
        </p:spPr>
      </p:pic>
    </p:spTree>
    <p:extLst>
      <p:ext uri="{BB962C8B-B14F-4D97-AF65-F5344CB8AC3E}">
        <p14:creationId xmlns:p14="http://schemas.microsoft.com/office/powerpoint/2010/main" val="7997337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magnético es una descripción matemática de la influencia magnética de la corriente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y de los materiales </a:t>
            </a:r>
            <a:r>
              <a:rPr lang="es-ES" b="1" dirty="0">
                <a:solidFill>
                  <a:srgbClr val="FF0000"/>
                </a:solidFill>
                <a:latin typeface="Arial Rounded MT Bold" panose="020F0704030504030204" pitchFamily="34" charset="0"/>
              </a:rPr>
              <a:t>magnéticos.</a:t>
            </a:r>
          </a:p>
          <a:p>
            <a:pPr algn="just"/>
            <a:endParaRPr lang="es-ES" dirty="0" smtClean="0"/>
          </a:p>
          <a:p>
            <a:pPr algn="just"/>
            <a:r>
              <a:rPr lang="es-ES" b="1" dirty="0" smtClean="0">
                <a:solidFill>
                  <a:srgbClr val="0070C0"/>
                </a:solidFill>
                <a:latin typeface="Arial Rounded MT Bold" panose="020F0704030504030204" pitchFamily="34" charset="0"/>
              </a:rPr>
              <a:t>Fuerza de </a:t>
            </a:r>
            <a:r>
              <a:rPr lang="es-ES" b="1" dirty="0" err="1" smtClean="0">
                <a:solidFill>
                  <a:srgbClr val="0070C0"/>
                </a:solidFill>
                <a:latin typeface="Arial Rounded MT Bold" panose="020F0704030504030204" pitchFamily="34" charset="0"/>
              </a:rPr>
              <a:t>Lorentz</a:t>
            </a:r>
            <a:endParaRPr lang="es-ES" b="1" dirty="0">
              <a:solidFill>
                <a:srgbClr val="0070C0"/>
              </a:solidFill>
              <a:latin typeface="Arial Rounded MT Bold" panose="020F0704030504030204" pitchFamily="34" charset="0"/>
            </a:endParaRPr>
          </a:p>
          <a:p>
            <a:pPr algn="just"/>
            <a:r>
              <a:rPr lang="es-ES" dirty="0"/>
              <a:t>Esta fuerza es el efecto generado por una corriente </a:t>
            </a:r>
            <a:r>
              <a:rPr lang="es-ES" dirty="0" smtClean="0"/>
              <a:t>eléctrica </a:t>
            </a:r>
            <a:r>
              <a:rPr lang="es-ES" dirty="0"/>
              <a:t>o un imán sobre una región del espacio en la que </a:t>
            </a:r>
            <a:r>
              <a:rPr lang="es-ES" dirty="0" smtClean="0"/>
              <a:t>existe una </a:t>
            </a:r>
            <a:r>
              <a:rPr lang="es-ES" dirty="0"/>
              <a:t>carga puntual cuyo valor está representado por q y que </a:t>
            </a:r>
            <a:r>
              <a:rPr lang="es-ES" dirty="0" smtClean="0"/>
              <a:t>se </a:t>
            </a:r>
            <a:r>
              <a:rPr lang="es-ES" dirty="0"/>
              <a:t>desplaza a una velocidad V. Esta fuerza es perpendicular </a:t>
            </a:r>
            <a:r>
              <a:rPr lang="es-ES" dirty="0" smtClean="0"/>
              <a:t>y </a:t>
            </a:r>
            <a:r>
              <a:rPr lang="es-ES" dirty="0"/>
              <a:t>proporcional tanto a la velocidad como al campo B, por </a:t>
            </a:r>
            <a:r>
              <a:rPr lang="es-ES" dirty="0" smtClean="0"/>
              <a:t>lo que </a:t>
            </a:r>
            <a:r>
              <a:rPr lang="es-ES" dirty="0"/>
              <a:t>dicha fuerza quedará descripta matemáticamente por </a:t>
            </a:r>
            <a:r>
              <a:rPr lang="es-ES" dirty="0" smtClean="0"/>
              <a:t>la siguiente </a:t>
            </a:r>
            <a:r>
              <a:rPr lang="es-ES" dirty="0"/>
              <a:t>ecuación F= </a:t>
            </a:r>
            <a:r>
              <a:rPr lang="es-ES" dirty="0" err="1"/>
              <a:t>qVxB</a:t>
            </a:r>
            <a:r>
              <a:rPr lang="es-ES" dirty="0"/>
              <a:t>, donde F será la fuerza </a:t>
            </a:r>
            <a:r>
              <a:rPr lang="es-ES" dirty="0" smtClean="0"/>
              <a:t>magnética</a:t>
            </a:r>
            <a:r>
              <a:rPr lang="es-ES" dirty="0"/>
              <a:t>, V es la velocidad, y B, el campo magnético; tanto V</a:t>
            </a:r>
            <a:r>
              <a:rPr lang="es-ES" dirty="0" smtClean="0"/>
              <a:t>, como </a:t>
            </a:r>
            <a:r>
              <a:rPr lang="es-ES" dirty="0" err="1"/>
              <a:t>Fo</a:t>
            </a:r>
            <a:r>
              <a:rPr lang="es-ES" dirty="0"/>
              <a:t> incluso B son magnitudes vectoriales, por lo que el </a:t>
            </a:r>
            <a:r>
              <a:rPr lang="es-ES" dirty="0" smtClean="0"/>
              <a:t>producto </a:t>
            </a:r>
            <a:r>
              <a:rPr lang="es-ES" dirty="0"/>
              <a:t>vectorial dará como resultado un vector que esté </a:t>
            </a:r>
            <a:r>
              <a:rPr lang="es-ES" dirty="0" smtClean="0"/>
              <a:t>perpendicular </a:t>
            </a:r>
            <a:r>
              <a:rPr lang="es-ES" dirty="0"/>
              <a:t>tanto a V como a B.</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0070C0"/>
                </a:solidFill>
              </a:rPr>
              <a:t>En esta </a:t>
            </a:r>
            <a:r>
              <a:rPr lang="es-ES" b="1" dirty="0" smtClean="0">
                <a:solidFill>
                  <a:srgbClr val="0070C0"/>
                </a:solidFill>
              </a:rPr>
              <a:t>figura se pueden </a:t>
            </a:r>
            <a:r>
              <a:rPr lang="es-ES" b="1" dirty="0">
                <a:solidFill>
                  <a:srgbClr val="0070C0"/>
                </a:solidFill>
              </a:rPr>
              <a:t>apreciar las </a:t>
            </a:r>
            <a:r>
              <a:rPr lang="es-ES" b="1" dirty="0" smtClean="0">
                <a:solidFill>
                  <a:srgbClr val="0070C0"/>
                </a:solidFill>
              </a:rPr>
              <a:t>relaciones </a:t>
            </a:r>
            <a:r>
              <a:rPr lang="es-ES" b="1" dirty="0">
                <a:solidFill>
                  <a:srgbClr val="0070C0"/>
                </a:solidFill>
              </a:rPr>
              <a:t>entre los </a:t>
            </a:r>
            <a:r>
              <a:rPr lang="es-ES" b="1" dirty="0" smtClean="0">
                <a:solidFill>
                  <a:srgbClr val="0070C0"/>
                </a:solidFill>
              </a:rPr>
              <a:t>vectores perpendiculares</a:t>
            </a:r>
            <a:r>
              <a:rPr lang="es-ES" b="1" dirty="0">
                <a:solidFill>
                  <a:srgbClr val="0070C0"/>
                </a:solidFill>
              </a:rPr>
              <a:t>, como la </a:t>
            </a:r>
            <a:r>
              <a:rPr lang="es-ES" b="1" dirty="0" smtClean="0">
                <a:solidFill>
                  <a:srgbClr val="0070C0"/>
                </a:solidFill>
              </a:rPr>
              <a:t>fuerza magnética, la </a:t>
            </a:r>
            <a:r>
              <a:rPr lang="es-ES" b="1" dirty="0">
                <a:solidFill>
                  <a:srgbClr val="0070C0"/>
                </a:solidFill>
              </a:rPr>
              <a:t>velocidad y el </a:t>
            </a:r>
            <a:r>
              <a:rPr lang="es-ES" b="1" dirty="0" smtClean="0">
                <a:solidFill>
                  <a:srgbClr val="0070C0"/>
                </a:solidFill>
              </a:rPr>
              <a:t>campo </a:t>
            </a:r>
            <a:r>
              <a:rPr lang="es-ES" b="1" dirty="0">
                <a:solidFill>
                  <a:srgbClr val="0070C0"/>
                </a:solidFill>
              </a:rPr>
              <a:t>B</a:t>
            </a:r>
            <a:r>
              <a:rPr lang="es-ES" b="1" dirty="0" smtClean="0">
                <a:solidFill>
                  <a:srgbClr val="0070C0"/>
                </a:solidFill>
              </a:rPr>
              <a:t>.</a:t>
            </a:r>
            <a:endParaRPr lang="es-ES" b="1" dirty="0">
              <a:solidFill>
                <a:srgbClr val="0070C0"/>
              </a:solidFill>
            </a:endParaRPr>
          </a:p>
        </p:txBody>
      </p:sp>
      <p:pic>
        <p:nvPicPr>
          <p:cNvPr id="4" name="Imagen 3"/>
          <p:cNvPicPr>
            <a:picLocks noChangeAspect="1"/>
          </p:cNvPicPr>
          <p:nvPr/>
        </p:nvPicPr>
        <p:blipFill>
          <a:blip r:embed="rId2"/>
          <a:stretch>
            <a:fillRect/>
          </a:stretch>
        </p:blipFill>
        <p:spPr>
          <a:xfrm>
            <a:off x="4796889" y="2885704"/>
            <a:ext cx="2400300" cy="3289465"/>
          </a:xfrm>
          <a:prstGeom prst="rect">
            <a:avLst/>
          </a:prstGeom>
        </p:spPr>
      </p:pic>
    </p:spTree>
    <p:extLst>
      <p:ext uri="{BB962C8B-B14F-4D97-AF65-F5344CB8AC3E}">
        <p14:creationId xmlns:p14="http://schemas.microsoft.com/office/powerpoint/2010/main" val="4572188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Intensidad del campo magnético</a:t>
            </a:r>
            <a:endParaRPr lang="es-ES" b="1" dirty="0">
              <a:solidFill>
                <a:srgbClr val="0070C0"/>
              </a:solidFill>
              <a:latin typeface="Arial Rounded MT Bold" panose="020F0704030504030204" pitchFamily="34" charset="0"/>
            </a:endParaRPr>
          </a:p>
          <a:p>
            <a:pPr algn="just"/>
            <a:r>
              <a:rPr lang="es-ES" dirty="0" smtClean="0"/>
              <a:t>La </a:t>
            </a:r>
            <a:r>
              <a:rPr lang="es-ES" dirty="0"/>
              <a:t>intensidad del campo magnético, comúnmente </a:t>
            </a:r>
            <a:r>
              <a:rPr lang="es-ES" dirty="0" smtClean="0"/>
              <a:t>llamada </a:t>
            </a:r>
            <a:r>
              <a:rPr lang="es-ES" dirty="0"/>
              <a:t>inducción magnética, se presenta con la letra B </a:t>
            </a:r>
            <a:r>
              <a:rPr lang="es-ES" dirty="0" smtClean="0"/>
              <a:t>como ya </a:t>
            </a:r>
            <a:r>
              <a:rPr lang="es-ES" dirty="0"/>
              <a:t>hemos visto y, a su vez, es un vector tal que, en cada </a:t>
            </a:r>
            <a:r>
              <a:rPr lang="es-ES" dirty="0" smtClean="0"/>
              <a:t>punto</a:t>
            </a:r>
            <a:r>
              <a:rPr lang="es-ES" dirty="0"/>
              <a:t>, coincide en dirección y sentido con los de la línea </a:t>
            </a:r>
            <a:r>
              <a:rPr lang="es-ES" dirty="0" smtClean="0"/>
              <a:t>de </a:t>
            </a:r>
            <a:r>
              <a:rPr lang="es-ES" dirty="0"/>
              <a:t>fuerza magnética. La intensidad de campo magnético se </a:t>
            </a:r>
            <a:r>
              <a:rPr lang="es-ES" dirty="0" smtClean="0"/>
              <a:t>podrá </a:t>
            </a:r>
            <a:r>
              <a:rPr lang="es-ES" dirty="0"/>
              <a:t>cuantificar midiendo la cantidad de líneas de </a:t>
            </a:r>
            <a:r>
              <a:rPr lang="es-ES" dirty="0" smtClean="0"/>
              <a:t>inducción </a:t>
            </a:r>
            <a:r>
              <a:rPr lang="es-ES" dirty="0"/>
              <a:t>magnética que atraviesan una determinada superficie. </a:t>
            </a:r>
          </a:p>
          <a:p>
            <a:pPr algn="just"/>
            <a:r>
              <a:rPr lang="es-ES" dirty="0"/>
              <a:t>El número de líneas de inducción magnética que atraviesan </a:t>
            </a:r>
            <a:r>
              <a:rPr lang="es-ES" dirty="0" smtClean="0"/>
              <a:t>una </a:t>
            </a:r>
            <a:r>
              <a:rPr lang="es-ES" dirty="0"/>
              <a:t>superficie es el weber, y las superficies se miden </a:t>
            </a:r>
            <a:r>
              <a:rPr lang="es-ES" dirty="0" smtClean="0"/>
              <a:t>en metros </a:t>
            </a:r>
            <a:r>
              <a:rPr lang="es-ES" dirty="0"/>
              <a:t>cuadrados y da como resultado que la unidad de la </a:t>
            </a:r>
            <a:r>
              <a:rPr lang="es-ES" dirty="0" smtClean="0"/>
              <a:t>intensidad </a:t>
            </a:r>
            <a:r>
              <a:rPr lang="es-ES" dirty="0"/>
              <a:t>de campo sea </a:t>
            </a:r>
            <a:r>
              <a:rPr lang="es-ES" dirty="0" smtClean="0"/>
              <a:t>Wb/m². </a:t>
            </a:r>
            <a:r>
              <a:rPr lang="es-ES" dirty="0"/>
              <a:t>Su equivalencia en el </a:t>
            </a:r>
            <a:r>
              <a:rPr lang="es-ES" dirty="0" smtClean="0"/>
              <a:t>Sistema </a:t>
            </a:r>
            <a:r>
              <a:rPr lang="es-ES" dirty="0"/>
              <a:t>Internacional (</a:t>
            </a:r>
            <a:r>
              <a:rPr lang="es-ES" dirty="0" err="1"/>
              <a:t>Sl</a:t>
            </a:r>
            <a:r>
              <a:rPr lang="es-ES" dirty="0"/>
              <a:t>) es el tesla.</a:t>
            </a:r>
          </a:p>
          <a:p>
            <a:pPr algn="just"/>
            <a:r>
              <a:rPr lang="es-ES" dirty="0"/>
              <a:t>Cuando estos campos magnéticos pasan a través de </a:t>
            </a:r>
            <a:r>
              <a:rPr lang="es-ES" dirty="0" smtClean="0"/>
              <a:t>materiales </a:t>
            </a:r>
            <a:r>
              <a:rPr lang="es-ES" dirty="0"/>
              <a:t>magnéticos, estos contribuyen con sus propios </a:t>
            </a:r>
            <a:r>
              <a:rPr lang="es-ES" dirty="0" smtClean="0"/>
              <a:t>campos </a:t>
            </a:r>
            <a:r>
              <a:rPr lang="es-ES" dirty="0"/>
              <a:t>magnéticos internos, y surgen dificultades para </a:t>
            </a:r>
            <a:r>
              <a:rPr lang="es-ES" dirty="0" smtClean="0"/>
              <a:t>determinar </a:t>
            </a:r>
            <a:r>
              <a:rPr lang="es-ES" dirty="0"/>
              <a:t>qué parte del campo proviene por las corrientes </a:t>
            </a:r>
            <a:r>
              <a:rPr lang="es-ES" dirty="0" smtClean="0"/>
              <a:t>externas </a:t>
            </a:r>
            <a:r>
              <a:rPr lang="es-ES" dirty="0"/>
              <a:t>y qué parte corresponde al material.</a:t>
            </a:r>
          </a:p>
          <a:p>
            <a:pPr algn="just"/>
            <a:r>
              <a:rPr lang="es-ES" dirty="0"/>
              <a:t>Por eso se define otro parámetro de cantidad de </a:t>
            </a:r>
            <a:r>
              <a:rPr lang="es-ES" dirty="0" smtClean="0"/>
              <a:t>campo </a:t>
            </a:r>
            <a:r>
              <a:rPr lang="es-ES" dirty="0"/>
              <a:t>magnético llamado intensidad de campo magnético </a:t>
            </a:r>
            <a:r>
              <a:rPr lang="es-ES" dirty="0" smtClean="0"/>
              <a:t>y </a:t>
            </a:r>
            <a:r>
              <a:rPr lang="es-ES" dirty="0"/>
              <a:t>se identifica por la letra H. Su relación es la </a:t>
            </a:r>
            <a:r>
              <a:rPr lang="es-ES" dirty="0" smtClean="0"/>
              <a:t>siguiente:</a:t>
            </a:r>
            <a:endParaRPr lang="es-ES" dirty="0"/>
          </a:p>
          <a:p>
            <a:pPr algn="just"/>
            <a:endParaRPr lang="es-ES" dirty="0" smtClean="0"/>
          </a:p>
          <a:p>
            <a:pPr algn="just"/>
            <a:endParaRPr lang="es-ES" dirty="0"/>
          </a:p>
          <a:p>
            <a:pPr algn="just"/>
            <a:r>
              <a:rPr lang="es-ES" dirty="0" smtClean="0"/>
              <a:t>El </a:t>
            </a:r>
            <a:r>
              <a:rPr lang="es-ES" dirty="0"/>
              <a:t>término M tiene las mismas unidades que la intensidad de </a:t>
            </a:r>
            <a:r>
              <a:rPr lang="es-ES" dirty="0" smtClean="0"/>
              <a:t>campo </a:t>
            </a:r>
            <a:r>
              <a:rPr lang="es-ES" dirty="0"/>
              <a:t>H que es </a:t>
            </a:r>
            <a:r>
              <a:rPr lang="es-ES" dirty="0" err="1"/>
              <a:t>amper</a:t>
            </a:r>
            <a:r>
              <a:rPr lang="es-ES" dirty="0"/>
              <a:t>/metro. De esta manera, la </a:t>
            </a:r>
            <a:r>
              <a:rPr lang="es-ES" dirty="0" smtClean="0"/>
              <a:t>relación del </a:t>
            </a:r>
            <a:r>
              <a:rPr lang="es-ES" dirty="0"/>
              <a:t>campo B se puede escribir de forma equivalente </a:t>
            </a:r>
            <a:r>
              <a:rPr lang="es-ES" dirty="0" smtClean="0"/>
              <a:t>como </a:t>
            </a:r>
          </a:p>
          <a:p>
            <a:pPr algn="just"/>
            <a:endParaRPr lang="es-ES" dirty="0"/>
          </a:p>
          <a:p>
            <a:pPr algn="just"/>
            <a:endParaRPr lang="es-ES" dirty="0" smtClean="0"/>
          </a:p>
          <a:p>
            <a:pPr algn="just"/>
            <a:endParaRPr lang="es-ES" dirty="0"/>
          </a:p>
          <a:p>
            <a:pPr algn="just"/>
            <a:r>
              <a:rPr lang="es-ES" dirty="0" smtClean="0"/>
              <a:t>Es </a:t>
            </a:r>
            <a:r>
              <a:rPr lang="es-ES" dirty="0"/>
              <a:t>muy común confundir el campo B con el campo H, por lo </a:t>
            </a:r>
            <a:r>
              <a:rPr lang="es-ES" dirty="0" smtClean="0"/>
              <a:t>que</a:t>
            </a:r>
            <a:r>
              <a:rPr lang="es-ES" dirty="0"/>
              <a:t>, a veces, en muchos libros de referencia se denomina al </a:t>
            </a:r>
            <a:r>
              <a:rPr lang="es-ES" dirty="0" smtClean="0"/>
              <a:t>campo </a:t>
            </a:r>
            <a:r>
              <a:rPr lang="es-ES" dirty="0"/>
              <a:t>B como densidad de flujo magnético o inducción </a:t>
            </a:r>
            <a:r>
              <a:rPr lang="es-ES" dirty="0" smtClean="0"/>
              <a:t>magnética</a:t>
            </a:r>
            <a:r>
              <a:rPr lang="es-ES" dirty="0"/>
              <a:t>, al campo H como intensidad de campo magnético, y al </a:t>
            </a:r>
            <a:r>
              <a:rPr lang="es-ES" dirty="0" smtClean="0"/>
              <a:t>término </a:t>
            </a:r>
            <a:r>
              <a:rPr lang="es-ES" dirty="0"/>
              <a:t>M se lo denomina como magnetización del material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797632" y="3901353"/>
            <a:ext cx="2327564" cy="338138"/>
          </a:xfrm>
          <a:prstGeom prst="rect">
            <a:avLst/>
          </a:prstGeom>
        </p:spPr>
      </p:pic>
      <p:pic>
        <p:nvPicPr>
          <p:cNvPr id="5" name="Imagen 4"/>
          <p:cNvPicPr>
            <a:picLocks noChangeAspect="1"/>
          </p:cNvPicPr>
          <p:nvPr/>
        </p:nvPicPr>
        <p:blipFill>
          <a:blip r:embed="rId3"/>
          <a:stretch>
            <a:fillRect/>
          </a:stretch>
        </p:blipFill>
        <p:spPr>
          <a:xfrm>
            <a:off x="5058888" y="5133975"/>
            <a:ext cx="1721921" cy="399926"/>
          </a:xfrm>
          <a:prstGeom prst="rect">
            <a:avLst/>
          </a:prstGeom>
        </p:spPr>
      </p:pic>
    </p:spTree>
    <p:extLst>
      <p:ext uri="{BB962C8B-B14F-4D97-AF65-F5344CB8AC3E}">
        <p14:creationId xmlns:p14="http://schemas.microsoft.com/office/powerpoint/2010/main" val="6550811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regla de la mano derecha </a:t>
            </a:r>
          </a:p>
          <a:p>
            <a:pPr algn="just"/>
            <a:r>
              <a:rPr lang="es-ES" dirty="0" smtClean="0"/>
              <a:t>Comúnmente </a:t>
            </a:r>
            <a:r>
              <a:rPr lang="es-ES" dirty="0"/>
              <a:t>llamada la regla del tirabuzón o el </a:t>
            </a:r>
            <a:r>
              <a:rPr lang="es-ES" dirty="0" smtClean="0"/>
              <a:t>sacacorchos</a:t>
            </a:r>
            <a:r>
              <a:rPr lang="es-ES" dirty="0"/>
              <a:t>, no es más que una regla nemotécnica para poder </a:t>
            </a:r>
            <a:r>
              <a:rPr lang="es-ES" dirty="0" smtClean="0"/>
              <a:t>orientarse </a:t>
            </a:r>
            <a:r>
              <a:rPr lang="es-ES" dirty="0"/>
              <a:t>y orientar en el espacio un producto vectorial o, </a:t>
            </a:r>
            <a:r>
              <a:rPr lang="es-ES" dirty="0" smtClean="0"/>
              <a:t>incluso</a:t>
            </a:r>
            <a:r>
              <a:rPr lang="es-ES" dirty="0"/>
              <a:t>, un sentido de giro (por eso lleva estos nombres). Se </a:t>
            </a:r>
            <a:r>
              <a:rPr lang="es-ES" dirty="0" smtClean="0"/>
              <a:t>emplea </a:t>
            </a:r>
            <a:r>
              <a:rPr lang="es-ES" dirty="0"/>
              <a:t>con objetivos para direcciones y movimientos </a:t>
            </a:r>
            <a:r>
              <a:rPr lang="es-ES" dirty="0" smtClean="0"/>
              <a:t>vectoriales</a:t>
            </a:r>
            <a:r>
              <a:rPr lang="es-ES" dirty="0"/>
              <a:t>, y para movimientos y direcciones rotacionales. Se </a:t>
            </a:r>
            <a:r>
              <a:rPr lang="es-ES" dirty="0" smtClean="0"/>
              <a:t>utiliza </a:t>
            </a:r>
            <a:r>
              <a:rPr lang="es-ES" dirty="0"/>
              <a:t>por ejemplo para indicar el sentido y la dirección de la </a:t>
            </a:r>
            <a:r>
              <a:rPr lang="es-ES" dirty="0" smtClean="0"/>
              <a:t>corriente </a:t>
            </a:r>
            <a:r>
              <a:rPr lang="es-ES" dirty="0"/>
              <a:t>en un </a:t>
            </a:r>
            <a:r>
              <a:rPr lang="es-ES" dirty="0" smtClean="0"/>
              <a:t>conductor y </a:t>
            </a:r>
            <a:r>
              <a:rPr lang="es-ES" dirty="0"/>
              <a:t>el sentido del campo </a:t>
            </a:r>
            <a:r>
              <a:rPr lang="es-ES" dirty="0" smtClean="0"/>
              <a:t>magnético</a:t>
            </a:r>
            <a:r>
              <a:rPr lang="es-ES" dirty="0"/>
              <a:t>. Para esto se procede de la </a:t>
            </a:r>
            <a:r>
              <a:rPr lang="es-ES" dirty="0" smtClean="0"/>
              <a:t>siguiente </a:t>
            </a:r>
            <a:r>
              <a:rPr lang="es-ES" dirty="0"/>
              <a:t>manera: se estira la </a:t>
            </a:r>
            <a:r>
              <a:rPr lang="es-ES" dirty="0" smtClean="0"/>
              <a:t>mano </a:t>
            </a:r>
            <a:r>
              <a:rPr lang="es-ES" dirty="0"/>
              <a:t>con el dedo pulgar hacia arriba y los restantes </a:t>
            </a:r>
            <a:r>
              <a:rPr lang="es-ES" dirty="0" smtClean="0"/>
              <a:t>dedos cerrando </a:t>
            </a:r>
            <a:r>
              <a:rPr lang="es-ES" dirty="0"/>
              <a:t>el puño; el dedo pulgar indicará el sentido y la </a:t>
            </a:r>
            <a:r>
              <a:rPr lang="es-ES" dirty="0" smtClean="0"/>
              <a:t>dirección </a:t>
            </a:r>
            <a:r>
              <a:rPr lang="es-ES" dirty="0"/>
              <a:t>de </a:t>
            </a:r>
            <a:r>
              <a:rPr lang="es-ES" dirty="0" smtClean="0"/>
              <a:t>la corriente </a:t>
            </a:r>
            <a:r>
              <a:rPr lang="es-ES" dirty="0"/>
              <a:t>eléctrica, </a:t>
            </a:r>
            <a:r>
              <a:rPr lang="es-ES" dirty="0" smtClean="0"/>
              <a:t>y el resto de los dedos </a:t>
            </a:r>
            <a:r>
              <a:rPr lang="es-ES" dirty="0"/>
              <a:t>nos </a:t>
            </a:r>
            <a:r>
              <a:rPr lang="es-ES" dirty="0" smtClean="0"/>
              <a:t>indicará el sentido del campo </a:t>
            </a:r>
            <a:r>
              <a:rPr lang="es-ES" dirty="0"/>
              <a:t>magnético.</a:t>
            </a:r>
          </a:p>
          <a:p>
            <a:pPr algn="just"/>
            <a:r>
              <a:rPr lang="es-ES" dirty="0" smtClean="0"/>
              <a:t>Otra variación de la regla de la mano </a:t>
            </a:r>
            <a:r>
              <a:rPr lang="es-ES" dirty="0"/>
              <a:t>derecha </a:t>
            </a:r>
            <a:r>
              <a:rPr lang="es-ES" dirty="0" smtClean="0"/>
              <a:t>nos permite obtener la dirección y el sentido de la fuerza </a:t>
            </a:r>
            <a:r>
              <a:rPr lang="es-ES" dirty="0"/>
              <a:t>aplicada sobre </a:t>
            </a:r>
            <a:r>
              <a:rPr lang="es-ES" dirty="0" smtClean="0"/>
              <a:t>una carga en movimiento dentro de un campo </a:t>
            </a:r>
            <a:r>
              <a:rPr lang="es-ES" dirty="0"/>
              <a:t>magnético</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La intensidad del </a:t>
            </a:r>
            <a:r>
              <a:rPr lang="es-ES" b="1" dirty="0" smtClean="0">
                <a:solidFill>
                  <a:srgbClr val="FF0000"/>
                </a:solidFill>
                <a:latin typeface="Arial Rounded MT Bold" panose="020F0704030504030204" pitchFamily="34" charset="0"/>
              </a:rPr>
              <a:t>campo magnético se podrá cuantificar </a:t>
            </a:r>
            <a:r>
              <a:rPr lang="es-ES" b="1" dirty="0">
                <a:solidFill>
                  <a:srgbClr val="FF0000"/>
                </a:solidFill>
                <a:latin typeface="Arial Rounded MT Bold" panose="020F0704030504030204" pitchFamily="34" charset="0"/>
              </a:rPr>
              <a:t>midiendo la </a:t>
            </a:r>
            <a:r>
              <a:rPr lang="es-ES" b="1" dirty="0" smtClean="0">
                <a:solidFill>
                  <a:srgbClr val="FF0000"/>
                </a:solidFill>
                <a:latin typeface="Arial Rounded MT Bold" panose="020F0704030504030204" pitchFamily="34" charset="0"/>
              </a:rPr>
              <a:t>cantidad de líneas de inducción </a:t>
            </a:r>
            <a:r>
              <a:rPr lang="es-ES" b="1" dirty="0">
                <a:solidFill>
                  <a:srgbClr val="FF0000"/>
                </a:solidFill>
                <a:latin typeface="Arial Rounded MT Bold" panose="020F0704030504030204" pitchFamily="34" charset="0"/>
              </a:rPr>
              <a:t>magnética </a:t>
            </a:r>
            <a:r>
              <a:rPr lang="es-ES" b="1" dirty="0" err="1" smtClean="0">
                <a:solidFill>
                  <a:srgbClr val="FF0000"/>
                </a:solidFill>
                <a:latin typeface="Arial Rounded MT Bold" panose="020F0704030504030204" pitchFamily="34" charset="0"/>
              </a:rPr>
              <a:t>ue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atraviesan una </a:t>
            </a:r>
            <a:r>
              <a:rPr lang="es-ES" b="1" dirty="0" smtClean="0">
                <a:solidFill>
                  <a:srgbClr val="FF0000"/>
                </a:solidFill>
                <a:latin typeface="Arial Rounded MT Bold" panose="020F0704030504030204" pitchFamily="34" charset="0"/>
              </a:rPr>
              <a:t>determinada </a:t>
            </a:r>
            <a:r>
              <a:rPr lang="es-ES" b="1" dirty="0">
                <a:solidFill>
                  <a:srgbClr val="FF0000"/>
                </a:solidFill>
                <a:latin typeface="Arial Rounded MT Bold" panose="020F0704030504030204" pitchFamily="34" charset="0"/>
              </a:rPr>
              <a:t>superficie</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749139" y="4126984"/>
            <a:ext cx="4495800" cy="2047875"/>
          </a:xfrm>
          <a:prstGeom prst="rect">
            <a:avLst/>
          </a:prstGeom>
        </p:spPr>
      </p:pic>
      <p:sp>
        <p:nvSpPr>
          <p:cNvPr id="4" name="Rectángulo 3"/>
          <p:cNvSpPr/>
          <p:nvPr/>
        </p:nvSpPr>
        <p:spPr>
          <a:xfrm>
            <a:off x="2448296" y="6174859"/>
            <a:ext cx="7097486" cy="646331"/>
          </a:xfrm>
          <a:prstGeom prst="rect">
            <a:avLst/>
          </a:prstGeom>
        </p:spPr>
        <p:txBody>
          <a:bodyPr wrap="square">
            <a:spAutoFit/>
          </a:bodyPr>
          <a:lstStyle/>
          <a:p>
            <a:pPr algn="ctr"/>
            <a:r>
              <a:rPr lang="es-ES" dirty="0"/>
              <a:t>En </a:t>
            </a:r>
            <a:r>
              <a:rPr lang="es-ES" b="1" dirty="0">
                <a:solidFill>
                  <a:srgbClr val="0070C0"/>
                </a:solidFill>
              </a:rPr>
              <a:t>esta ilustración se puede ver claramente </a:t>
            </a:r>
            <a:r>
              <a:rPr lang="es-ES" b="1" dirty="0" smtClean="0">
                <a:solidFill>
                  <a:srgbClr val="0070C0"/>
                </a:solidFill>
              </a:rPr>
              <a:t>un ejemplo </a:t>
            </a:r>
            <a:r>
              <a:rPr lang="es-ES" b="1" dirty="0">
                <a:solidFill>
                  <a:srgbClr val="0070C0"/>
                </a:solidFill>
              </a:rPr>
              <a:t>de utilización </a:t>
            </a:r>
            <a:r>
              <a:rPr lang="es-ES" b="1" dirty="0" smtClean="0">
                <a:solidFill>
                  <a:srgbClr val="0070C0"/>
                </a:solidFill>
              </a:rPr>
              <a:t>de la regla </a:t>
            </a:r>
            <a:r>
              <a:rPr lang="es-ES" b="1" dirty="0">
                <a:solidFill>
                  <a:srgbClr val="0070C0"/>
                </a:solidFill>
              </a:rPr>
              <a:t>de </a:t>
            </a:r>
            <a:r>
              <a:rPr lang="es-ES" b="1" dirty="0" smtClean="0">
                <a:solidFill>
                  <a:srgbClr val="0070C0"/>
                </a:solidFill>
              </a:rPr>
              <a:t>la mano </a:t>
            </a:r>
            <a:r>
              <a:rPr lang="es-ES" b="1" dirty="0">
                <a:solidFill>
                  <a:srgbClr val="0070C0"/>
                </a:solidFill>
              </a:rPr>
              <a:t>derecha aplicada </a:t>
            </a:r>
            <a:r>
              <a:rPr lang="es-ES" b="1" dirty="0" smtClean="0">
                <a:solidFill>
                  <a:srgbClr val="0070C0"/>
                </a:solidFill>
              </a:rPr>
              <a:t>a un conductor </a:t>
            </a:r>
            <a:r>
              <a:rPr lang="es-ES" b="1" dirty="0">
                <a:solidFill>
                  <a:srgbClr val="0070C0"/>
                </a:solidFill>
              </a:rPr>
              <a:t>eléctrico.</a:t>
            </a:r>
          </a:p>
        </p:txBody>
      </p:sp>
    </p:spTree>
    <p:extLst>
      <p:ext uri="{BB962C8B-B14F-4D97-AF65-F5344CB8AC3E}">
        <p14:creationId xmlns:p14="http://schemas.microsoft.com/office/powerpoint/2010/main" val="6709462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2308324"/>
          </a:xfrm>
          <a:prstGeom prst="rect">
            <a:avLst/>
          </a:prstGeom>
        </p:spPr>
        <p:txBody>
          <a:bodyPr wrap="square">
            <a:spAutoFit/>
          </a:bodyPr>
          <a:lstStyle/>
          <a:p>
            <a:pPr algn="just"/>
            <a:r>
              <a:rPr lang="es-ES" dirty="0" smtClean="0"/>
              <a:t>Dicha </a:t>
            </a:r>
            <a:r>
              <a:rPr lang="es-ES" dirty="0"/>
              <a:t>fuerza se regirá por la ley de </a:t>
            </a:r>
            <a:r>
              <a:rPr lang="es-ES" dirty="0" err="1"/>
              <a:t>Lorentz</a:t>
            </a:r>
            <a:r>
              <a:rPr lang="es-ES" dirty="0"/>
              <a:t>, que </a:t>
            </a:r>
            <a:r>
              <a:rPr lang="es-ES" dirty="0" smtClean="0"/>
              <a:t>mencionamos </a:t>
            </a:r>
            <a:r>
              <a:rPr lang="es-ES" dirty="0"/>
              <a:t>y detallamos antes como la fuerza de </a:t>
            </a:r>
            <a:r>
              <a:rPr lang="es-ES" dirty="0" err="1"/>
              <a:t>Lorentz</a:t>
            </a:r>
            <a:r>
              <a:rPr lang="es-ES" dirty="0"/>
              <a:t>, que </a:t>
            </a:r>
            <a:r>
              <a:rPr lang="es-ES" dirty="0" smtClean="0"/>
              <a:t>no </a:t>
            </a:r>
            <a:r>
              <a:rPr lang="es-ES" dirty="0"/>
              <a:t>es más que un producto vectorial F= </a:t>
            </a:r>
            <a:r>
              <a:rPr lang="es-ES" dirty="0" err="1"/>
              <a:t>qv</a:t>
            </a:r>
            <a:r>
              <a:rPr lang="es-ES" dirty="0"/>
              <a:t> x B, donde q </a:t>
            </a:r>
            <a:r>
              <a:rPr lang="es-ES" dirty="0" smtClean="0"/>
              <a:t>es la </a:t>
            </a:r>
            <a:r>
              <a:rPr lang="es-ES" dirty="0"/>
              <a:t>carga de la partícula, v es su velocidad, y b es el </a:t>
            </a:r>
            <a:r>
              <a:rPr lang="es-ES" dirty="0" smtClean="0"/>
              <a:t>campo magnético</a:t>
            </a:r>
            <a:r>
              <a:rPr lang="es-ES" dirty="0"/>
              <a:t>. Como bien dijimos, al ser un producto </a:t>
            </a:r>
            <a:r>
              <a:rPr lang="es-ES" dirty="0" err="1" smtClean="0"/>
              <a:t>vectoriaI</a:t>
            </a:r>
            <a:r>
              <a:rPr lang="es-ES" dirty="0" smtClean="0"/>
              <a:t>, podemos </a:t>
            </a:r>
            <a:r>
              <a:rPr lang="es-ES" dirty="0"/>
              <a:t>concluir que F será perpendicular al plano que </a:t>
            </a:r>
            <a:r>
              <a:rPr lang="es-ES" dirty="0" smtClean="0"/>
              <a:t>forma </a:t>
            </a:r>
            <a:r>
              <a:rPr lang="es-ES" dirty="0"/>
              <a:t>el vector q y el vector v.</a:t>
            </a:r>
          </a:p>
          <a:p>
            <a:pPr algn="just"/>
            <a:r>
              <a:rPr lang="es-ES" dirty="0"/>
              <a:t>Para determinar el sentido de la fuerza de </a:t>
            </a:r>
            <a:r>
              <a:rPr lang="es-ES" dirty="0" err="1"/>
              <a:t>Lorentz</a:t>
            </a:r>
            <a:r>
              <a:rPr lang="es-ES" dirty="0"/>
              <a:t>, </a:t>
            </a:r>
            <a:r>
              <a:rPr lang="es-ES" dirty="0" smtClean="0"/>
              <a:t>utilizaremos </a:t>
            </a:r>
            <a:r>
              <a:rPr lang="es-ES" dirty="0"/>
              <a:t>lo que denominamos la variante 2 de la regla </a:t>
            </a:r>
            <a:r>
              <a:rPr lang="es-ES" dirty="0" smtClean="0"/>
              <a:t>práctica </a:t>
            </a:r>
            <a:r>
              <a:rPr lang="es-ES" dirty="0"/>
              <a:t>de la mano derecha. Por lo que el dedo índice indicará</a:t>
            </a:r>
            <a:r>
              <a:rPr lang="es-ES" dirty="0" smtClean="0"/>
              <a:t>, como </a:t>
            </a:r>
            <a:r>
              <a:rPr lang="es-ES" dirty="0"/>
              <a:t>se ve en la </a:t>
            </a:r>
            <a:r>
              <a:rPr lang="es-ES" dirty="0" smtClean="0"/>
              <a:t>figura </a:t>
            </a:r>
            <a:r>
              <a:rPr lang="es-ES" dirty="0"/>
              <a:t>a la derecha, la dirección de la </a:t>
            </a:r>
            <a:r>
              <a:rPr lang="es-ES" dirty="0" smtClean="0"/>
              <a:t>corriente </a:t>
            </a:r>
            <a:r>
              <a:rPr lang="es-ES" dirty="0"/>
              <a:t>(v); el dedo medio, el segundo término </a:t>
            </a:r>
            <a:r>
              <a:rPr lang="es-ES" dirty="0" smtClean="0"/>
              <a:t>correspondiente </a:t>
            </a:r>
            <a:r>
              <a:rPr lang="es-ES" dirty="0"/>
              <a:t>al campo B, y el dedo pulgar, la dirección y el </a:t>
            </a:r>
            <a:r>
              <a:rPr lang="es-ES" dirty="0" smtClean="0"/>
              <a:t>sentido de </a:t>
            </a:r>
            <a:r>
              <a:rPr lang="es-ES" dirty="0"/>
              <a:t>la fuerza magnética. </a:t>
            </a:r>
            <a:endParaRPr lang="es-ES" dirty="0" smtClean="0"/>
          </a:p>
        </p:txBody>
      </p:sp>
      <p:pic>
        <p:nvPicPr>
          <p:cNvPr id="5" name="Imagen 4"/>
          <p:cNvPicPr>
            <a:picLocks noChangeAspect="1"/>
          </p:cNvPicPr>
          <p:nvPr/>
        </p:nvPicPr>
        <p:blipFill>
          <a:blip r:embed="rId2"/>
          <a:stretch>
            <a:fillRect/>
          </a:stretch>
        </p:blipFill>
        <p:spPr>
          <a:xfrm>
            <a:off x="5299487" y="2524803"/>
            <a:ext cx="3105150" cy="3114675"/>
          </a:xfrm>
          <a:prstGeom prst="rect">
            <a:avLst/>
          </a:prstGeom>
        </p:spPr>
      </p:pic>
      <p:sp>
        <p:nvSpPr>
          <p:cNvPr id="6" name="Rectángulo 5"/>
          <p:cNvSpPr/>
          <p:nvPr/>
        </p:nvSpPr>
        <p:spPr>
          <a:xfrm>
            <a:off x="2691740" y="3066477"/>
            <a:ext cx="2227737" cy="2031325"/>
          </a:xfrm>
          <a:prstGeom prst="rect">
            <a:avLst/>
          </a:prstGeom>
        </p:spPr>
        <p:txBody>
          <a:bodyPr wrap="square">
            <a:spAutoFit/>
          </a:bodyPr>
          <a:lstStyle/>
          <a:p>
            <a:pPr algn="just"/>
            <a:r>
              <a:rPr lang="es-ES" b="1" dirty="0"/>
              <a:t>Ilustración </a:t>
            </a:r>
            <a:r>
              <a:rPr lang="es-ES" b="1" dirty="0" smtClean="0"/>
              <a:t>de la variante 2 de la regla de la mano </a:t>
            </a:r>
            <a:r>
              <a:rPr lang="es-ES" b="1" dirty="0"/>
              <a:t>derecha </a:t>
            </a:r>
            <a:r>
              <a:rPr lang="es-ES" b="1" dirty="0" smtClean="0"/>
              <a:t>para </a:t>
            </a:r>
            <a:r>
              <a:rPr lang="es-ES" b="1" dirty="0"/>
              <a:t>hallar la </a:t>
            </a:r>
            <a:r>
              <a:rPr lang="es-ES" b="1" dirty="0" smtClean="0"/>
              <a:t>dirección y el sentido de la fuerza </a:t>
            </a:r>
            <a:r>
              <a:rPr lang="es-ES" b="1" dirty="0"/>
              <a:t>de </a:t>
            </a:r>
            <a:r>
              <a:rPr lang="es-ES" b="1" dirty="0" err="1" smtClean="0"/>
              <a:t>Lorentz</a:t>
            </a:r>
            <a:r>
              <a:rPr lang="es-ES" b="1" dirty="0"/>
              <a:t>.</a:t>
            </a:r>
          </a:p>
        </p:txBody>
      </p:sp>
    </p:spTree>
    <p:extLst>
      <p:ext uri="{BB962C8B-B14F-4D97-AF65-F5344CB8AC3E}">
        <p14:creationId xmlns:p14="http://schemas.microsoft.com/office/powerpoint/2010/main" val="26046107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6186309"/>
          </a:xfrm>
          <a:prstGeom prst="rect">
            <a:avLst/>
          </a:prstGeom>
        </p:spPr>
        <p:txBody>
          <a:bodyPr wrap="square">
            <a:spAutoFit/>
          </a:bodyPr>
          <a:lstStyle/>
          <a:p>
            <a:pPr algn="just"/>
            <a:r>
              <a:rPr lang="es-ES" dirty="0" smtClean="0"/>
              <a:t>En </a:t>
            </a:r>
            <a:r>
              <a:rPr lang="es-ES" dirty="0"/>
              <a:t>el caso de la </a:t>
            </a:r>
            <a:r>
              <a:rPr lang="es-ES" dirty="0" smtClean="0"/>
              <a:t>figura, </a:t>
            </a:r>
            <a:r>
              <a:rPr lang="es-ES" dirty="0"/>
              <a:t>tendrá un </a:t>
            </a:r>
            <a:r>
              <a:rPr lang="es-ES" dirty="0" smtClean="0"/>
              <a:t>sentido </a:t>
            </a:r>
            <a:r>
              <a:rPr lang="es-ES" dirty="0"/>
              <a:t>hacia arriba. Hay que tener en cuenta que este caso </a:t>
            </a:r>
            <a:r>
              <a:rPr lang="es-ES" dirty="0" smtClean="0"/>
              <a:t>de </a:t>
            </a:r>
            <a:r>
              <a:rPr lang="es-ES" dirty="0"/>
              <a:t>la regla de la mano derecha indica el sentido de la </a:t>
            </a:r>
            <a:r>
              <a:rPr lang="es-ES" dirty="0" smtClean="0"/>
              <a:t>carga </a:t>
            </a:r>
            <a:r>
              <a:rPr lang="es-ES" dirty="0"/>
              <a:t>positiva, en tanto que, si la carga es negativa, el sentido </a:t>
            </a:r>
            <a:r>
              <a:rPr lang="es-ES" dirty="0" smtClean="0"/>
              <a:t>de </a:t>
            </a:r>
            <a:r>
              <a:rPr lang="es-ES" dirty="0"/>
              <a:t>la fuerza (F) es el inverso, por lo que el pulgar apuntará </a:t>
            </a:r>
            <a:r>
              <a:rPr lang="es-ES" dirty="0" smtClean="0"/>
              <a:t>hacia </a:t>
            </a:r>
            <a:r>
              <a:rPr lang="es-ES" dirty="0"/>
              <a:t>abajo.</a:t>
            </a:r>
          </a:p>
          <a:p>
            <a:pPr algn="just"/>
            <a:r>
              <a:rPr lang="es-ES" dirty="0"/>
              <a:t>También, la regla práctica de la mano derecha se utiliza para </a:t>
            </a:r>
            <a:r>
              <a:rPr lang="es-ES" dirty="0" smtClean="0"/>
              <a:t>calcular la </a:t>
            </a:r>
            <a:r>
              <a:rPr lang="es-ES" dirty="0" err="1" smtClean="0"/>
              <a:t>Fem</a:t>
            </a:r>
            <a:r>
              <a:rPr lang="es-ES" dirty="0" smtClean="0"/>
              <a:t> (</a:t>
            </a:r>
            <a:r>
              <a:rPr lang="es-ES" dirty="0"/>
              <a:t>fuerza electromotriz) inducida por el campo </a:t>
            </a:r>
            <a:r>
              <a:rPr lang="es-ES" dirty="0" smtClean="0"/>
              <a:t>magnético </a:t>
            </a:r>
            <a:r>
              <a:rPr lang="es-ES" dirty="0"/>
              <a:t>y el movimiento del conductor. En esta </a:t>
            </a:r>
            <a:r>
              <a:rPr lang="es-ES" dirty="0" smtClean="0"/>
              <a:t>aplicación</a:t>
            </a:r>
            <a:r>
              <a:rPr lang="es-ES" dirty="0"/>
              <a:t>, el pulgar se utiliza para representar el movimiento del </a:t>
            </a:r>
            <a:r>
              <a:rPr lang="es-ES" dirty="0" smtClean="0"/>
              <a:t>conductor</a:t>
            </a:r>
            <a:r>
              <a:rPr lang="es-ES" dirty="0"/>
              <a:t>, el dedo índice representa la dirección del campo </a:t>
            </a:r>
            <a:r>
              <a:rPr lang="es-ES" dirty="0" smtClean="0"/>
              <a:t>magnético</a:t>
            </a:r>
            <a:r>
              <a:rPr lang="es-ES" dirty="0"/>
              <a:t>, y, por último, el dedo del medio para representar la dirección de </a:t>
            </a:r>
            <a:r>
              <a:rPr lang="es-ES" dirty="0" smtClean="0"/>
              <a:t>la </a:t>
            </a:r>
            <a:r>
              <a:rPr lang="es-ES" dirty="0" err="1" smtClean="0"/>
              <a:t>Fem</a:t>
            </a:r>
            <a:r>
              <a:rPr lang="es-ES" dirty="0" smtClean="0"/>
              <a:t>.</a:t>
            </a:r>
            <a:endParaRPr lang="es-ES" dirty="0"/>
          </a:p>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solidFill>
                  <a:srgbClr val="0070C0"/>
                </a:solidFill>
              </a:rPr>
              <a:t>En </a:t>
            </a:r>
            <a:r>
              <a:rPr lang="es-ES" b="1" dirty="0">
                <a:solidFill>
                  <a:srgbClr val="0070C0"/>
                </a:solidFill>
              </a:rPr>
              <a:t>esta imagen </a:t>
            </a:r>
            <a:r>
              <a:rPr lang="es-ES" b="1" dirty="0" smtClean="0">
                <a:solidFill>
                  <a:srgbClr val="0070C0"/>
                </a:solidFill>
              </a:rPr>
              <a:t>se puede ver cómo </a:t>
            </a:r>
            <a:r>
              <a:rPr lang="es-ES" b="1" dirty="0">
                <a:solidFill>
                  <a:srgbClr val="0070C0"/>
                </a:solidFill>
              </a:rPr>
              <a:t>es </a:t>
            </a:r>
            <a:r>
              <a:rPr lang="es-ES" b="1" dirty="0" smtClean="0">
                <a:solidFill>
                  <a:srgbClr val="0070C0"/>
                </a:solidFill>
              </a:rPr>
              <a:t>la disposición de </a:t>
            </a:r>
            <a:r>
              <a:rPr lang="es-ES" b="1" dirty="0">
                <a:solidFill>
                  <a:srgbClr val="0070C0"/>
                </a:solidFill>
              </a:rPr>
              <a:t>los dedos </a:t>
            </a:r>
            <a:r>
              <a:rPr lang="es-ES" b="1" dirty="0" smtClean="0">
                <a:solidFill>
                  <a:srgbClr val="0070C0"/>
                </a:solidFill>
              </a:rPr>
              <a:t>para </a:t>
            </a:r>
            <a:r>
              <a:rPr lang="es-ES" b="1" dirty="0">
                <a:solidFill>
                  <a:srgbClr val="0070C0"/>
                </a:solidFill>
              </a:rPr>
              <a:t>calcular </a:t>
            </a:r>
            <a:r>
              <a:rPr lang="es-ES" b="1" dirty="0" smtClean="0">
                <a:solidFill>
                  <a:srgbClr val="0070C0"/>
                </a:solidFill>
              </a:rPr>
              <a:t>la </a:t>
            </a:r>
            <a:r>
              <a:rPr lang="es-ES" b="1" dirty="0" err="1" smtClean="0">
                <a:solidFill>
                  <a:srgbClr val="0070C0"/>
                </a:solidFill>
              </a:rPr>
              <a:t>Fem</a:t>
            </a:r>
            <a:r>
              <a:rPr lang="es-ES" b="1" dirty="0" smtClean="0">
                <a:solidFill>
                  <a:srgbClr val="0070C0"/>
                </a:solidFill>
              </a:rPr>
              <a:t> inducida por </a:t>
            </a:r>
            <a:r>
              <a:rPr lang="es-ES" b="1" dirty="0">
                <a:solidFill>
                  <a:srgbClr val="0070C0"/>
                </a:solidFill>
              </a:rPr>
              <a:t>un campo </a:t>
            </a:r>
            <a:r>
              <a:rPr lang="es-ES" b="1" dirty="0" smtClean="0">
                <a:solidFill>
                  <a:srgbClr val="0070C0"/>
                </a:solidFill>
              </a:rPr>
              <a:t>magnético.</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4655127" y="2118631"/>
            <a:ext cx="2850078" cy="3735903"/>
          </a:xfrm>
          <a:prstGeom prst="rect">
            <a:avLst/>
          </a:prstGeom>
        </p:spPr>
      </p:pic>
    </p:spTree>
    <p:extLst>
      <p:ext uri="{BB962C8B-B14F-4D97-AF65-F5344CB8AC3E}">
        <p14:creationId xmlns:p14="http://schemas.microsoft.com/office/powerpoint/2010/main" val="35334830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318584"/>
            <a:ext cx="11495314"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a:t>
            </a:r>
            <a:r>
              <a:rPr lang="es-ES" b="1" dirty="0">
                <a:solidFill>
                  <a:srgbClr val="0070C0"/>
                </a:solidFill>
                <a:latin typeface="Arial Rounded MT Bold" panose="020F0704030504030204" pitchFamily="34" charset="0"/>
              </a:rPr>
              <a:t>regla del tornillo</a:t>
            </a:r>
          </a:p>
          <a:p>
            <a:pPr algn="just"/>
            <a:r>
              <a:rPr lang="es-ES" dirty="0" smtClean="0"/>
              <a:t>La regla del tornillo es una alternativa a la regla de la </a:t>
            </a:r>
            <a:r>
              <a:rPr lang="es-ES" dirty="0"/>
              <a:t>mano derecha. Nos ayuda a realizar el cálculo </a:t>
            </a:r>
            <a:r>
              <a:rPr lang="es-ES" dirty="0" smtClean="0"/>
              <a:t>del producto </a:t>
            </a:r>
            <a:r>
              <a:rPr lang="es-ES" dirty="0"/>
              <a:t>vectorial ya que, si poseemos dos </a:t>
            </a:r>
            <a:r>
              <a:rPr lang="es-ES" dirty="0" smtClean="0"/>
              <a:t>vectores definidos </a:t>
            </a:r>
            <a:r>
              <a:rPr lang="es-ES" dirty="0"/>
              <a:t>con su dirección y sentido respectivos, </a:t>
            </a:r>
            <a:r>
              <a:rPr lang="es-ES" dirty="0" smtClean="0"/>
              <a:t>gracias a </a:t>
            </a:r>
            <a:r>
              <a:rPr lang="es-ES" dirty="0"/>
              <a:t>esta regla podremos hallar rápidamente el sentido y </a:t>
            </a:r>
            <a:r>
              <a:rPr lang="es-ES" dirty="0" smtClean="0"/>
              <a:t>la dirección del vector </a:t>
            </a:r>
            <a:r>
              <a:rPr lang="es-ES" dirty="0"/>
              <a:t>resultante</a:t>
            </a:r>
            <a:r>
              <a:rPr lang="es-ES" dirty="0" smtClean="0"/>
              <a:t>. Si nos </a:t>
            </a:r>
            <a:r>
              <a:rPr lang="es-ES" dirty="0"/>
              <a:t>desplazamos </a:t>
            </a:r>
            <a:r>
              <a:rPr lang="es-ES" dirty="0" smtClean="0"/>
              <a:t>del vector a al b, tendremos </a:t>
            </a:r>
            <a:r>
              <a:rPr lang="es-ES" dirty="0"/>
              <a:t>un vector saliente </a:t>
            </a:r>
            <a:r>
              <a:rPr lang="es-ES" dirty="0" smtClean="0"/>
              <a:t>a la hoja, si nos </a:t>
            </a:r>
            <a:r>
              <a:rPr lang="es-ES" dirty="0"/>
              <a:t>desplazamos desde b hasta a, será entrante al papel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En esta imagen se puede </a:t>
            </a:r>
            <a:r>
              <a:rPr lang="es-ES" b="1" dirty="0">
                <a:solidFill>
                  <a:srgbClr val="0070C0"/>
                </a:solidFill>
              </a:rPr>
              <a:t>apreciar </a:t>
            </a:r>
            <a:r>
              <a:rPr lang="es-ES" b="1" dirty="0" smtClean="0">
                <a:solidFill>
                  <a:srgbClr val="0070C0"/>
                </a:solidFill>
              </a:rPr>
              <a:t>la descripción gráfica de </a:t>
            </a:r>
            <a:r>
              <a:rPr lang="es-ES" b="1" dirty="0">
                <a:solidFill>
                  <a:srgbClr val="0070C0"/>
                </a:solidFill>
              </a:rPr>
              <a:t>la regla práctica del tornillo sobre productos vectoriales.</a:t>
            </a:r>
          </a:p>
        </p:txBody>
      </p:sp>
      <p:pic>
        <p:nvPicPr>
          <p:cNvPr id="4" name="Imagen 3"/>
          <p:cNvPicPr>
            <a:picLocks noChangeAspect="1"/>
          </p:cNvPicPr>
          <p:nvPr/>
        </p:nvPicPr>
        <p:blipFill>
          <a:blip r:embed="rId2"/>
          <a:stretch>
            <a:fillRect/>
          </a:stretch>
        </p:blipFill>
        <p:spPr>
          <a:xfrm>
            <a:off x="3105397" y="2047132"/>
            <a:ext cx="5783283" cy="2037979"/>
          </a:xfrm>
          <a:prstGeom prst="rect">
            <a:avLst/>
          </a:prstGeom>
        </p:spPr>
      </p:pic>
    </p:spTree>
    <p:extLst>
      <p:ext uri="{BB962C8B-B14F-4D97-AF65-F5344CB8AC3E}">
        <p14:creationId xmlns:p14="http://schemas.microsoft.com/office/powerpoint/2010/main" val="157527085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EFECTOS DE </a:t>
            </a:r>
            <a:r>
              <a:rPr lang="es-ES" sz="5400" b="1" dirty="0"/>
              <a:t>LOS </a:t>
            </a:r>
            <a:r>
              <a:rPr lang="es-ES" sz="5400" b="1" dirty="0" smtClean="0"/>
              <a:t>CAMPOS MAGNETICOS</a:t>
            </a:r>
            <a:endParaRPr lang="es-ES" sz="5400" b="1" dirty="0"/>
          </a:p>
          <a:p>
            <a:pPr algn="ctr"/>
            <a:r>
              <a:rPr lang="es-ES" sz="5400" b="1" dirty="0" smtClean="0"/>
              <a:t>Los campos magnéticos ejercen ciertos efectos que conoceremos </a:t>
            </a:r>
            <a:r>
              <a:rPr lang="es-ES" sz="5400" b="1" dirty="0"/>
              <a:t>y analizaremos en estas páginas; además </a:t>
            </a:r>
          </a:p>
          <a:p>
            <a:pPr algn="ctr"/>
            <a:r>
              <a:rPr lang="es-ES" sz="5400" b="1" dirty="0"/>
              <a:t>veremos en detalle la ley de Gauss y la ley de Ampere.</a:t>
            </a:r>
          </a:p>
        </p:txBody>
      </p:sp>
    </p:spTree>
    <p:extLst>
      <p:ext uri="{BB962C8B-B14F-4D97-AF65-F5344CB8AC3E}">
        <p14:creationId xmlns:p14="http://schemas.microsoft.com/office/powerpoint/2010/main" val="11381017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dirty="0"/>
              <a:t>S ¡tenemos </a:t>
            </a:r>
            <a:r>
              <a:rPr lang="es-ES" dirty="0" smtClean="0"/>
              <a:t>un conductor </a:t>
            </a:r>
            <a:r>
              <a:rPr lang="es-ES" dirty="0"/>
              <a:t>atravesado por una corriente </a:t>
            </a:r>
            <a:r>
              <a:rPr lang="es-ES" dirty="0" smtClean="0"/>
              <a:t>eléctrica, diremos que sus cargas poseen un movimiento </a:t>
            </a:r>
            <a:r>
              <a:rPr lang="es-ES" dirty="0"/>
              <a:t>continuo y, si lo sometemos a un campo magnético</a:t>
            </a:r>
            <a:r>
              <a:rPr lang="es-ES" dirty="0" smtClean="0"/>
              <a:t>, estas </a:t>
            </a:r>
            <a:r>
              <a:rPr lang="es-ES" dirty="0"/>
              <a:t>cargas sufrirán el efecto de las fuerzas magnéticas en </a:t>
            </a:r>
            <a:r>
              <a:rPr lang="es-ES" dirty="0" smtClean="0"/>
              <a:t>su </a:t>
            </a:r>
            <a:r>
              <a:rPr lang="es-ES" dirty="0"/>
              <a:t>interior. Teniendo esto en cuenta, conoceremos la fuerza </a:t>
            </a:r>
            <a:r>
              <a:rPr lang="es-ES" dirty="0" smtClean="0"/>
              <a:t>ejercida </a:t>
            </a:r>
            <a:r>
              <a:rPr lang="es-ES" dirty="0"/>
              <a:t>sobre espiras de corriente.</a:t>
            </a:r>
          </a:p>
          <a:p>
            <a:pPr algn="just"/>
            <a:r>
              <a:rPr lang="es-ES" b="1" dirty="0">
                <a:solidFill>
                  <a:srgbClr val="0070C0"/>
                </a:solidFill>
                <a:latin typeface="Arial Rounded MT Bold" panose="020F0704030504030204" pitchFamily="34" charset="0"/>
              </a:rPr>
              <a:t>Fuerza sobre espiras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corriente</a:t>
            </a:r>
          </a:p>
          <a:p>
            <a:pPr algn="just"/>
            <a:r>
              <a:rPr lang="es-ES" dirty="0"/>
              <a:t>Podemos darnos cuenta de que, en la </a:t>
            </a:r>
            <a:r>
              <a:rPr lang="es-ES" dirty="0" smtClean="0"/>
              <a:t>figura </a:t>
            </a:r>
            <a:r>
              <a:rPr lang="es-ES" dirty="0"/>
              <a:t>que </a:t>
            </a:r>
            <a:r>
              <a:rPr lang="es-ES" dirty="0" smtClean="0"/>
              <a:t>muestra el </a:t>
            </a:r>
            <a:r>
              <a:rPr lang="es-ES" dirty="0"/>
              <a:t>Ejemplo 1, tenemos un conductor sumergido en el </a:t>
            </a:r>
            <a:r>
              <a:rPr lang="es-ES" dirty="0" smtClean="0"/>
              <a:t>campo </a:t>
            </a:r>
            <a:r>
              <a:rPr lang="es-ES" dirty="0"/>
              <a:t>magnético de un imán, el conductor está representado </a:t>
            </a:r>
            <a:r>
              <a:rPr lang="es-ES" dirty="0" smtClean="0"/>
              <a:t>con </a:t>
            </a:r>
            <a:r>
              <a:rPr lang="es-ES" dirty="0"/>
              <a:t>la línea A B, y veremos que, si no hay corriente, no </a:t>
            </a:r>
            <a:r>
              <a:rPr lang="es-ES" dirty="0" smtClean="0"/>
              <a:t>tendremos </a:t>
            </a:r>
            <a:r>
              <a:rPr lang="es-ES" dirty="0"/>
              <a:t>ninguna acción ejercida por el campo </a:t>
            </a:r>
            <a:r>
              <a:rPr lang="es-ES" dirty="0" smtClean="0"/>
              <a:t>magnético </a:t>
            </a:r>
            <a:r>
              <a:rPr lang="es-ES" dirty="0"/>
              <a:t>sobre el conductor.</a:t>
            </a:r>
          </a:p>
          <a:p>
            <a:pPr algn="just"/>
            <a:r>
              <a:rPr lang="es-ES" dirty="0"/>
              <a:t>En el segundo ejemplo, colocaremos una batería al </a:t>
            </a:r>
            <a:r>
              <a:rPr lang="es-ES" dirty="0" smtClean="0"/>
              <a:t>conductor </a:t>
            </a:r>
            <a:r>
              <a:rPr lang="es-ES" dirty="0"/>
              <a:t>para que circule corriente por </a:t>
            </a:r>
            <a:r>
              <a:rPr lang="es-ES" dirty="0" smtClean="0"/>
              <a:t>éI1 </a:t>
            </a:r>
            <a:r>
              <a:rPr lang="es-ES" dirty="0"/>
              <a:t>y veremos que el </a:t>
            </a:r>
            <a:r>
              <a:rPr lang="es-ES" dirty="0" smtClean="0"/>
              <a:t>conductor </a:t>
            </a:r>
            <a:r>
              <a:rPr lang="es-ES" dirty="0"/>
              <a:t>sufrirá un movimiento hacia arriba, </a:t>
            </a:r>
            <a:r>
              <a:rPr lang="es-ES" dirty="0" smtClean="0"/>
              <a:t>provocado por el campo </a:t>
            </a:r>
            <a:r>
              <a:rPr lang="es-ES" dirty="0"/>
              <a:t>magnético.</a:t>
            </a:r>
          </a:p>
          <a:p>
            <a:pPr algn="just"/>
            <a:r>
              <a:rPr lang="es-ES" dirty="0"/>
              <a:t>Teniendo en cuenta que utilizamos una batería, en el </a:t>
            </a:r>
            <a:r>
              <a:rPr lang="es-ES" dirty="0" smtClean="0"/>
              <a:t>circuito </a:t>
            </a:r>
            <a:r>
              <a:rPr lang="es-ES" dirty="0"/>
              <a:t>tenemos una polaridad y, por ende, una corriente </a:t>
            </a:r>
            <a:r>
              <a:rPr lang="es-ES" dirty="0" smtClean="0"/>
              <a:t>circulando </a:t>
            </a:r>
            <a:r>
              <a:rPr lang="es-ES" dirty="0"/>
              <a:t>en un sentido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ctr"/>
            <a:endParaRPr lang="es-ES" dirty="0"/>
          </a:p>
          <a:p>
            <a:pPr algn="ctr"/>
            <a:r>
              <a:rPr lang="es-ES" b="1" dirty="0" smtClean="0">
                <a:solidFill>
                  <a:srgbClr val="0070C0"/>
                </a:solidFill>
              </a:rPr>
              <a:t>Ejemplo1. Un </a:t>
            </a:r>
            <a:r>
              <a:rPr lang="es-ES" b="1" dirty="0">
                <a:solidFill>
                  <a:srgbClr val="0070C0"/>
                </a:solidFill>
              </a:rPr>
              <a:t>conductor recorrido </a:t>
            </a:r>
            <a:r>
              <a:rPr lang="es-ES" b="1" dirty="0" smtClean="0">
                <a:solidFill>
                  <a:srgbClr val="0070C0"/>
                </a:solidFill>
              </a:rPr>
              <a:t>por </a:t>
            </a:r>
            <a:r>
              <a:rPr lang="es-ES" b="1" dirty="0">
                <a:solidFill>
                  <a:srgbClr val="0070C0"/>
                </a:solidFill>
              </a:rPr>
              <a:t>una corriente X, </a:t>
            </a:r>
            <a:r>
              <a:rPr lang="es-ES" b="1" dirty="0" smtClean="0">
                <a:solidFill>
                  <a:srgbClr val="0070C0"/>
                </a:solidFill>
              </a:rPr>
              <a:t>sumergido </a:t>
            </a:r>
            <a:r>
              <a:rPr lang="es-ES" b="1" dirty="0">
                <a:solidFill>
                  <a:srgbClr val="0070C0"/>
                </a:solidFill>
              </a:rPr>
              <a:t>en </a:t>
            </a:r>
            <a:r>
              <a:rPr lang="es-ES" b="1" dirty="0" smtClean="0">
                <a:solidFill>
                  <a:srgbClr val="0070C0"/>
                </a:solidFill>
              </a:rPr>
              <a:t>un campo magnético producido </a:t>
            </a:r>
            <a:r>
              <a:rPr lang="es-ES" b="1" dirty="0">
                <a:solidFill>
                  <a:srgbClr val="0070C0"/>
                </a:solidFill>
              </a:rPr>
              <a:t>por un imán, </a:t>
            </a:r>
            <a:r>
              <a:rPr lang="es-ES" b="1" dirty="0" smtClean="0">
                <a:solidFill>
                  <a:srgbClr val="0070C0"/>
                </a:solidFill>
              </a:rPr>
              <a:t>sufrirá la acción de la fuerza </a:t>
            </a:r>
            <a:r>
              <a:rPr lang="es-ES" b="1" dirty="0">
                <a:solidFill>
                  <a:srgbClr val="0070C0"/>
                </a:solidFill>
              </a:rPr>
              <a:t>magnética, </a:t>
            </a:r>
            <a:r>
              <a:rPr lang="es-ES" b="1" dirty="0" smtClean="0">
                <a:solidFill>
                  <a:srgbClr val="0070C0"/>
                </a:solidFill>
              </a:rPr>
              <a:t>perpendicular al alambre</a:t>
            </a:r>
            <a:r>
              <a:rPr lang="es-ES" b="1" dirty="0">
                <a:solidFill>
                  <a:srgbClr val="0070C0"/>
                </a:solidFill>
              </a:rPr>
              <a:t>.</a:t>
            </a:r>
            <a:endParaRPr lang="es-ES" b="1" dirty="0" smtClean="0">
              <a:solidFill>
                <a:srgbClr val="0070C0"/>
              </a:solidFill>
            </a:endParaRPr>
          </a:p>
          <a:p>
            <a:pPr algn="just"/>
            <a:endParaRPr lang="es-ES" dirty="0"/>
          </a:p>
        </p:txBody>
      </p:sp>
      <p:pic>
        <p:nvPicPr>
          <p:cNvPr id="3" name="Imagen 2"/>
          <p:cNvPicPr>
            <a:picLocks noChangeAspect="1"/>
          </p:cNvPicPr>
          <p:nvPr/>
        </p:nvPicPr>
        <p:blipFill>
          <a:blip r:embed="rId2"/>
          <a:stretch>
            <a:fillRect/>
          </a:stretch>
        </p:blipFill>
        <p:spPr>
          <a:xfrm>
            <a:off x="2654071" y="3226068"/>
            <a:ext cx="6753225" cy="2638425"/>
          </a:xfrm>
          <a:prstGeom prst="rect">
            <a:avLst/>
          </a:prstGeom>
        </p:spPr>
      </p:pic>
    </p:spTree>
    <p:extLst>
      <p:ext uri="{BB962C8B-B14F-4D97-AF65-F5344CB8AC3E}">
        <p14:creationId xmlns:p14="http://schemas.microsoft.com/office/powerpoint/2010/main" val="10090480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4801314"/>
          </a:xfrm>
          <a:prstGeom prst="rect">
            <a:avLst/>
          </a:prstGeom>
        </p:spPr>
        <p:txBody>
          <a:bodyPr wrap="square">
            <a:spAutoFit/>
          </a:bodyPr>
          <a:lstStyle/>
          <a:p>
            <a:pPr algn="just"/>
            <a:r>
              <a:rPr lang="es-ES" dirty="0" smtClean="0"/>
              <a:t>Si </a:t>
            </a:r>
            <a:r>
              <a:rPr lang="es-ES" dirty="0"/>
              <a:t>invertimos esta polaridad, tendremos la corriente </a:t>
            </a:r>
            <a:r>
              <a:rPr lang="es-ES" dirty="0" smtClean="0"/>
              <a:t>circulando </a:t>
            </a:r>
            <a:r>
              <a:rPr lang="es-ES" dirty="0"/>
              <a:t>en sentido inverso y, como resultado, veremos que el </a:t>
            </a:r>
            <a:r>
              <a:rPr lang="es-ES" dirty="0" smtClean="0"/>
              <a:t>conductor </a:t>
            </a:r>
            <a:r>
              <a:rPr lang="es-ES" dirty="0"/>
              <a:t>experimentará un movimiento en sentido </a:t>
            </a:r>
            <a:r>
              <a:rPr lang="es-ES" dirty="0" smtClean="0"/>
              <a:t>contrario </a:t>
            </a:r>
            <a:r>
              <a:rPr lang="es-ES" dirty="0"/>
              <a:t>(para abajo).</a:t>
            </a:r>
          </a:p>
          <a:p>
            <a:pPr algn="just"/>
            <a:r>
              <a:rPr lang="es-ES" dirty="0"/>
              <a:t>Utilizando las conclusiones anteriormente vistas, </a:t>
            </a:r>
            <a:r>
              <a:rPr lang="es-ES" dirty="0" smtClean="0"/>
              <a:t>tomaremos </a:t>
            </a:r>
            <a:r>
              <a:rPr lang="es-ES" dirty="0"/>
              <a:t>esta espira rectangular y la sumergiremos en las </a:t>
            </a:r>
            <a:r>
              <a:rPr lang="es-ES" dirty="0" smtClean="0"/>
              <a:t>fuerzas </a:t>
            </a:r>
            <a:r>
              <a:rPr lang="es-ES" dirty="0"/>
              <a:t>magnéticas de un imán.</a:t>
            </a:r>
          </a:p>
          <a:p>
            <a:pPr algn="just"/>
            <a:r>
              <a:rPr lang="es-ES" dirty="0"/>
              <a:t>A </a:t>
            </a:r>
            <a:r>
              <a:rPr lang="es-ES" dirty="0" smtClean="0"/>
              <a:t>nuestra espira</a:t>
            </a:r>
            <a:r>
              <a:rPr lang="es-ES" dirty="0"/>
              <a:t>, </a:t>
            </a:r>
            <a:r>
              <a:rPr lang="es-ES" dirty="0" smtClean="0"/>
              <a:t>le conectaremos una batería para </a:t>
            </a:r>
            <a:r>
              <a:rPr lang="es-ES" dirty="0"/>
              <a:t>generar </a:t>
            </a:r>
            <a:r>
              <a:rPr lang="es-ES" dirty="0" smtClean="0"/>
              <a:t>una </a:t>
            </a:r>
            <a:r>
              <a:rPr lang="es-ES" dirty="0"/>
              <a:t>circulación de corriente eléctrica (para esto utilizaremos </a:t>
            </a:r>
            <a:r>
              <a:rPr lang="es-ES" dirty="0" smtClean="0"/>
              <a:t>un conector </a:t>
            </a:r>
            <a:r>
              <a:rPr lang="es-ES" dirty="0"/>
              <a:t>móvil formado por escobillas </a:t>
            </a:r>
            <a:r>
              <a:rPr lang="es-ES" dirty="0" smtClean="0"/>
              <a:t>que nos permitan conectar </a:t>
            </a:r>
            <a:r>
              <a:rPr lang="es-ES" dirty="0"/>
              <a:t>nuestra espira dejándola </a:t>
            </a:r>
            <a:r>
              <a:rPr lang="es-ES" dirty="0" smtClean="0"/>
              <a:t>libre de movimientos</a:t>
            </a:r>
            <a:r>
              <a:rPr lang="es-ES" dirty="0"/>
              <a:t>). </a:t>
            </a:r>
          </a:p>
          <a:p>
            <a:pPr algn="just"/>
            <a:r>
              <a:rPr lang="es-ES" dirty="0"/>
              <a:t>Podemos </a:t>
            </a:r>
            <a:r>
              <a:rPr lang="es-ES" dirty="0" smtClean="0"/>
              <a:t>ver que el lado AB de la espira (recorrido por la corriente de B hacia </a:t>
            </a:r>
            <a:r>
              <a:rPr lang="es-ES" dirty="0"/>
              <a:t>A</a:t>
            </a:r>
            <a:r>
              <a:rPr lang="es-ES" dirty="0" smtClean="0"/>
              <a:t>) queda bajo la acción de una </a:t>
            </a:r>
            <a:r>
              <a:rPr lang="es-ES" dirty="0"/>
              <a:t>fuerza </a:t>
            </a:r>
            <a:r>
              <a:rPr lang="es-ES" dirty="0" smtClean="0"/>
              <a:t>magnética F dirigida hacia arriba</a:t>
            </a:r>
            <a:r>
              <a:rPr lang="es-ES" dirty="0"/>
              <a:t>.</a:t>
            </a:r>
          </a:p>
          <a:p>
            <a:pPr algn="just"/>
            <a:r>
              <a:rPr lang="es-ES" dirty="0"/>
              <a:t>Vemos también que, sobre el lado CD, actúa una fuerza </a:t>
            </a:r>
            <a:r>
              <a:rPr lang="es-ES" dirty="0" smtClean="0"/>
              <a:t>magnética </a:t>
            </a:r>
            <a:r>
              <a:rPr lang="es-ES" dirty="0"/>
              <a:t>F </a:t>
            </a:r>
            <a:r>
              <a:rPr lang="es-ES" dirty="0" smtClean="0"/>
              <a:t>dirigida </a:t>
            </a:r>
            <a:r>
              <a:rPr lang="es-ES" dirty="0"/>
              <a:t>hacia abajo. Es fácil percibir, </a:t>
            </a:r>
            <a:r>
              <a:rPr lang="es-ES" dirty="0" smtClean="0"/>
              <a:t>entonces</a:t>
            </a:r>
            <a:r>
              <a:rPr lang="es-ES" dirty="0"/>
              <a:t>, que esas dos fuerzas harán girar la espira en el sentido </a:t>
            </a:r>
            <a:r>
              <a:rPr lang="es-ES" dirty="0" smtClean="0"/>
              <a:t>mostrado </a:t>
            </a:r>
            <a:r>
              <a:rPr lang="es-ES" dirty="0"/>
              <a:t>en la imagen Ejemplo 2.</a:t>
            </a:r>
          </a:p>
          <a:p>
            <a:pPr algn="just"/>
            <a:r>
              <a:rPr lang="es-ES" dirty="0"/>
              <a:t>Como detalle, vemos que el anillo donde se apoyan las </a:t>
            </a:r>
            <a:r>
              <a:rPr lang="es-ES" dirty="0" smtClean="0"/>
              <a:t>escobillas </a:t>
            </a:r>
            <a:r>
              <a:rPr lang="es-ES" dirty="0"/>
              <a:t>está formado en realidad por arcos separados, </a:t>
            </a:r>
            <a:r>
              <a:rPr lang="es-ES" dirty="0" smtClean="0"/>
              <a:t>que al girar </a:t>
            </a:r>
            <a:r>
              <a:rPr lang="es-ES" dirty="0"/>
              <a:t>junto </a:t>
            </a:r>
            <a:r>
              <a:rPr lang="es-ES" dirty="0" smtClean="0"/>
              <a:t>a la espira cambian de escobilla</a:t>
            </a:r>
            <a:r>
              <a:rPr lang="es-ES" dirty="0"/>
              <a:t>, </a:t>
            </a:r>
            <a:r>
              <a:rPr lang="es-ES" dirty="0" smtClean="0"/>
              <a:t>manteniendo las </a:t>
            </a:r>
            <a:r>
              <a:rPr lang="es-ES" dirty="0"/>
              <a:t>fuerzas en el mismo sentido del gráfico y, así, completan </a:t>
            </a:r>
            <a:r>
              <a:rPr lang="es-ES" dirty="0" smtClean="0"/>
              <a:t>el </a:t>
            </a:r>
            <a:r>
              <a:rPr lang="es-ES" dirty="0"/>
              <a:t>giro de la espira. De esta forma, lograremos un </a:t>
            </a:r>
            <a:r>
              <a:rPr lang="es-ES" dirty="0" smtClean="0"/>
              <a:t>movimiento </a:t>
            </a:r>
            <a:r>
              <a:rPr lang="es-ES" dirty="0"/>
              <a:t>continuo mientras esté conectada la batería</a:t>
            </a:r>
            <a:r>
              <a:rPr lang="es-ES" dirty="0" smtClean="0"/>
              <a:t>.</a:t>
            </a:r>
          </a:p>
          <a:p>
            <a:pPr algn="just"/>
            <a:endParaRPr lang="es-ES" dirty="0" smtClean="0"/>
          </a:p>
          <a:p>
            <a:pPr algn="just"/>
            <a:endParaRPr lang="es-ES" dirty="0"/>
          </a:p>
          <a:p>
            <a:pPr algn="just"/>
            <a:endParaRPr lang="es-ES" dirty="0"/>
          </a:p>
          <a:p>
            <a:pPr algn="just"/>
            <a:endParaRPr lang="es-ES" dirty="0"/>
          </a:p>
        </p:txBody>
      </p:sp>
      <p:sp>
        <p:nvSpPr>
          <p:cNvPr id="3" name="Rectángulo 2"/>
          <p:cNvSpPr/>
          <p:nvPr/>
        </p:nvSpPr>
        <p:spPr>
          <a:xfrm>
            <a:off x="7125195" y="3968360"/>
            <a:ext cx="4738253" cy="2031325"/>
          </a:xfrm>
          <a:prstGeom prst="rect">
            <a:avLst/>
          </a:prstGeom>
        </p:spPr>
        <p:txBody>
          <a:bodyPr wrap="square">
            <a:spAutoFit/>
          </a:bodyPr>
          <a:lstStyle/>
          <a:p>
            <a:pPr algn="just"/>
            <a:endParaRPr lang="es-ES" dirty="0"/>
          </a:p>
          <a:p>
            <a:pPr algn="ctr"/>
            <a:r>
              <a:rPr lang="es-ES" b="1" dirty="0">
                <a:solidFill>
                  <a:srgbClr val="FF0000"/>
                </a:solidFill>
                <a:latin typeface="Arial Rounded MT Bold" panose="020F0704030504030204" pitchFamily="34" charset="0"/>
              </a:rPr>
              <a:t>Un campo magnético se genera debido a cargas eléctricas en movimiento, y ese campo actúa solamente sobre otras cargas, ejerciendo fuerzas sobre ellas, si dichas cargas también están en movimiento.</a:t>
            </a:r>
          </a:p>
        </p:txBody>
      </p:sp>
      <p:pic>
        <p:nvPicPr>
          <p:cNvPr id="4" name="Imagen 3"/>
          <p:cNvPicPr>
            <a:picLocks noChangeAspect="1"/>
          </p:cNvPicPr>
          <p:nvPr/>
        </p:nvPicPr>
        <p:blipFill>
          <a:blip r:embed="rId2"/>
          <a:stretch>
            <a:fillRect/>
          </a:stretch>
        </p:blipFill>
        <p:spPr>
          <a:xfrm>
            <a:off x="454231" y="3835730"/>
            <a:ext cx="3274621" cy="2918793"/>
          </a:xfrm>
          <a:prstGeom prst="rect">
            <a:avLst/>
          </a:prstGeom>
        </p:spPr>
      </p:pic>
      <p:sp>
        <p:nvSpPr>
          <p:cNvPr id="5" name="Rectángulo 4"/>
          <p:cNvSpPr/>
          <p:nvPr/>
        </p:nvSpPr>
        <p:spPr>
          <a:xfrm>
            <a:off x="3728852" y="4245359"/>
            <a:ext cx="2565070" cy="1477328"/>
          </a:xfrm>
          <a:prstGeom prst="rect">
            <a:avLst/>
          </a:prstGeom>
        </p:spPr>
        <p:txBody>
          <a:bodyPr wrap="square">
            <a:spAutoFit/>
          </a:bodyPr>
          <a:lstStyle/>
          <a:p>
            <a:r>
              <a:rPr lang="es-ES" b="1" dirty="0"/>
              <a:t>Ejemplo 2</a:t>
            </a:r>
            <a:r>
              <a:rPr lang="es-ES" b="1" dirty="0" smtClean="0"/>
              <a:t>. Este </a:t>
            </a:r>
            <a:r>
              <a:rPr lang="es-ES" b="1" dirty="0"/>
              <a:t>es </a:t>
            </a:r>
            <a:r>
              <a:rPr lang="es-ES" b="1" dirty="0" smtClean="0"/>
              <a:t>el esquema </a:t>
            </a:r>
            <a:r>
              <a:rPr lang="es-ES" b="1" dirty="0"/>
              <a:t>de un motor muy simple de </a:t>
            </a:r>
            <a:r>
              <a:rPr lang="es-ES" b="1" dirty="0" smtClean="0"/>
              <a:t>visualizar</a:t>
            </a:r>
            <a:r>
              <a:rPr lang="es-ES" b="1" dirty="0"/>
              <a:t>, </a:t>
            </a:r>
          </a:p>
          <a:p>
            <a:r>
              <a:rPr lang="es-ES" b="1" dirty="0"/>
              <a:t>construido con una sola espira rectangular.</a:t>
            </a:r>
          </a:p>
        </p:txBody>
      </p:sp>
    </p:spTree>
    <p:extLst>
      <p:ext uri="{BB962C8B-B14F-4D97-AF65-F5344CB8AC3E}">
        <p14:creationId xmlns:p14="http://schemas.microsoft.com/office/powerpoint/2010/main" val="37204276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Campos </a:t>
            </a:r>
            <a:r>
              <a:rPr lang="es-ES" b="1" dirty="0">
                <a:solidFill>
                  <a:srgbClr val="0070C0"/>
                </a:solidFill>
                <a:latin typeface="Arial Rounded MT Bold" panose="020F0704030504030204" pitchFamily="34" charset="0"/>
              </a:rPr>
              <a:t>magnéticos creados </a:t>
            </a:r>
            <a:r>
              <a:rPr lang="es-ES" b="1" dirty="0" smtClean="0">
                <a:solidFill>
                  <a:srgbClr val="0070C0"/>
                </a:solidFill>
                <a:latin typeface="Arial Rounded MT Bold" panose="020F0704030504030204" pitchFamily="34" charset="0"/>
              </a:rPr>
              <a:t>por </a:t>
            </a:r>
            <a:r>
              <a:rPr lang="es-ES" b="1" dirty="0">
                <a:solidFill>
                  <a:srgbClr val="0070C0"/>
                </a:solidFill>
                <a:latin typeface="Arial Rounded MT Bold" panose="020F0704030504030204" pitchFamily="34" charset="0"/>
              </a:rPr>
              <a:t>corrientes eléctricas</a:t>
            </a:r>
          </a:p>
          <a:p>
            <a:pPr algn="just"/>
            <a:r>
              <a:rPr lang="es-ES" dirty="0"/>
              <a:t>El magnetismo es un fenómeno físico que despierta mucha </a:t>
            </a:r>
            <a:r>
              <a:rPr lang="es-ES" dirty="0" smtClean="0"/>
              <a:t>admiración </a:t>
            </a:r>
            <a:r>
              <a:rPr lang="es-ES" dirty="0"/>
              <a:t>y curiosidad, quizás por el hecho de que se trata </a:t>
            </a:r>
            <a:r>
              <a:rPr lang="es-ES" dirty="0" smtClean="0"/>
              <a:t>de </a:t>
            </a:r>
            <a:r>
              <a:rPr lang="es-ES" dirty="0"/>
              <a:t>una fuerza invisible.</a:t>
            </a:r>
          </a:p>
          <a:p>
            <a:pPr algn="just"/>
            <a:r>
              <a:rPr lang="es-ES" dirty="0"/>
              <a:t>Durante </a:t>
            </a:r>
            <a:r>
              <a:rPr lang="es-ES" dirty="0" smtClean="0"/>
              <a:t>siglos, </a:t>
            </a:r>
            <a:r>
              <a:rPr lang="es-ES" dirty="0"/>
              <a:t>los </a:t>
            </a:r>
            <a:r>
              <a:rPr lang="es-ES" dirty="0" smtClean="0"/>
              <a:t>fenómenos </a:t>
            </a:r>
            <a:r>
              <a:rPr lang="es-ES" dirty="0"/>
              <a:t>magnéticos </a:t>
            </a:r>
            <a:r>
              <a:rPr lang="es-ES" dirty="0" smtClean="0"/>
              <a:t>intrigaron </a:t>
            </a:r>
            <a:r>
              <a:rPr lang="es-ES" dirty="0"/>
              <a:t>a la </a:t>
            </a:r>
            <a:r>
              <a:rPr lang="es-ES" dirty="0" smtClean="0"/>
              <a:t>humanidad</a:t>
            </a:r>
            <a:r>
              <a:rPr lang="es-ES" dirty="0"/>
              <a:t>, pero en la actualidad sabemos muy bien su </a:t>
            </a:r>
            <a:r>
              <a:rPr lang="es-ES" dirty="0" smtClean="0"/>
              <a:t>origen. </a:t>
            </a:r>
            <a:endParaRPr lang="es-ES" dirty="0"/>
          </a:p>
          <a:p>
            <a:pPr algn="just"/>
            <a:r>
              <a:rPr lang="es-ES" dirty="0"/>
              <a:t>Estos son producidos por un campo magnético que surge </a:t>
            </a:r>
            <a:r>
              <a:rPr lang="es-ES" dirty="0" smtClean="0"/>
              <a:t>cuando </a:t>
            </a:r>
            <a:r>
              <a:rPr lang="es-ES" dirty="0"/>
              <a:t>existe carga en movimiento en una corriente eléctrica. </a:t>
            </a:r>
          </a:p>
          <a:p>
            <a:pPr algn="just"/>
            <a:r>
              <a:rPr lang="es-ES" dirty="0"/>
              <a:t>De esta forma, el magnetismo se observa siempre que </a:t>
            </a:r>
            <a:r>
              <a:rPr lang="es-ES" dirty="0" smtClean="0"/>
              <a:t>partículas </a:t>
            </a:r>
            <a:r>
              <a:rPr lang="es-ES" dirty="0"/>
              <a:t>cargadas eléctricamente están en movimiento, por </a:t>
            </a:r>
            <a:r>
              <a:rPr lang="es-ES" dirty="0" smtClean="0"/>
              <a:t>ejemplo</a:t>
            </a:r>
            <a:r>
              <a:rPr lang="es-ES" dirty="0"/>
              <a:t>, el movimiento de electrones en una corriente </a:t>
            </a:r>
            <a:r>
              <a:rPr lang="es-ES" dirty="0" smtClean="0"/>
              <a:t>eléctrica </a:t>
            </a:r>
            <a:r>
              <a:rPr lang="es-ES" dirty="0"/>
              <a:t>o en el caso del movimiento orbital de los electrones </a:t>
            </a:r>
            <a:r>
              <a:rPr lang="es-ES" dirty="0" smtClean="0"/>
              <a:t>alrededor </a:t>
            </a:r>
            <a:r>
              <a:rPr lang="es-ES" dirty="0"/>
              <a:t>del núcleo atómico.</a:t>
            </a:r>
          </a:p>
          <a:p>
            <a:pPr algn="just"/>
            <a:r>
              <a:rPr lang="es-ES" dirty="0"/>
              <a:t>El campo magnético es producido por una corriente </a:t>
            </a:r>
            <a:r>
              <a:rPr lang="es-ES" dirty="0" smtClean="0"/>
              <a:t>eléctrica</a:t>
            </a:r>
            <a:r>
              <a:rPr lang="es-ES" dirty="0"/>
              <a:t>; cuando la corriente eléctrica se encuentra fluyendo, </a:t>
            </a:r>
            <a:r>
              <a:rPr lang="es-ES" dirty="0" smtClean="0"/>
              <a:t>se </a:t>
            </a:r>
            <a:r>
              <a:rPr lang="es-ES" dirty="0"/>
              <a:t>produce un campo magnético, pero cuando esta deja de </a:t>
            </a:r>
            <a:r>
              <a:rPr lang="es-ES" dirty="0" smtClean="0"/>
              <a:t>fluir</a:t>
            </a:r>
            <a:r>
              <a:rPr lang="es-ES" dirty="0"/>
              <a:t>, desaparece el campo.</a:t>
            </a:r>
          </a:p>
          <a:p>
            <a:pPr algn="just"/>
            <a:r>
              <a:rPr lang="es-ES" dirty="0"/>
              <a:t>Hoy sabemos que, cuando las cargas eléctricas circulan a </a:t>
            </a:r>
            <a:r>
              <a:rPr lang="es-ES" dirty="0" smtClean="0"/>
              <a:t>través </a:t>
            </a:r>
            <a:r>
              <a:rPr lang="es-ES" dirty="0"/>
              <a:t>de un cable, crean a su alrededor un campo </a:t>
            </a:r>
            <a:r>
              <a:rPr lang="es-ES" dirty="0" smtClean="0"/>
              <a:t>magnético </a:t>
            </a:r>
            <a:r>
              <a:rPr lang="es-ES" dirty="0"/>
              <a:t>cuyas líneas son circunferencias concéntricas al cable. </a:t>
            </a:r>
          </a:p>
          <a:p>
            <a:pPr algn="just"/>
            <a:r>
              <a:rPr lang="es-ES" dirty="0"/>
              <a:t>Como hemos visto, al pasar la corriente eléctrica por un </a:t>
            </a:r>
            <a:r>
              <a:rPr lang="es-ES" dirty="0" smtClean="0"/>
              <a:t>cable </a:t>
            </a:r>
            <a:r>
              <a:rPr lang="es-ES" dirty="0"/>
              <a:t>se crea un campo magnético. Si ahora el hilo por el </a:t>
            </a:r>
            <a:r>
              <a:rPr lang="es-ES" dirty="0" smtClean="0"/>
              <a:t>que pasa </a:t>
            </a:r>
            <a:r>
              <a:rPr lang="es-ES" dirty="0"/>
              <a:t>la corriente se enrolla en forma de hélice (recordemos </a:t>
            </a:r>
            <a:r>
              <a:rPr lang="es-ES" dirty="0" smtClean="0"/>
              <a:t>que cada una de las vueltas de alambre se denomina espira), se </a:t>
            </a:r>
            <a:r>
              <a:rPr lang="es-ES" dirty="0"/>
              <a:t>forma </a:t>
            </a:r>
            <a:r>
              <a:rPr lang="es-ES" dirty="0" smtClean="0"/>
              <a:t>un solenoide</a:t>
            </a:r>
            <a:r>
              <a:rPr lang="es-ES" dirty="0"/>
              <a:t>, llamado también, bobina.</a:t>
            </a:r>
          </a:p>
          <a:p>
            <a:pPr algn="just"/>
            <a:r>
              <a:rPr lang="es-ES" dirty="0"/>
              <a:t>Al circular la corriente por este solenoide o bobina, el </a:t>
            </a:r>
            <a:r>
              <a:rPr lang="es-ES" dirty="0" smtClean="0"/>
              <a:t>campo </a:t>
            </a:r>
            <a:r>
              <a:rPr lang="es-ES" dirty="0"/>
              <a:t>producido por las distintas espiras se sumará </a:t>
            </a:r>
            <a:r>
              <a:rPr lang="es-ES" dirty="0" smtClean="0"/>
              <a:t>para crear </a:t>
            </a:r>
            <a:r>
              <a:rPr lang="es-ES" dirty="0"/>
              <a:t>un campo </a:t>
            </a:r>
            <a:r>
              <a:rPr lang="es-ES" dirty="0" smtClean="0"/>
              <a:t>siguiendo </a:t>
            </a:r>
            <a:r>
              <a:rPr lang="es-ES" dirty="0"/>
              <a:t>el eje del solenoide, o sea, de </a:t>
            </a:r>
            <a:r>
              <a:rPr lang="es-ES" dirty="0" smtClean="0"/>
              <a:t>las </a:t>
            </a:r>
            <a:r>
              <a:rPr lang="es-ES" dirty="0"/>
              <a:t>espirales de cable, dando como resultado una </a:t>
            </a:r>
            <a:r>
              <a:rPr lang="es-ES" dirty="0" smtClean="0"/>
              <a:t>fuerza paralela al eje</a:t>
            </a:r>
            <a:r>
              <a:rPr lang="es-ES" dirty="0"/>
              <a:t>.</a:t>
            </a:r>
          </a:p>
          <a:p>
            <a:pPr algn="just"/>
            <a:r>
              <a:rPr lang="es-ES" dirty="0"/>
              <a:t>Si introducimos dentro de la bobina una barra de hierro </a:t>
            </a:r>
            <a:r>
              <a:rPr lang="es-ES" dirty="0" smtClean="0"/>
              <a:t>utilizada </a:t>
            </a:r>
            <a:r>
              <a:rPr lang="es-ES" dirty="0"/>
              <a:t>como núcleo, la fuerza magnética de la bobina se </a:t>
            </a:r>
            <a:r>
              <a:rPr lang="es-ES" dirty="0" smtClean="0"/>
              <a:t>transmitirá </a:t>
            </a:r>
            <a:r>
              <a:rPr lang="es-ES" dirty="0"/>
              <a:t>a través de ella, transformándola en un imán </a:t>
            </a:r>
            <a:r>
              <a:rPr lang="es-ES" dirty="0" smtClean="0"/>
              <a:t>mientras </a:t>
            </a:r>
            <a:r>
              <a:rPr lang="es-ES" dirty="0"/>
              <a:t>esté pasando la corriente eléctrica. Cuando se </a:t>
            </a:r>
            <a:r>
              <a:rPr lang="es-ES" dirty="0" smtClean="0"/>
              <a:t>interrumpe </a:t>
            </a:r>
            <a:r>
              <a:rPr lang="es-ES" dirty="0"/>
              <a:t>la corriente, desaparece la imantación, </a:t>
            </a:r>
            <a:r>
              <a:rPr lang="es-ES" dirty="0" smtClean="0"/>
              <a:t>aunque </a:t>
            </a:r>
            <a:r>
              <a:rPr lang="es-ES" dirty="0"/>
              <a:t>el núcleo permanezca levemente imantado, ya que </a:t>
            </a:r>
            <a:r>
              <a:rPr lang="es-ES" dirty="0" smtClean="0"/>
              <a:t>las </a:t>
            </a:r>
            <a:r>
              <a:rPr lang="es-ES" dirty="0"/>
              <a:t>partículas de ferrita que lo componen quedarán </a:t>
            </a:r>
            <a:r>
              <a:rPr lang="es-ES" dirty="0" smtClean="0"/>
              <a:t>orientadas </a:t>
            </a:r>
            <a:r>
              <a:rPr lang="es-ES" dirty="0"/>
              <a:t>en el sentido de un imán: norte/sur. Si prolongamos </a:t>
            </a:r>
            <a:r>
              <a:rPr lang="es-ES" dirty="0" smtClean="0"/>
              <a:t>el </a:t>
            </a:r>
            <a:r>
              <a:rPr lang="es-ES" dirty="0"/>
              <a:t>efecto de la corriente sobre el hierro, este fenómeno </a:t>
            </a:r>
            <a:r>
              <a:rPr lang="es-ES" dirty="0" smtClean="0"/>
              <a:t>de memoria se verá incrementado</a:t>
            </a:r>
            <a:r>
              <a:rPr lang="es-ES" dirty="0"/>
              <a:t>.</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8260096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ctr"/>
            <a:r>
              <a:rPr lang="es-ES" b="1" dirty="0" smtClean="0">
                <a:solidFill>
                  <a:srgbClr val="0070C0"/>
                </a:solidFill>
                <a:latin typeface="Arial Rounded MT Bold" panose="020F0704030504030204" pitchFamily="34" charset="0"/>
              </a:rPr>
              <a:t>Sentido de las fuerzas </a:t>
            </a:r>
            <a:r>
              <a:rPr lang="es-ES" b="1" dirty="0">
                <a:solidFill>
                  <a:srgbClr val="0070C0"/>
                </a:solidFill>
                <a:latin typeface="Arial Rounded MT Bold" panose="020F0704030504030204" pitchFamily="34" charset="0"/>
              </a:rPr>
              <a:t>magnéticas</a:t>
            </a:r>
          </a:p>
          <a:p>
            <a:pPr algn="just"/>
            <a:r>
              <a:rPr lang="es-ES" dirty="0"/>
              <a:t>Para conocer </a:t>
            </a:r>
            <a:r>
              <a:rPr lang="es-ES" dirty="0" smtClean="0"/>
              <a:t>el sentido </a:t>
            </a:r>
            <a:r>
              <a:rPr lang="es-ES" dirty="0"/>
              <a:t>de </a:t>
            </a:r>
            <a:r>
              <a:rPr lang="es-ES" dirty="0" smtClean="0"/>
              <a:t>la fuerza </a:t>
            </a:r>
            <a:r>
              <a:rPr lang="es-ES" dirty="0"/>
              <a:t>que producen </a:t>
            </a:r>
            <a:r>
              <a:rPr lang="es-ES" dirty="0" smtClean="0"/>
              <a:t>las espiras al ser </a:t>
            </a:r>
            <a:r>
              <a:rPr lang="es-ES" dirty="0"/>
              <a:t>atravesadas </a:t>
            </a:r>
            <a:r>
              <a:rPr lang="es-ES" dirty="0" smtClean="0"/>
              <a:t>por </a:t>
            </a:r>
            <a:r>
              <a:rPr lang="es-ES" dirty="0"/>
              <a:t>una corriente eléctrica, utilizaremos </a:t>
            </a:r>
            <a:r>
              <a:rPr lang="es-ES" dirty="0" smtClean="0"/>
              <a:t>la regla </a:t>
            </a:r>
            <a:r>
              <a:rPr lang="es-ES" dirty="0"/>
              <a:t>de </a:t>
            </a:r>
            <a:r>
              <a:rPr lang="es-ES" dirty="0" smtClean="0"/>
              <a:t>la mano </a:t>
            </a:r>
            <a:r>
              <a:rPr lang="es-ES" dirty="0"/>
              <a:t>derecha. </a:t>
            </a:r>
          </a:p>
          <a:p>
            <a:pPr algn="just"/>
            <a:r>
              <a:rPr lang="es-ES" dirty="0"/>
              <a:t>Notaremos </a:t>
            </a:r>
            <a:r>
              <a:rPr lang="es-ES" dirty="0" smtClean="0"/>
              <a:t>en la imagen </a:t>
            </a:r>
            <a:r>
              <a:rPr lang="es-ES" dirty="0"/>
              <a:t>que se </a:t>
            </a:r>
            <a:r>
              <a:rPr lang="es-ES" dirty="0" smtClean="0"/>
              <a:t>trata de un </a:t>
            </a:r>
            <a:r>
              <a:rPr lang="es-ES" dirty="0"/>
              <a:t>concepto simple de comprender. </a:t>
            </a:r>
          </a:p>
          <a:p>
            <a:pPr algn="just"/>
            <a:r>
              <a:rPr lang="es-ES" dirty="0" smtClean="0"/>
              <a:t>El vector A nos </a:t>
            </a:r>
            <a:r>
              <a:rPr lang="es-ES" dirty="0"/>
              <a:t>indica </a:t>
            </a:r>
            <a:r>
              <a:rPr lang="es-ES" dirty="0" smtClean="0"/>
              <a:t>el sentido </a:t>
            </a:r>
            <a:r>
              <a:rPr lang="es-ES" dirty="0"/>
              <a:t>de </a:t>
            </a:r>
            <a:r>
              <a:rPr lang="es-ES" dirty="0" smtClean="0"/>
              <a:t>la fuerza del campo </a:t>
            </a:r>
            <a:r>
              <a:rPr lang="es-ES" dirty="0"/>
              <a:t>magnético </a:t>
            </a:r>
            <a:r>
              <a:rPr lang="es-ES" dirty="0" smtClean="0"/>
              <a:t>y está </a:t>
            </a:r>
            <a:r>
              <a:rPr lang="es-ES" dirty="0"/>
              <a:t>en </a:t>
            </a:r>
            <a:r>
              <a:rPr lang="es-ES" dirty="0" smtClean="0"/>
              <a:t>línea con el dedo </a:t>
            </a:r>
            <a:r>
              <a:rPr lang="es-ES" dirty="0"/>
              <a:t>pulgar, </a:t>
            </a:r>
            <a:r>
              <a:rPr lang="es-ES" dirty="0" smtClean="0"/>
              <a:t>y los dedos </a:t>
            </a:r>
            <a:r>
              <a:rPr lang="es-ES" dirty="0"/>
              <a:t>restantes indican </a:t>
            </a:r>
            <a:r>
              <a:rPr lang="es-ES" dirty="0" smtClean="0"/>
              <a:t>el sentido </a:t>
            </a:r>
            <a:r>
              <a:rPr lang="es-ES" dirty="0"/>
              <a:t>de </a:t>
            </a:r>
            <a:r>
              <a:rPr lang="es-ES" dirty="0" smtClean="0"/>
              <a:t>giro de la corriente </a:t>
            </a:r>
            <a:r>
              <a:rPr lang="es-ES" dirty="0"/>
              <a:t>eléctrica. Así que, </a:t>
            </a:r>
            <a:r>
              <a:rPr lang="es-ES" dirty="0" smtClean="0"/>
              <a:t>si la corriente </a:t>
            </a:r>
            <a:r>
              <a:rPr lang="es-ES" dirty="0"/>
              <a:t>gira </a:t>
            </a:r>
            <a:r>
              <a:rPr lang="es-ES" dirty="0" smtClean="0"/>
              <a:t>en un sentido</a:t>
            </a:r>
            <a:r>
              <a:rPr lang="es-ES" dirty="0"/>
              <a:t>, </a:t>
            </a:r>
            <a:r>
              <a:rPr lang="es-ES" dirty="0" smtClean="0"/>
              <a:t>la fuerza va para arriba (</a:t>
            </a:r>
            <a:r>
              <a:rPr lang="es-ES" dirty="0"/>
              <a:t>valor positivo); </a:t>
            </a:r>
            <a:r>
              <a:rPr lang="es-ES" dirty="0" smtClean="0"/>
              <a:t>si la corriente </a:t>
            </a:r>
            <a:r>
              <a:rPr lang="es-ES" dirty="0"/>
              <a:t>gira en sentido contrario, giraremos la </a:t>
            </a:r>
            <a:r>
              <a:rPr lang="es-ES" dirty="0" smtClean="0"/>
              <a:t>mano y veremos </a:t>
            </a:r>
            <a:r>
              <a:rPr lang="es-ES" dirty="0"/>
              <a:t>que </a:t>
            </a:r>
            <a:r>
              <a:rPr lang="es-ES" dirty="0" smtClean="0"/>
              <a:t>la fuerza se ejerce </a:t>
            </a:r>
            <a:r>
              <a:rPr lang="es-ES" dirty="0"/>
              <a:t>hacia abajo (valor negativo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Esta regla </a:t>
            </a:r>
            <a:r>
              <a:rPr lang="es-ES" b="1" dirty="0"/>
              <a:t>es una forma simple de comprender </a:t>
            </a:r>
            <a:r>
              <a:rPr lang="es-ES" b="1" dirty="0" smtClean="0"/>
              <a:t>el sentido de las </a:t>
            </a:r>
            <a:r>
              <a:rPr lang="es-ES" b="1" dirty="0"/>
              <a:t>fuerzas. No </a:t>
            </a:r>
            <a:r>
              <a:rPr lang="es-ES" b="1" dirty="0" smtClean="0"/>
              <a:t>está de </a:t>
            </a:r>
            <a:r>
              <a:rPr lang="es-ES" b="1" dirty="0"/>
              <a:t>más recordar que esta regla se relaciona solo con </a:t>
            </a:r>
            <a:r>
              <a:rPr lang="es-ES" b="1" dirty="0" smtClean="0"/>
              <a:t>la mano </a:t>
            </a:r>
            <a:r>
              <a:rPr lang="es-ES" b="1" dirty="0"/>
              <a:t>derecha</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El electroimán se comporta igual que un imán, con la diferencia de que su intensidad puede controlarse cambiando la intensidad de la corriente que circula o el número de espiras de la bobina.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78146" y="2311359"/>
            <a:ext cx="2505075" cy="2876550"/>
          </a:xfrm>
          <a:prstGeom prst="rect">
            <a:avLst/>
          </a:prstGeom>
        </p:spPr>
      </p:pic>
    </p:spTree>
    <p:extLst>
      <p:ext uri="{BB962C8B-B14F-4D97-AF65-F5344CB8AC3E}">
        <p14:creationId xmlns:p14="http://schemas.microsoft.com/office/powerpoint/2010/main" val="10879640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Pero </a:t>
            </a:r>
            <a:r>
              <a:rPr lang="es-ES" dirty="0"/>
              <a:t>lo importante es ver que, cuando hacemos </a:t>
            </a:r>
            <a:r>
              <a:rPr lang="es-ES" dirty="0" smtClean="0"/>
              <a:t>circular </a:t>
            </a:r>
            <a:r>
              <a:rPr lang="es-ES" dirty="0"/>
              <a:t>la corriente, tenemos un imán, que llamaremos </a:t>
            </a:r>
            <a:r>
              <a:rPr lang="es-ES" dirty="0" smtClean="0"/>
              <a:t>electroimán</a:t>
            </a:r>
            <a:r>
              <a:rPr lang="es-ES" dirty="0"/>
              <a:t>. El electroimán se comporta </a:t>
            </a:r>
            <a:r>
              <a:rPr lang="es-ES" dirty="0" smtClean="0"/>
              <a:t>igual </a:t>
            </a:r>
            <a:r>
              <a:rPr lang="es-ES" dirty="0"/>
              <a:t>que un imán, </a:t>
            </a:r>
            <a:r>
              <a:rPr lang="es-ES" dirty="0" smtClean="0"/>
              <a:t>con </a:t>
            </a:r>
            <a:r>
              <a:rPr lang="es-ES" dirty="0"/>
              <a:t>la diferencia de que su intensidad puede </a:t>
            </a:r>
            <a:r>
              <a:rPr lang="es-ES" dirty="0" smtClean="0"/>
              <a:t>controlarse cambiando </a:t>
            </a:r>
            <a:r>
              <a:rPr lang="es-ES" dirty="0"/>
              <a:t>la intensidad de la corriente que circula o </a:t>
            </a:r>
            <a:r>
              <a:rPr lang="es-ES" dirty="0" smtClean="0"/>
              <a:t>el número </a:t>
            </a:r>
            <a:r>
              <a:rPr lang="es-ES" dirty="0"/>
              <a:t>de espiras de la bobina. Además, cuando se </a:t>
            </a:r>
            <a:r>
              <a:rPr lang="es-ES" dirty="0" smtClean="0"/>
              <a:t>desconecta </a:t>
            </a:r>
            <a:r>
              <a:rPr lang="es-ES" dirty="0"/>
              <a:t>la batería y con ello se corta la corriente, </a:t>
            </a:r>
            <a:r>
              <a:rPr lang="es-ES" dirty="0" smtClean="0"/>
              <a:t>desaparece </a:t>
            </a:r>
            <a:r>
              <a:rPr lang="es-ES" dirty="0"/>
              <a:t>el magnetismo.</a:t>
            </a:r>
          </a:p>
          <a:p>
            <a:pPr algn="just"/>
            <a:r>
              <a:rPr lang="es-ES" dirty="0"/>
              <a:t>La fórmula para obtener el campo magnético en un </a:t>
            </a:r>
            <a:r>
              <a:rPr lang="es-ES" dirty="0" smtClean="0"/>
              <a:t>conductor </a:t>
            </a:r>
            <a:r>
              <a:rPr lang="es-ES" dirty="0"/>
              <a:t>es la </a:t>
            </a:r>
            <a:r>
              <a:rPr lang="es-ES" dirty="0" smtClean="0"/>
              <a:t>siguiente</a:t>
            </a:r>
          </a:p>
          <a:p>
            <a:pPr algn="just"/>
            <a:endParaRPr lang="es-ES" dirty="0"/>
          </a:p>
          <a:p>
            <a:pPr algn="just"/>
            <a:r>
              <a:rPr lang="es-ES" dirty="0"/>
              <a:t>Donde:</a:t>
            </a:r>
          </a:p>
          <a:p>
            <a:pPr lvl="1" algn="just"/>
            <a:r>
              <a:rPr lang="es-ES" b="1" dirty="0"/>
              <a:t>0 </a:t>
            </a:r>
            <a:r>
              <a:rPr lang="es-ES" b="1" dirty="0" smtClean="0"/>
              <a:t>B es el </a:t>
            </a:r>
            <a:r>
              <a:rPr lang="es-ES" b="1" dirty="0"/>
              <a:t>campo magnético.</a:t>
            </a:r>
          </a:p>
          <a:p>
            <a:pPr lvl="1" algn="just"/>
            <a:r>
              <a:rPr lang="es-ES" b="1" dirty="0"/>
              <a:t>0 </a:t>
            </a:r>
            <a:r>
              <a:rPr lang="el-GR" b="1" dirty="0" smtClean="0"/>
              <a:t>μ</a:t>
            </a:r>
            <a:r>
              <a:rPr lang="es-ES" b="1" dirty="0" smtClean="0"/>
              <a:t> es </a:t>
            </a:r>
            <a:r>
              <a:rPr lang="es-ES" b="1" dirty="0"/>
              <a:t>la permeabilidad del aire.</a:t>
            </a:r>
          </a:p>
          <a:p>
            <a:pPr lvl="1" algn="just"/>
            <a:r>
              <a:rPr lang="es-ES" b="1" dirty="0"/>
              <a:t>0 </a:t>
            </a:r>
            <a:r>
              <a:rPr lang="es-ES" b="1" dirty="0" smtClean="0"/>
              <a:t>I es la corriente </a:t>
            </a:r>
            <a:r>
              <a:rPr lang="es-ES" b="1" dirty="0"/>
              <a:t>que circula por el cable.</a:t>
            </a:r>
          </a:p>
          <a:p>
            <a:pPr lvl="1" algn="just"/>
            <a:r>
              <a:rPr lang="es-ES" b="1" dirty="0"/>
              <a:t>0 </a:t>
            </a:r>
            <a:r>
              <a:rPr lang="el-GR" b="1" dirty="0" smtClean="0"/>
              <a:t>π</a:t>
            </a:r>
            <a:r>
              <a:rPr lang="es-ES" b="1" dirty="0" smtClean="0"/>
              <a:t> es 3,1416</a:t>
            </a:r>
            <a:r>
              <a:rPr lang="es-ES" b="1" dirty="0"/>
              <a:t>.</a:t>
            </a:r>
          </a:p>
          <a:p>
            <a:pPr lvl="1" algn="just"/>
            <a:r>
              <a:rPr lang="es-ES" b="1" dirty="0"/>
              <a:t>0 </a:t>
            </a:r>
            <a:r>
              <a:rPr lang="es-ES" b="1" dirty="0" smtClean="0"/>
              <a:t>D es la </a:t>
            </a:r>
            <a:r>
              <a:rPr lang="es-ES" b="1" dirty="0"/>
              <a:t>distancia desde el cable.</a:t>
            </a:r>
          </a:p>
          <a:p>
            <a:pPr algn="just"/>
            <a:r>
              <a:rPr lang="es-ES" dirty="0"/>
              <a:t>Si tenemos varios cables o espiras juntas donde N es la </a:t>
            </a:r>
            <a:r>
              <a:rPr lang="es-ES" dirty="0" smtClean="0"/>
              <a:t>cantidad </a:t>
            </a:r>
            <a:r>
              <a:rPr lang="es-ES" dirty="0"/>
              <a:t>de espiras, el campo magnético resultaría: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213268" y="1630754"/>
            <a:ext cx="1674420" cy="340550"/>
          </a:xfrm>
          <a:prstGeom prst="rect">
            <a:avLst/>
          </a:prstGeom>
        </p:spPr>
      </p:pic>
      <p:pic>
        <p:nvPicPr>
          <p:cNvPr id="5" name="Imagen 4"/>
          <p:cNvPicPr>
            <a:picLocks noChangeAspect="1"/>
          </p:cNvPicPr>
          <p:nvPr/>
        </p:nvPicPr>
        <p:blipFill>
          <a:blip r:embed="rId3"/>
          <a:stretch>
            <a:fillRect/>
          </a:stretch>
        </p:blipFill>
        <p:spPr>
          <a:xfrm>
            <a:off x="5359171" y="3820576"/>
            <a:ext cx="1343025" cy="238125"/>
          </a:xfrm>
          <a:prstGeom prst="rect">
            <a:avLst/>
          </a:prstGeom>
        </p:spPr>
      </p:pic>
      <p:pic>
        <p:nvPicPr>
          <p:cNvPr id="6" name="Imagen 5"/>
          <p:cNvPicPr>
            <a:picLocks noChangeAspect="1"/>
          </p:cNvPicPr>
          <p:nvPr/>
        </p:nvPicPr>
        <p:blipFill>
          <a:blip r:embed="rId4"/>
          <a:stretch>
            <a:fillRect/>
          </a:stretch>
        </p:blipFill>
        <p:spPr>
          <a:xfrm>
            <a:off x="1121196" y="3831123"/>
            <a:ext cx="3807064" cy="2866560"/>
          </a:xfrm>
          <a:prstGeom prst="rect">
            <a:avLst/>
          </a:prstGeom>
        </p:spPr>
      </p:pic>
      <p:sp>
        <p:nvSpPr>
          <p:cNvPr id="7" name="Rectángulo 6"/>
          <p:cNvSpPr/>
          <p:nvPr/>
        </p:nvSpPr>
        <p:spPr>
          <a:xfrm>
            <a:off x="5213268" y="4701132"/>
            <a:ext cx="5061888" cy="923330"/>
          </a:xfrm>
          <a:prstGeom prst="rect">
            <a:avLst/>
          </a:prstGeom>
        </p:spPr>
        <p:txBody>
          <a:bodyPr wrap="square">
            <a:spAutoFit/>
          </a:bodyPr>
          <a:lstStyle/>
          <a:p>
            <a:pPr algn="ctr"/>
            <a:r>
              <a:rPr lang="es-ES" b="1" dirty="0">
                <a:solidFill>
                  <a:srgbClr val="0070C0"/>
                </a:solidFill>
              </a:rPr>
              <a:t>Vemos que entre el </a:t>
            </a:r>
            <a:r>
              <a:rPr lang="es-ES" b="1" dirty="0" err="1">
                <a:solidFill>
                  <a:srgbClr val="0070C0"/>
                </a:solidFill>
              </a:rPr>
              <a:t>rieI</a:t>
            </a:r>
            <a:r>
              <a:rPr lang="es-ES" b="1" dirty="0">
                <a:solidFill>
                  <a:srgbClr val="0070C0"/>
                </a:solidFill>
              </a:rPr>
              <a:t>, que es un electroimán, y los imanes colocados en el vehículo queda una brecha de aire, que lo libera del rozamiento.</a:t>
            </a:r>
          </a:p>
        </p:txBody>
      </p:sp>
    </p:spTree>
    <p:extLst>
      <p:ext uri="{BB962C8B-B14F-4D97-AF65-F5344CB8AC3E}">
        <p14:creationId xmlns:p14="http://schemas.microsoft.com/office/powerpoint/2010/main" val="38538378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11690" y="322489"/>
            <a:ext cx="2238375" cy="3366065"/>
          </a:xfrm>
          <a:prstGeom prst="rect">
            <a:avLst/>
          </a:prstGeom>
        </p:spPr>
      </p:pic>
      <p:sp>
        <p:nvSpPr>
          <p:cNvPr id="6" name="Rectángulo 5"/>
          <p:cNvSpPr/>
          <p:nvPr/>
        </p:nvSpPr>
        <p:spPr>
          <a:xfrm>
            <a:off x="2192976" y="564653"/>
            <a:ext cx="2402775" cy="1477328"/>
          </a:xfrm>
          <a:prstGeom prst="rect">
            <a:avLst/>
          </a:prstGeom>
        </p:spPr>
        <p:txBody>
          <a:bodyPr wrap="square">
            <a:spAutoFit/>
          </a:bodyPr>
          <a:lstStyle/>
          <a:p>
            <a:r>
              <a:rPr lang="es-ES" b="1" dirty="0" smtClean="0"/>
              <a:t>Vemos </a:t>
            </a:r>
            <a:r>
              <a:rPr lang="es-ES" b="1" dirty="0"/>
              <a:t>que </a:t>
            </a:r>
            <a:r>
              <a:rPr lang="es-ES" b="1" dirty="0" smtClean="0"/>
              <a:t>el campo magnético </a:t>
            </a:r>
            <a:r>
              <a:rPr lang="es-ES" b="1" dirty="0"/>
              <a:t>se </a:t>
            </a:r>
            <a:r>
              <a:rPr lang="es-ES" b="1" dirty="0" smtClean="0"/>
              <a:t>representa </a:t>
            </a:r>
            <a:r>
              <a:rPr lang="es-ES" b="1" dirty="0"/>
              <a:t>en forma de </a:t>
            </a:r>
            <a:r>
              <a:rPr lang="es-ES" b="1" dirty="0" smtClean="0"/>
              <a:t>círculos concéntricos al cable</a:t>
            </a:r>
            <a:r>
              <a:rPr lang="es-ES" b="1" dirty="0"/>
              <a:t>.</a:t>
            </a:r>
          </a:p>
        </p:txBody>
      </p:sp>
      <p:pic>
        <p:nvPicPr>
          <p:cNvPr id="7" name="Imagen 6"/>
          <p:cNvPicPr>
            <a:picLocks noChangeAspect="1"/>
          </p:cNvPicPr>
          <p:nvPr/>
        </p:nvPicPr>
        <p:blipFill>
          <a:blip r:embed="rId3"/>
          <a:stretch>
            <a:fillRect/>
          </a:stretch>
        </p:blipFill>
        <p:spPr>
          <a:xfrm>
            <a:off x="8621485" y="240208"/>
            <a:ext cx="3295650" cy="2495550"/>
          </a:xfrm>
          <a:prstGeom prst="rect">
            <a:avLst/>
          </a:prstGeom>
        </p:spPr>
      </p:pic>
      <p:sp>
        <p:nvSpPr>
          <p:cNvPr id="8" name="Rectángulo 7"/>
          <p:cNvSpPr/>
          <p:nvPr/>
        </p:nvSpPr>
        <p:spPr>
          <a:xfrm>
            <a:off x="7582766" y="2626724"/>
            <a:ext cx="4442484" cy="1200329"/>
          </a:xfrm>
          <a:prstGeom prst="rect">
            <a:avLst/>
          </a:prstGeom>
        </p:spPr>
        <p:txBody>
          <a:bodyPr wrap="square">
            <a:spAutoFit/>
          </a:bodyPr>
          <a:lstStyle/>
          <a:p>
            <a:pPr algn="just"/>
            <a:r>
              <a:rPr lang="es-ES" b="1" dirty="0"/>
              <a:t>Como vemos, el </a:t>
            </a:r>
            <a:r>
              <a:rPr lang="es-ES" b="1" dirty="0" smtClean="0"/>
              <a:t>campo producido por </a:t>
            </a:r>
            <a:r>
              <a:rPr lang="es-ES" b="1" dirty="0"/>
              <a:t>las distintas </a:t>
            </a:r>
            <a:r>
              <a:rPr lang="es-ES" b="1" dirty="0" smtClean="0"/>
              <a:t>espiras </a:t>
            </a:r>
            <a:r>
              <a:rPr lang="es-ES" b="1" dirty="0"/>
              <a:t>se suma, </a:t>
            </a:r>
            <a:r>
              <a:rPr lang="es-ES" b="1" dirty="0" smtClean="0"/>
              <a:t>produciendo </a:t>
            </a:r>
            <a:r>
              <a:rPr lang="es-ES" b="1" dirty="0"/>
              <a:t>una </a:t>
            </a:r>
            <a:r>
              <a:rPr lang="es-ES" b="1" dirty="0" smtClean="0"/>
              <a:t>fuerza </a:t>
            </a:r>
            <a:r>
              <a:rPr lang="es-ES" b="1" dirty="0"/>
              <a:t>magnética </a:t>
            </a:r>
            <a:r>
              <a:rPr lang="es-ES" b="1" dirty="0" smtClean="0"/>
              <a:t>en el sentido </a:t>
            </a:r>
            <a:r>
              <a:rPr lang="es-ES" b="1" dirty="0"/>
              <a:t>del eje </a:t>
            </a:r>
            <a:r>
              <a:rPr lang="es-ES" b="1" dirty="0" smtClean="0"/>
              <a:t>de la bobina</a:t>
            </a:r>
            <a:r>
              <a:rPr lang="es-ES" b="1" dirty="0"/>
              <a:t>.</a:t>
            </a:r>
          </a:p>
        </p:txBody>
      </p:sp>
      <p:pic>
        <p:nvPicPr>
          <p:cNvPr id="9" name="Imagen 8"/>
          <p:cNvPicPr>
            <a:picLocks noChangeAspect="1"/>
          </p:cNvPicPr>
          <p:nvPr/>
        </p:nvPicPr>
        <p:blipFill>
          <a:blip r:embed="rId4"/>
          <a:stretch>
            <a:fillRect/>
          </a:stretch>
        </p:blipFill>
        <p:spPr>
          <a:xfrm>
            <a:off x="4795899" y="297358"/>
            <a:ext cx="2962275" cy="2438400"/>
          </a:xfrm>
          <a:prstGeom prst="rect">
            <a:avLst/>
          </a:prstGeom>
        </p:spPr>
      </p:pic>
      <p:sp>
        <p:nvSpPr>
          <p:cNvPr id="10" name="Rectángulo 9"/>
          <p:cNvSpPr/>
          <p:nvPr/>
        </p:nvSpPr>
        <p:spPr>
          <a:xfrm>
            <a:off x="4149899" y="2765224"/>
            <a:ext cx="3071751" cy="923330"/>
          </a:xfrm>
          <a:prstGeom prst="rect">
            <a:avLst/>
          </a:prstGeom>
        </p:spPr>
        <p:txBody>
          <a:bodyPr wrap="square">
            <a:spAutoFit/>
          </a:bodyPr>
          <a:lstStyle/>
          <a:p>
            <a:r>
              <a:rPr lang="es-ES" b="1" dirty="0"/>
              <a:t>Ahora, </a:t>
            </a:r>
            <a:r>
              <a:rPr lang="es-ES" b="1" dirty="0" smtClean="0"/>
              <a:t>la fuerza </a:t>
            </a:r>
            <a:r>
              <a:rPr lang="es-ES" b="1" dirty="0"/>
              <a:t>magnética de </a:t>
            </a:r>
            <a:r>
              <a:rPr lang="es-ES" b="1" dirty="0" smtClean="0"/>
              <a:t>la bobina </a:t>
            </a:r>
            <a:r>
              <a:rPr lang="es-ES" b="1" dirty="0"/>
              <a:t>se transmitirá </a:t>
            </a:r>
          </a:p>
          <a:p>
            <a:r>
              <a:rPr lang="es-ES" b="1" dirty="0" smtClean="0"/>
              <a:t>a través del núcleo </a:t>
            </a:r>
            <a:r>
              <a:rPr lang="es-ES" b="1" dirty="0"/>
              <a:t>de hierro.</a:t>
            </a:r>
          </a:p>
        </p:txBody>
      </p:sp>
      <p:sp>
        <p:nvSpPr>
          <p:cNvPr id="11" name="Rectángulo 10"/>
          <p:cNvSpPr/>
          <p:nvPr/>
        </p:nvSpPr>
        <p:spPr>
          <a:xfrm>
            <a:off x="97985" y="3771830"/>
            <a:ext cx="8093561" cy="286232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Fabricar un electroimán</a:t>
            </a:r>
          </a:p>
          <a:p>
            <a:pPr algn="just"/>
            <a:r>
              <a:rPr lang="es-ES" dirty="0"/>
              <a:t>Necesitaremos una pequeña batería de 9 voltios, 1 metro de cable de 0,50 mm, cinta adhesiva, y un clavo o un tornillo grande y largo. Primero pelamos el cable unos 2 o 3 centímetros, quitando el aislamiento de PVC en los extremos y, luego, lo enrollamos alrededor del tornillo o del clavo, sujetamos los dos extremos con cinta adhesiva para que no se desenrolle. Luego, conectamos los extremos del cable a la batería, y ya está. El tornillo actuará como un imán atrayendo cualquier objeto metálico.</a:t>
            </a:r>
          </a:p>
          <a:p>
            <a:pPr algn="ctr"/>
            <a:r>
              <a:rPr lang="es-ES" b="1" dirty="0">
                <a:solidFill>
                  <a:srgbClr val="FF0000"/>
                </a:solidFill>
                <a:latin typeface="Arial Rounded MT Bold" panose="020F0704030504030204" pitchFamily="34" charset="0"/>
              </a:rPr>
              <a:t>El clavo se convertirá en un imán cuando le conectemos la batería, y podremos interactuar con cualquier objeto metálico que contenga partículas de hierro.</a:t>
            </a:r>
          </a:p>
        </p:txBody>
      </p:sp>
      <p:pic>
        <p:nvPicPr>
          <p:cNvPr id="12" name="Imagen 11"/>
          <p:cNvPicPr>
            <a:picLocks noChangeAspect="1"/>
          </p:cNvPicPr>
          <p:nvPr/>
        </p:nvPicPr>
        <p:blipFill>
          <a:blip r:embed="rId5"/>
          <a:stretch>
            <a:fillRect/>
          </a:stretch>
        </p:blipFill>
        <p:spPr>
          <a:xfrm>
            <a:off x="8372104" y="3827053"/>
            <a:ext cx="3653146" cy="2751877"/>
          </a:xfrm>
          <a:prstGeom prst="rect">
            <a:avLst/>
          </a:prstGeom>
        </p:spPr>
      </p:pic>
    </p:spTree>
    <p:extLst>
      <p:ext uri="{BB962C8B-B14F-4D97-AF65-F5344CB8AC3E}">
        <p14:creationId xmlns:p14="http://schemas.microsoft.com/office/powerpoint/2010/main" val="1026985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a:solidFill>
                  <a:srgbClr val="0070C0"/>
                </a:solidFill>
                <a:latin typeface="Arial Rounded MT Bold" panose="020F0704030504030204" pitchFamily="34" charset="0"/>
              </a:rPr>
              <a:t>sobre cables paralelos </a:t>
            </a:r>
            <a:r>
              <a:rPr lang="es-ES" b="1" dirty="0" smtClean="0">
                <a:solidFill>
                  <a:srgbClr val="0070C0"/>
                </a:solidFill>
                <a:latin typeface="Arial Rounded MT Bold" panose="020F0704030504030204" pitchFamily="34" charset="0"/>
              </a:rPr>
              <a:t>con </a:t>
            </a:r>
            <a:r>
              <a:rPr lang="es-ES" b="1" dirty="0">
                <a:solidFill>
                  <a:srgbClr val="0070C0"/>
                </a:solidFill>
                <a:latin typeface="Arial Rounded MT Bold" panose="020F0704030504030204" pitchFamily="34" charset="0"/>
              </a:rPr>
              <a:t>circulación de corriente</a:t>
            </a:r>
          </a:p>
          <a:p>
            <a:pPr algn="just"/>
            <a:r>
              <a:rPr lang="es-ES" dirty="0"/>
              <a:t>Vimos que las corrientes eléctricas al circular por un </a:t>
            </a:r>
            <a:r>
              <a:rPr lang="es-ES" dirty="0" smtClean="0"/>
              <a:t>conductor </a:t>
            </a:r>
            <a:r>
              <a:rPr lang="es-ES" dirty="0"/>
              <a:t>generan fuerzas magnéticas, y que ellas </a:t>
            </a:r>
            <a:r>
              <a:rPr lang="es-ES" dirty="0" smtClean="0"/>
              <a:t>dependen </a:t>
            </a:r>
            <a:r>
              <a:rPr lang="es-ES" dirty="0"/>
              <a:t>de la corriente que hacemos circular y de las </a:t>
            </a:r>
            <a:r>
              <a:rPr lang="es-ES" dirty="0" smtClean="0"/>
              <a:t>características </a:t>
            </a:r>
            <a:r>
              <a:rPr lang="es-ES" dirty="0"/>
              <a:t>del conductor. De modo que dos </a:t>
            </a:r>
            <a:r>
              <a:rPr lang="es-ES" dirty="0" smtClean="0"/>
              <a:t>corrientes </a:t>
            </a:r>
            <a:r>
              <a:rPr lang="es-ES" dirty="0"/>
              <a:t>eléctricas suficientemente próximas experimentarán </a:t>
            </a:r>
            <a:r>
              <a:rPr lang="es-ES" dirty="0" smtClean="0"/>
              <a:t>entre </a:t>
            </a:r>
            <a:r>
              <a:rPr lang="es-ES" dirty="0"/>
              <a:t>sí fuerzas magnéticas de una forma parecida a lo </a:t>
            </a:r>
            <a:r>
              <a:rPr lang="es-ES" dirty="0" smtClean="0"/>
              <a:t>que </a:t>
            </a:r>
            <a:r>
              <a:rPr lang="es-ES" dirty="0"/>
              <a:t>sucede con dos imanes.</a:t>
            </a:r>
          </a:p>
          <a:p>
            <a:pPr algn="just"/>
            <a:r>
              <a:rPr lang="es-ES" dirty="0"/>
              <a:t>Así tendremos que la fuerza de un conductor </a:t>
            </a:r>
            <a:r>
              <a:rPr lang="es-ES" dirty="0" smtClean="0"/>
              <a:t>interactuará </a:t>
            </a:r>
            <a:r>
              <a:rPr lang="es-ES" dirty="0"/>
              <a:t>con la fuerza del otro, provocando un efecto entre </a:t>
            </a:r>
            <a:r>
              <a:rPr lang="es-ES" dirty="0" smtClean="0"/>
              <a:t>ambos </a:t>
            </a:r>
            <a:r>
              <a:rPr lang="es-ES" dirty="0"/>
              <a:t>conductores.</a:t>
            </a:r>
          </a:p>
          <a:p>
            <a:pPr algn="just"/>
            <a:r>
              <a:rPr lang="es-ES" dirty="0"/>
              <a:t>La experimentación con conductores dispuestos en paralelo </a:t>
            </a:r>
            <a:r>
              <a:rPr lang="es-ES" dirty="0" smtClean="0"/>
              <a:t>y </a:t>
            </a:r>
            <a:r>
              <a:rPr lang="es-ES" dirty="0"/>
              <a:t>que mantienen una distancia próxima de separación pone </a:t>
            </a:r>
            <a:r>
              <a:rPr lang="es-ES" dirty="0" smtClean="0"/>
              <a:t>de </a:t>
            </a:r>
            <a:r>
              <a:rPr lang="es-ES" dirty="0"/>
              <a:t>manifiesto que estos se atraen cuando las corrientes </a:t>
            </a:r>
            <a:r>
              <a:rPr lang="es-ES" dirty="0" smtClean="0"/>
              <a:t>respectivas </a:t>
            </a:r>
            <a:r>
              <a:rPr lang="es-ES" dirty="0"/>
              <a:t>tienen el mismo sentido, y se repelen cuando sus </a:t>
            </a:r>
            <a:r>
              <a:rPr lang="es-ES" dirty="0" smtClean="0"/>
              <a:t>sentidos </a:t>
            </a:r>
            <a:r>
              <a:rPr lang="es-ES" dirty="0"/>
              <a:t>de circulación son opuestos.</a:t>
            </a:r>
          </a:p>
          <a:p>
            <a:pPr algn="just"/>
            <a:r>
              <a:rPr lang="es-ES" dirty="0"/>
              <a:t>Tenemos dos segmentos paralelos de largo L, que </a:t>
            </a:r>
            <a:r>
              <a:rPr lang="es-ES" dirty="0" smtClean="0"/>
              <a:t>conducen </a:t>
            </a:r>
            <a:r>
              <a:rPr lang="es-ES" dirty="0"/>
              <a:t>a las corrientes </a:t>
            </a:r>
            <a:r>
              <a:rPr lang="es-ES" dirty="0" smtClean="0"/>
              <a:t>I </a:t>
            </a:r>
            <a:r>
              <a:rPr lang="es-ES" dirty="0"/>
              <a:t>(conductor 1) e l' (conductor 2).</a:t>
            </a:r>
          </a:p>
          <a:p>
            <a:pPr algn="just"/>
            <a:r>
              <a:rPr lang="es-ES" dirty="0"/>
              <a:t>Además, esta fuerza magnética entre corrientes paralelas </a:t>
            </a:r>
            <a:r>
              <a:rPr lang="es-ES" dirty="0" smtClean="0"/>
              <a:t>es </a:t>
            </a:r>
            <a:r>
              <a:rPr lang="es-ES" dirty="0"/>
              <a:t>directamente proporcional a la longitud del conductor L y </a:t>
            </a:r>
            <a:r>
              <a:rPr lang="es-ES" dirty="0" smtClean="0"/>
              <a:t>al </a:t>
            </a:r>
            <a:r>
              <a:rPr lang="es-ES" dirty="0"/>
              <a:t>producto de las intensidades de corriente, e </a:t>
            </a:r>
            <a:r>
              <a:rPr lang="es-ES" dirty="0" smtClean="0"/>
              <a:t>inversamente </a:t>
            </a:r>
            <a:r>
              <a:rPr lang="es-ES" dirty="0"/>
              <a:t>proporcional a la distancia D que las separa, </a:t>
            </a:r>
            <a:r>
              <a:rPr lang="es-ES" dirty="0" smtClean="0"/>
              <a:t>dependiendo además de la permeabilidad del aire.</a:t>
            </a:r>
          </a:p>
          <a:p>
            <a:pPr algn="ctr"/>
            <a:r>
              <a:rPr lang="es-ES" b="1" dirty="0" smtClean="0">
                <a:solidFill>
                  <a:srgbClr val="FF0000"/>
                </a:solidFill>
                <a:latin typeface="Arial Rounded MT Bold" panose="020F0704030504030204" pitchFamily="34" charset="0"/>
              </a:rPr>
              <a:t>Si </a:t>
            </a:r>
            <a:r>
              <a:rPr lang="es-ES" b="1" dirty="0">
                <a:solidFill>
                  <a:srgbClr val="FF0000"/>
                </a:solidFill>
                <a:latin typeface="Arial Rounded MT Bold" panose="020F0704030504030204" pitchFamily="34" charset="0"/>
              </a:rPr>
              <a:t>las corrientes tienen el mismo sentido</a:t>
            </a:r>
            <a:r>
              <a:rPr lang="es-ES" b="1" dirty="0" smtClean="0">
                <a:solidFill>
                  <a:srgbClr val="FF0000"/>
                </a:solidFill>
                <a:latin typeface="Arial Rounded MT Bold" panose="020F0704030504030204" pitchFamily="34" charset="0"/>
              </a:rPr>
              <a:t>, los conductores se atraen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en cambio, si las corrientes tienen distinto sentido, los conductores se repelen</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0958" y="4619500"/>
            <a:ext cx="3409146" cy="2043175"/>
          </a:xfrm>
          <a:prstGeom prst="rect">
            <a:avLst/>
          </a:prstGeom>
        </p:spPr>
      </p:pic>
      <p:pic>
        <p:nvPicPr>
          <p:cNvPr id="4" name="Imagen 3"/>
          <p:cNvPicPr>
            <a:picLocks noChangeAspect="1"/>
          </p:cNvPicPr>
          <p:nvPr/>
        </p:nvPicPr>
        <p:blipFill>
          <a:blip r:embed="rId3"/>
          <a:stretch>
            <a:fillRect/>
          </a:stretch>
        </p:blipFill>
        <p:spPr>
          <a:xfrm>
            <a:off x="9227126" y="4619500"/>
            <a:ext cx="2636321" cy="2155002"/>
          </a:xfrm>
          <a:prstGeom prst="rect">
            <a:avLst/>
          </a:prstGeom>
        </p:spPr>
      </p:pic>
      <p:sp>
        <p:nvSpPr>
          <p:cNvPr id="5" name="Rectángulo 4"/>
          <p:cNvSpPr/>
          <p:nvPr/>
        </p:nvSpPr>
        <p:spPr>
          <a:xfrm>
            <a:off x="3993140" y="4619500"/>
            <a:ext cx="1885146" cy="2031325"/>
          </a:xfrm>
          <a:prstGeom prst="rect">
            <a:avLst/>
          </a:prstGeom>
        </p:spPr>
        <p:txBody>
          <a:bodyPr wrap="square">
            <a:spAutoFit/>
          </a:bodyPr>
          <a:lstStyle/>
          <a:p>
            <a:pPr algn="just"/>
            <a:r>
              <a:rPr lang="es-ES" b="1" dirty="0"/>
              <a:t>Tenemos dos segmentos paralelos de largo L, que </a:t>
            </a:r>
            <a:r>
              <a:rPr lang="es-ES" b="1" dirty="0" smtClean="0"/>
              <a:t>conducen </a:t>
            </a:r>
            <a:r>
              <a:rPr lang="es-ES" b="1" dirty="0"/>
              <a:t>a las corrientes </a:t>
            </a:r>
            <a:r>
              <a:rPr lang="es-ES" b="1" dirty="0" smtClean="0"/>
              <a:t>I </a:t>
            </a:r>
            <a:r>
              <a:rPr lang="es-ES" b="1" dirty="0"/>
              <a:t>(conductor 1) e l' (conductor 2).</a:t>
            </a:r>
          </a:p>
        </p:txBody>
      </p:sp>
      <p:sp>
        <p:nvSpPr>
          <p:cNvPr id="6" name="Rectángulo 5"/>
          <p:cNvSpPr/>
          <p:nvPr/>
        </p:nvSpPr>
        <p:spPr>
          <a:xfrm>
            <a:off x="7148944" y="4681338"/>
            <a:ext cx="1840677" cy="2031325"/>
          </a:xfrm>
          <a:prstGeom prst="rect">
            <a:avLst/>
          </a:prstGeom>
        </p:spPr>
        <p:txBody>
          <a:bodyPr wrap="square">
            <a:spAutoFit/>
          </a:bodyPr>
          <a:lstStyle/>
          <a:p>
            <a:pPr algn="r"/>
            <a:r>
              <a:rPr lang="es-ES" b="1" dirty="0" smtClean="0"/>
              <a:t>Vemos </a:t>
            </a:r>
            <a:r>
              <a:rPr lang="es-ES" b="1" dirty="0"/>
              <a:t>cómo se comportan dos conductores en paralelo </a:t>
            </a:r>
          </a:p>
          <a:p>
            <a:pPr algn="r"/>
            <a:r>
              <a:rPr lang="es-ES" b="1" dirty="0"/>
              <a:t>según </a:t>
            </a:r>
            <a:r>
              <a:rPr lang="es-ES" b="1" dirty="0" smtClean="0"/>
              <a:t>el sentido </a:t>
            </a:r>
            <a:r>
              <a:rPr lang="es-ES" b="1" dirty="0"/>
              <a:t>de las corrientes que los circulan</a:t>
            </a:r>
            <a:r>
              <a:rPr lang="es-ES" dirty="0"/>
              <a:t>.</a:t>
            </a:r>
          </a:p>
        </p:txBody>
      </p:sp>
    </p:spTree>
    <p:extLst>
      <p:ext uri="{BB962C8B-B14F-4D97-AF65-F5344CB8AC3E}">
        <p14:creationId xmlns:p14="http://schemas.microsoft.com/office/powerpoint/2010/main" val="222126228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de la mano </a:t>
            </a:r>
            <a:r>
              <a:rPr lang="es-ES" b="1" dirty="0">
                <a:solidFill>
                  <a:srgbClr val="0070C0"/>
                </a:solidFill>
                <a:latin typeface="Arial Rounded MT Bold" panose="020F0704030504030204" pitchFamily="34" charset="0"/>
              </a:rPr>
              <a:t>izquierda</a:t>
            </a:r>
          </a:p>
          <a:p>
            <a:pPr algn="just"/>
            <a:r>
              <a:rPr lang="es-ES" dirty="0"/>
              <a:t>Es la que determina hacia dónde se mueve un </a:t>
            </a:r>
            <a:r>
              <a:rPr lang="es-ES" dirty="0" smtClean="0"/>
              <a:t>conductor </a:t>
            </a:r>
            <a:r>
              <a:rPr lang="es-ES" dirty="0"/>
              <a:t>o en qué sentido se genera la fuerza </a:t>
            </a:r>
            <a:r>
              <a:rPr lang="es-ES" dirty="0" smtClean="0"/>
              <a:t>dentro </a:t>
            </a:r>
            <a:r>
              <a:rPr lang="es-ES" dirty="0"/>
              <a:t>de él. En un conductor que está </a:t>
            </a:r>
            <a:r>
              <a:rPr lang="es-ES" dirty="0" smtClean="0"/>
              <a:t>dentro de un campo </a:t>
            </a:r>
            <a:r>
              <a:rPr lang="es-ES" dirty="0"/>
              <a:t>magnético </a:t>
            </a:r>
            <a:r>
              <a:rPr lang="es-ES" dirty="0" smtClean="0"/>
              <a:t>y por el cual se hace circular </a:t>
            </a:r>
            <a:r>
              <a:rPr lang="es-ES" dirty="0"/>
              <a:t>una corriente, </a:t>
            </a:r>
            <a:r>
              <a:rPr lang="es-ES" dirty="0" smtClean="0"/>
              <a:t>se crea una </a:t>
            </a:r>
            <a:r>
              <a:rPr lang="es-ES" dirty="0"/>
              <a:t>fuerza cuyo </a:t>
            </a:r>
            <a:r>
              <a:rPr lang="es-ES" dirty="0" smtClean="0"/>
              <a:t>sentido </a:t>
            </a:r>
            <a:r>
              <a:rPr lang="es-ES" dirty="0"/>
              <a:t>dependerá de cómo interactúen ambas </a:t>
            </a:r>
            <a:r>
              <a:rPr lang="es-ES" dirty="0" smtClean="0"/>
              <a:t>cosas </a:t>
            </a:r>
            <a:r>
              <a:rPr lang="es-ES" dirty="0"/>
              <a:t>(corriente </a:t>
            </a:r>
            <a:r>
              <a:rPr lang="es-ES" dirty="0" smtClean="0"/>
              <a:t>y campo </a:t>
            </a:r>
            <a:r>
              <a:rPr lang="es-ES" dirty="0"/>
              <a:t>magnético). Se colocan </a:t>
            </a:r>
            <a:r>
              <a:rPr lang="es-ES" dirty="0" smtClean="0"/>
              <a:t>perpendicularmente </a:t>
            </a:r>
            <a:r>
              <a:rPr lang="es-ES" dirty="0"/>
              <a:t>entre </a:t>
            </a:r>
            <a:r>
              <a:rPr lang="es-ES" dirty="0" smtClean="0"/>
              <a:t>sí los tres primeros </a:t>
            </a:r>
            <a:r>
              <a:rPr lang="es-ES" dirty="0"/>
              <a:t>dedos </a:t>
            </a:r>
            <a:r>
              <a:rPr lang="es-ES" dirty="0" smtClean="0"/>
              <a:t>de la mano </a:t>
            </a:r>
            <a:r>
              <a:rPr lang="es-ES" dirty="0"/>
              <a:t>izquierda, </a:t>
            </a:r>
            <a:r>
              <a:rPr lang="es-ES" dirty="0" smtClean="0"/>
              <a:t>de modo </a:t>
            </a:r>
            <a:r>
              <a:rPr lang="es-ES" dirty="0"/>
              <a:t>que </a:t>
            </a:r>
            <a:r>
              <a:rPr lang="es-ES" dirty="0" smtClean="0"/>
              <a:t>el índice señale el sentido del campo </a:t>
            </a:r>
            <a:r>
              <a:rPr lang="es-ES" dirty="0"/>
              <a:t>magnético, </a:t>
            </a:r>
            <a:r>
              <a:rPr lang="es-ES" dirty="0" smtClean="0"/>
              <a:t>el medio </a:t>
            </a:r>
            <a:r>
              <a:rPr lang="es-ES" dirty="0"/>
              <a:t>indique el </a:t>
            </a:r>
            <a:r>
              <a:rPr lang="es-ES" dirty="0" smtClean="0"/>
              <a:t>sentido de la corriente y el pulgar </a:t>
            </a:r>
            <a:r>
              <a:rPr lang="es-ES" dirty="0"/>
              <a:t>señale </a:t>
            </a:r>
            <a:r>
              <a:rPr lang="es-ES" dirty="0" smtClean="0"/>
              <a:t>el sentido del movimiento del conductor o la desviación </a:t>
            </a:r>
            <a:r>
              <a:rPr lang="es-ES" dirty="0"/>
              <a:t>que </a:t>
            </a:r>
            <a:r>
              <a:rPr lang="es-ES" dirty="0" smtClean="0"/>
              <a:t>experimentan las cargas</a:t>
            </a:r>
            <a:r>
              <a:rPr lang="es-ES" dirty="0"/>
              <a:t>.</a:t>
            </a:r>
          </a:p>
          <a:p>
            <a:pPr algn="ctr"/>
            <a:r>
              <a:rPr lang="es-ES" b="1" dirty="0">
                <a:solidFill>
                  <a:srgbClr val="FF0000"/>
                </a:solidFill>
                <a:latin typeface="Arial Rounded MT Bold" panose="020F0704030504030204" pitchFamily="34" charset="0"/>
              </a:rPr>
              <a:t>Vimos con anterioridad la ley de la mano derecha, como en </a:t>
            </a:r>
            <a:r>
              <a:rPr lang="es-ES" b="1" dirty="0" smtClean="0">
                <a:solidFill>
                  <a:srgbClr val="FF0000"/>
                </a:solidFill>
                <a:latin typeface="Arial Rounded MT Bold" panose="020F0704030504030204" pitchFamily="34" charset="0"/>
              </a:rPr>
              <a:t>aquel </a:t>
            </a:r>
            <a:r>
              <a:rPr lang="es-ES" b="1" dirty="0">
                <a:solidFill>
                  <a:srgbClr val="FF0000"/>
                </a:solidFill>
                <a:latin typeface="Arial Rounded MT Bold" panose="020F0704030504030204" pitchFamily="34" charset="0"/>
              </a:rPr>
              <a:t>caso, cabe resaltar que en este será siempre la mano </a:t>
            </a:r>
            <a:r>
              <a:rPr lang="es-ES" b="1" dirty="0" smtClean="0">
                <a:solidFill>
                  <a:srgbClr val="FF0000"/>
                </a:solidFill>
                <a:latin typeface="Arial Rounded MT Bold" panose="020F0704030504030204" pitchFamily="34" charset="0"/>
              </a:rPr>
              <a:t>izquierda</a:t>
            </a:r>
            <a:r>
              <a:rPr lang="es-ES" b="1" dirty="0">
                <a:solidFill>
                  <a:srgbClr val="FF0000"/>
                </a:solidFill>
                <a:latin typeface="Arial Rounded MT Bold" panose="020F0704030504030204" pitchFamily="34" charset="0"/>
              </a:rPr>
              <a:t>, es muy importante no confundirse</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endParaRPr lang="es-ES" dirty="0"/>
          </a:p>
        </p:txBody>
      </p:sp>
      <p:pic>
        <p:nvPicPr>
          <p:cNvPr id="7" name="Imagen 6"/>
          <p:cNvPicPr>
            <a:picLocks noChangeAspect="1"/>
          </p:cNvPicPr>
          <p:nvPr/>
        </p:nvPicPr>
        <p:blipFill>
          <a:blip r:embed="rId2"/>
          <a:stretch>
            <a:fillRect/>
          </a:stretch>
        </p:blipFill>
        <p:spPr>
          <a:xfrm>
            <a:off x="4187596" y="2849768"/>
            <a:ext cx="3686175" cy="3438525"/>
          </a:xfrm>
          <a:prstGeom prst="rect">
            <a:avLst/>
          </a:prstGeom>
        </p:spPr>
      </p:pic>
    </p:spTree>
    <p:extLst>
      <p:ext uri="{BB962C8B-B14F-4D97-AF65-F5344CB8AC3E}">
        <p14:creationId xmlns:p14="http://schemas.microsoft.com/office/powerpoint/2010/main" val="33708659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Ley de Gauss</a:t>
            </a:r>
          </a:p>
          <a:p>
            <a:pPr algn="just"/>
            <a:r>
              <a:rPr lang="es-ES" dirty="0"/>
              <a:t>La ley de Gauss es esencialmente una ecuación </a:t>
            </a:r>
            <a:r>
              <a:rPr lang="es-ES" dirty="0" smtClean="0"/>
              <a:t>matemática </a:t>
            </a:r>
            <a:r>
              <a:rPr lang="es-ES" dirty="0"/>
              <a:t>que relaciona el campo eléctrico sobre una </a:t>
            </a:r>
            <a:r>
              <a:rPr lang="es-ES" dirty="0" smtClean="0"/>
              <a:t>superficie </a:t>
            </a:r>
            <a:r>
              <a:rPr lang="es-ES" dirty="0"/>
              <a:t>con la carga eléctrica del interior de la superficie, </a:t>
            </a:r>
          </a:p>
          <a:p>
            <a:pPr algn="just"/>
            <a:r>
              <a:rPr lang="es-ES" dirty="0"/>
              <a:t>es decir, nos permite estudiar el comportamiento de un </a:t>
            </a:r>
            <a:r>
              <a:rPr lang="es-ES" dirty="0" smtClean="0"/>
              <a:t>campo </a:t>
            </a:r>
            <a:r>
              <a:rPr lang="es-ES" dirty="0"/>
              <a:t>eléctrico producido por cargas puntuales. </a:t>
            </a:r>
          </a:p>
          <a:p>
            <a:pPr algn="just"/>
            <a:r>
              <a:rPr lang="es-ES" dirty="0"/>
              <a:t>Gracias a ella, podemos calcular de forma simple el </a:t>
            </a:r>
            <a:r>
              <a:rPr lang="es-ES" dirty="0" smtClean="0"/>
              <a:t>campo </a:t>
            </a:r>
            <a:r>
              <a:rPr lang="es-ES" dirty="0"/>
              <a:t>eléctrico debido a una distribución simétrica de </a:t>
            </a:r>
            <a:r>
              <a:rPr lang="es-ES" dirty="0" smtClean="0"/>
              <a:t>cargas</a:t>
            </a:r>
            <a:r>
              <a:rPr lang="es-ES" dirty="0"/>
              <a:t>. Si tenemos identificadas dos cargas determinadas y </a:t>
            </a:r>
            <a:r>
              <a:rPr lang="es-ES" dirty="0" smtClean="0"/>
              <a:t>podemos </a:t>
            </a:r>
            <a:r>
              <a:rPr lang="es-ES" dirty="0"/>
              <a:t>aislarlas aplicando la ley de Gauss, es posible </a:t>
            </a:r>
            <a:r>
              <a:rPr lang="es-ES" dirty="0" smtClean="0"/>
              <a:t>determinar </a:t>
            </a:r>
            <a:r>
              <a:rPr lang="es-ES" dirty="0"/>
              <a:t>y calcular el campo eléctrico producido </a:t>
            </a:r>
            <a:r>
              <a:rPr lang="es-ES" dirty="0" smtClean="0"/>
              <a:t>debido </a:t>
            </a:r>
            <a:r>
              <a:rPr lang="es-ES" dirty="0"/>
              <a:t>a ellas.</a:t>
            </a:r>
          </a:p>
          <a:p>
            <a:pPr algn="just"/>
            <a:r>
              <a:rPr lang="es-ES" dirty="0"/>
              <a:t>Se considera una ley básica del electromagnetismo en </a:t>
            </a:r>
            <a:r>
              <a:rPr lang="es-ES" dirty="0" smtClean="0"/>
              <a:t>general </a:t>
            </a:r>
            <a:r>
              <a:rPr lang="es-ES" dirty="0"/>
              <a:t>y es parte de las ecuaciones de Maxwell que </a:t>
            </a:r>
            <a:r>
              <a:rPr lang="es-ES" dirty="0" smtClean="0"/>
              <a:t>estudiaremos </a:t>
            </a:r>
            <a:r>
              <a:rPr lang="es-ES" dirty="0"/>
              <a:t>más adelante.</a:t>
            </a:r>
          </a:p>
          <a:p>
            <a:pPr algn="just"/>
            <a:r>
              <a:rPr lang="es-ES" dirty="0" smtClean="0"/>
              <a:t>La </a:t>
            </a:r>
            <a:r>
              <a:rPr lang="es-ES" dirty="0"/>
              <a:t>ley de Gauss puede interpretarse cualitativamente de </a:t>
            </a:r>
            <a:r>
              <a:rPr lang="es-ES" dirty="0" smtClean="0"/>
              <a:t>forma </a:t>
            </a:r>
            <a:r>
              <a:rPr lang="es-ES" dirty="0"/>
              <a:t>simple usando el concepto de líneas de campo. Si </a:t>
            </a:r>
            <a:r>
              <a:rPr lang="es-ES" dirty="0" smtClean="0"/>
              <a:t>imaginamos </a:t>
            </a:r>
            <a:r>
              <a:rPr lang="es-ES" dirty="0"/>
              <a:t>que, a partir de una carga parte un infinito </a:t>
            </a:r>
            <a:r>
              <a:rPr lang="es-ES" dirty="0" smtClean="0"/>
              <a:t>número </a:t>
            </a:r>
            <a:r>
              <a:rPr lang="es-ES" dirty="0"/>
              <a:t>de líneas cuyo </a:t>
            </a:r>
            <a:r>
              <a:rPr lang="es-ES" dirty="0" smtClean="0"/>
              <a:t>origen </a:t>
            </a:r>
            <a:r>
              <a:rPr lang="es-ES" dirty="0"/>
              <a:t>es la misma carga, </a:t>
            </a:r>
            <a:r>
              <a:rPr lang="es-ES" dirty="0" smtClean="0"/>
              <a:t>podemos </a:t>
            </a:r>
            <a:r>
              <a:rPr lang="es-ES" dirty="0"/>
              <a:t>decir que esta posee una infinita carga. En otras </a:t>
            </a:r>
            <a:r>
              <a:rPr lang="es-ES" dirty="0" smtClean="0"/>
              <a:t>palabras</a:t>
            </a:r>
            <a:r>
              <a:rPr lang="es-ES" dirty="0"/>
              <a:t>, las líneas de campo que parten de la carga </a:t>
            </a:r>
            <a:r>
              <a:rPr lang="es-ES" dirty="0" smtClean="0"/>
              <a:t>serán </a:t>
            </a:r>
            <a:r>
              <a:rPr lang="es-ES" dirty="0"/>
              <a:t>proporcionales a ella: mayor carga, mayor </a:t>
            </a:r>
            <a:r>
              <a:rPr lang="es-ES" dirty="0" smtClean="0"/>
              <a:t>número de líneas de campo</a:t>
            </a:r>
            <a:r>
              <a:rPr lang="es-ES" dirty="0"/>
              <a:t>.</a:t>
            </a:r>
          </a:p>
          <a:p>
            <a:pPr algn="just"/>
            <a:r>
              <a:rPr lang="es-ES" dirty="0"/>
              <a:t>Si bien el número de líneas de campo es proporcional a </a:t>
            </a:r>
            <a:r>
              <a:rPr lang="es-ES" dirty="0" smtClean="0"/>
              <a:t>la </a:t>
            </a:r>
            <a:r>
              <a:rPr lang="es-ES" dirty="0"/>
              <a:t>carga contenida en una superficie cerrada imaginaria </a:t>
            </a:r>
            <a:r>
              <a:rPr lang="es-ES" dirty="0" smtClean="0"/>
              <a:t>(</a:t>
            </a:r>
            <a:r>
              <a:rPr lang="es-ES" dirty="0"/>
              <a:t>denominada superficie Gaussiana), estas deben ser </a:t>
            </a:r>
            <a:r>
              <a:rPr lang="es-ES" dirty="0" smtClean="0"/>
              <a:t>independientes </a:t>
            </a:r>
            <a:r>
              <a:rPr lang="es-ES" dirty="0"/>
              <a:t>de la superficie</a:t>
            </a:r>
            <a:r>
              <a:rPr lang="es-ES" dirty="0" smtClean="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número de líneas de campo que </a:t>
            </a:r>
            <a:r>
              <a:rPr lang="es-ES" b="1" dirty="0">
                <a:solidFill>
                  <a:srgbClr val="FF0000"/>
                </a:solidFill>
                <a:latin typeface="Arial Rounded MT Bold" panose="020F0704030504030204" pitchFamily="34" charset="0"/>
              </a:rPr>
              <a:t>atraviesan una superficie </a:t>
            </a:r>
            <a:r>
              <a:rPr lang="es-ES" b="1" dirty="0" smtClean="0">
                <a:solidFill>
                  <a:srgbClr val="FF0000"/>
                </a:solidFill>
                <a:latin typeface="Arial Rounded MT Bold" panose="020F0704030504030204" pitchFamily="34" charset="0"/>
              </a:rPr>
              <a:t>cerrada es directamente proporcional a la carga </a:t>
            </a:r>
            <a:r>
              <a:rPr lang="es-ES" b="1" dirty="0">
                <a:solidFill>
                  <a:srgbClr val="FF0000"/>
                </a:solidFill>
                <a:latin typeface="Arial Rounded MT Bold" panose="020F0704030504030204" pitchFamily="34" charset="0"/>
              </a:rPr>
              <a:t>dentro </a:t>
            </a:r>
            <a:r>
              <a:rPr lang="es-ES" b="1" dirty="0" smtClean="0">
                <a:solidFill>
                  <a:srgbClr val="FF0000"/>
                </a:solidFill>
                <a:latin typeface="Arial Rounded MT Bold" panose="020F0704030504030204" pitchFamily="34" charset="0"/>
              </a:rPr>
              <a:t>de la superficie.</a:t>
            </a:r>
          </a:p>
          <a:p>
            <a:pPr algn="just"/>
            <a:endParaRPr lang="es-ES" dirty="0"/>
          </a:p>
          <a:p>
            <a:pPr algn="just"/>
            <a:r>
              <a:rPr lang="es-ES" dirty="0"/>
              <a:t>Para analizar el campo eléctrico que fluye a través de </a:t>
            </a:r>
            <a:r>
              <a:rPr lang="es-ES" dirty="0" smtClean="0"/>
              <a:t>la </a:t>
            </a:r>
            <a:r>
              <a:rPr lang="es-ES" dirty="0"/>
              <a:t>superficie del cuerpo cargado, debemos analizar el </a:t>
            </a:r>
            <a:r>
              <a:rPr lang="es-ES" dirty="0" smtClean="0"/>
              <a:t>flujo </a:t>
            </a:r>
            <a:r>
              <a:rPr lang="es-ES" dirty="0"/>
              <a:t>de campo de manera diferencial (en una </a:t>
            </a:r>
            <a:r>
              <a:rPr lang="es-ES" dirty="0" smtClean="0"/>
              <a:t>porción infinitesimalmente </a:t>
            </a:r>
            <a:r>
              <a:rPr lang="es-ES" dirty="0"/>
              <a:t>pequeña de la superficie) y de </a:t>
            </a:r>
            <a:r>
              <a:rPr lang="es-ES" dirty="0" smtClean="0"/>
              <a:t>manera </a:t>
            </a:r>
            <a:r>
              <a:rPr lang="es-ES" dirty="0"/>
              <a:t>integral (sumando todas las partes diferenciales </a:t>
            </a:r>
            <a:r>
              <a:rPr lang="es-ES" dirty="0" smtClean="0"/>
              <a:t>de </a:t>
            </a:r>
            <a:r>
              <a:rPr lang="es-ES" dirty="0"/>
              <a:t>la superficie, es decir, integrar todos los </a:t>
            </a:r>
            <a:r>
              <a:rPr lang="es-ES" dirty="0" smtClean="0"/>
              <a:t>diferenciales </a:t>
            </a:r>
            <a:r>
              <a:rPr lang="es-ES" dirty="0"/>
              <a:t>campos</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350118219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578724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eléctrico por dos </a:t>
            </a:r>
            <a:r>
              <a:rPr lang="es-ES" b="1" dirty="0" smtClean="0">
                <a:solidFill>
                  <a:srgbClr val="0070C0"/>
                </a:solidFill>
                <a:latin typeface="Arial Rounded MT Bold" panose="020F0704030504030204" pitchFamily="34" charset="0"/>
              </a:rPr>
              <a:t>o más cargas</a:t>
            </a:r>
          </a:p>
          <a:p>
            <a:pPr algn="just"/>
            <a:endParaRPr lang="es-ES" b="1" dirty="0">
              <a:solidFill>
                <a:srgbClr val="0070C0"/>
              </a:solidFill>
              <a:latin typeface="Arial Rounded MT Bold" panose="020F0704030504030204" pitchFamily="34" charset="0"/>
            </a:endParaRPr>
          </a:p>
          <a:p>
            <a:pPr algn="just"/>
            <a:r>
              <a:rPr lang="es-ES" dirty="0"/>
              <a:t>Si colocamos dos cargas y medimos el campo eléctrico en un punto </a:t>
            </a:r>
            <a:r>
              <a:rPr lang="es-ES" dirty="0" smtClean="0"/>
              <a:t>determinado </a:t>
            </a:r>
            <a:r>
              <a:rPr lang="es-ES" dirty="0"/>
              <a:t>a una distancia fija de estas, obtendremos una </a:t>
            </a:r>
            <a:r>
              <a:rPr lang="es-ES" dirty="0" smtClean="0"/>
              <a:t>medida de su magnitud</a:t>
            </a:r>
            <a:r>
              <a:rPr lang="es-ES" dirty="0"/>
              <a:t>. </a:t>
            </a:r>
            <a:r>
              <a:rPr lang="es-ES" dirty="0" smtClean="0"/>
              <a:t>Si a su vez </a:t>
            </a:r>
            <a:r>
              <a:rPr lang="es-ES" dirty="0"/>
              <a:t>sumamos más cargas </a:t>
            </a:r>
            <a:r>
              <a:rPr lang="es-ES" dirty="0" smtClean="0"/>
              <a:t>y volvemos a medir el campo </a:t>
            </a:r>
            <a:r>
              <a:rPr lang="es-ES" dirty="0"/>
              <a:t>eléctrico, evidenciaremos </a:t>
            </a:r>
            <a:r>
              <a:rPr lang="es-ES" dirty="0" smtClean="0"/>
              <a:t>el incremento del campo</a:t>
            </a:r>
            <a:r>
              <a:rPr lang="es-ES" dirty="0"/>
              <a:t>; </a:t>
            </a:r>
            <a:r>
              <a:rPr lang="es-ES" dirty="0" smtClean="0"/>
              <a:t>esto es debido a la contribución </a:t>
            </a:r>
            <a:r>
              <a:rPr lang="es-ES" dirty="0"/>
              <a:t>de cada uno</a:t>
            </a:r>
            <a:r>
              <a:rPr lang="es-ES" dirty="0" smtClean="0"/>
              <a:t>. Si utilizamos </a:t>
            </a:r>
            <a:r>
              <a:rPr lang="es-ES" dirty="0"/>
              <a:t>una carga de </a:t>
            </a:r>
            <a:r>
              <a:rPr lang="es-ES" dirty="0" smtClean="0"/>
              <a:t>prueba</a:t>
            </a:r>
            <a:r>
              <a:rPr lang="es-ES" dirty="0"/>
              <a:t>, cargada positiva </a:t>
            </a:r>
            <a:r>
              <a:rPr lang="es-ES" dirty="0" smtClean="0"/>
              <a:t>o negativamente</a:t>
            </a:r>
            <a:r>
              <a:rPr lang="es-ES" dirty="0"/>
              <a:t>, </a:t>
            </a:r>
            <a:r>
              <a:rPr lang="es-ES" dirty="0" smtClean="0"/>
              <a:t>el campo ejercerá una </a:t>
            </a:r>
            <a:r>
              <a:rPr lang="es-ES" dirty="0"/>
              <a:t>fuerza </a:t>
            </a:r>
            <a:r>
              <a:rPr lang="es-ES" dirty="0" smtClean="0"/>
              <a:t>de </a:t>
            </a:r>
            <a:r>
              <a:rPr lang="es-ES" dirty="0"/>
              <a:t>atracción </a:t>
            </a:r>
            <a:r>
              <a:rPr lang="es-ES" dirty="0" smtClean="0"/>
              <a:t>o repulsión </a:t>
            </a:r>
            <a:r>
              <a:rPr lang="es-ES" dirty="0"/>
              <a:t>resultante mayor </a:t>
            </a:r>
            <a:r>
              <a:rPr lang="es-ES" dirty="0" smtClean="0"/>
              <a:t>o menor </a:t>
            </a:r>
            <a:r>
              <a:rPr lang="es-ES" dirty="0"/>
              <a:t>según </a:t>
            </a:r>
            <a:r>
              <a:rPr lang="es-ES" dirty="0" smtClean="0"/>
              <a:t>la cantidad de </a:t>
            </a:r>
            <a:r>
              <a:rPr lang="es-ES" dirty="0"/>
              <a:t>campos involucrados.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53667" y="182709"/>
            <a:ext cx="3409950" cy="2743200"/>
          </a:xfrm>
          <a:prstGeom prst="rect">
            <a:avLst/>
          </a:prstGeom>
        </p:spPr>
      </p:pic>
      <p:sp>
        <p:nvSpPr>
          <p:cNvPr id="4" name="Rectángulo 3"/>
          <p:cNvSpPr/>
          <p:nvPr/>
        </p:nvSpPr>
        <p:spPr>
          <a:xfrm>
            <a:off x="2575214" y="552640"/>
            <a:ext cx="2583995" cy="1477328"/>
          </a:xfrm>
          <a:prstGeom prst="rect">
            <a:avLst/>
          </a:prstGeom>
        </p:spPr>
        <p:txBody>
          <a:bodyPr wrap="square">
            <a:spAutoFit/>
          </a:bodyPr>
          <a:lstStyle/>
          <a:p>
            <a:pPr algn="just"/>
            <a:r>
              <a:rPr lang="es-ES" b="1" dirty="0"/>
              <a:t>El campo eléctrico tiene dirección </a:t>
            </a:r>
            <a:r>
              <a:rPr lang="es-ES" b="1" dirty="0" err="1"/>
              <a:t>radiaI</a:t>
            </a:r>
            <a:r>
              <a:rPr lang="es-ES" b="1" dirty="0" smtClean="0"/>
              <a:t>, su </a:t>
            </a:r>
            <a:r>
              <a:rPr lang="es-ES" b="1" dirty="0"/>
              <a:t>módulo es </a:t>
            </a:r>
            <a:r>
              <a:rPr lang="es-ES" b="1" dirty="0" smtClean="0"/>
              <a:t>constante </a:t>
            </a:r>
            <a:r>
              <a:rPr lang="es-ES" b="1" dirty="0"/>
              <a:t>en todos los puntos de una superficie esférica.</a:t>
            </a:r>
          </a:p>
        </p:txBody>
      </p:sp>
      <p:pic>
        <p:nvPicPr>
          <p:cNvPr id="5" name="Imagen 4"/>
          <p:cNvPicPr>
            <a:picLocks noChangeAspect="1"/>
          </p:cNvPicPr>
          <p:nvPr/>
        </p:nvPicPr>
        <p:blipFill>
          <a:blip r:embed="rId3"/>
          <a:stretch>
            <a:fillRect/>
          </a:stretch>
        </p:blipFill>
        <p:spPr>
          <a:xfrm>
            <a:off x="7226877" y="2925909"/>
            <a:ext cx="2886075" cy="2724150"/>
          </a:xfrm>
          <a:prstGeom prst="rect">
            <a:avLst/>
          </a:prstGeom>
        </p:spPr>
      </p:pic>
      <p:sp>
        <p:nvSpPr>
          <p:cNvPr id="6" name="Rectángulo 5"/>
          <p:cNvSpPr/>
          <p:nvPr/>
        </p:nvSpPr>
        <p:spPr>
          <a:xfrm>
            <a:off x="6103916" y="5650059"/>
            <a:ext cx="5613997" cy="923330"/>
          </a:xfrm>
          <a:prstGeom prst="rect">
            <a:avLst/>
          </a:prstGeom>
        </p:spPr>
        <p:txBody>
          <a:bodyPr wrap="square">
            <a:spAutoFit/>
          </a:bodyPr>
          <a:lstStyle/>
          <a:p>
            <a:pPr algn="ctr"/>
            <a:r>
              <a:rPr lang="es-ES" b="1" dirty="0"/>
              <a:t>Sobre una carga de prueba, el campo resultante será producto de la influencia de las cargas generadoras de campo.</a:t>
            </a:r>
          </a:p>
        </p:txBody>
      </p:sp>
    </p:spTree>
    <p:extLst>
      <p:ext uri="{BB962C8B-B14F-4D97-AF65-F5344CB8AC3E}">
        <p14:creationId xmlns:p14="http://schemas.microsoft.com/office/powerpoint/2010/main" val="28302489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diferencial</a:t>
            </a:r>
          </a:p>
          <a:p>
            <a:pPr algn="just"/>
            <a:r>
              <a:rPr lang="es-ES" dirty="0" smtClean="0"/>
              <a:t>El </a:t>
            </a:r>
            <a:r>
              <a:rPr lang="es-ES" dirty="0"/>
              <a:t>flujo eléctrico do (diferencial flujo de campo) a través de </a:t>
            </a:r>
            <a:r>
              <a:rPr lang="es-ES" dirty="0" smtClean="0"/>
              <a:t>una </a:t>
            </a:r>
            <a:r>
              <a:rPr lang="es-ES" dirty="0"/>
              <a:t>superficie elemental (diferencial área) se define </a:t>
            </a:r>
            <a:r>
              <a:rPr lang="es-ES" dirty="0" smtClean="0"/>
              <a:t>como el </a:t>
            </a:r>
            <a:r>
              <a:rPr lang="es-ES" dirty="0"/>
              <a:t>producto escalar del vector campo E en dicho punto por:</a:t>
            </a:r>
          </a:p>
          <a:p>
            <a:pPr algn="ctr"/>
            <a:r>
              <a:rPr lang="es-ES" b="1" dirty="0" smtClean="0"/>
              <a:t>d</a:t>
            </a:r>
            <a:r>
              <a:rPr lang="el-GR" b="1" dirty="0" smtClean="0"/>
              <a:t>φ</a:t>
            </a:r>
            <a:r>
              <a:rPr lang="es-ES" b="1" dirty="0" smtClean="0"/>
              <a:t> = E </a:t>
            </a:r>
            <a:r>
              <a:rPr lang="es-ES" b="1" dirty="0" err="1" smtClean="0"/>
              <a:t>dA</a:t>
            </a:r>
            <a:endParaRPr lang="es-ES" b="1"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Campo integral</a:t>
            </a:r>
          </a:p>
          <a:p>
            <a:pPr algn="just"/>
            <a:r>
              <a:rPr lang="es-ES" dirty="0" smtClean="0"/>
              <a:t>El </a:t>
            </a:r>
            <a:r>
              <a:rPr lang="es-ES" dirty="0"/>
              <a:t>flujo total a través de una superficie total S se </a:t>
            </a:r>
            <a:r>
              <a:rPr lang="es-ES" dirty="0" smtClean="0"/>
              <a:t>calcula sumando </a:t>
            </a:r>
            <a:r>
              <a:rPr lang="es-ES" dirty="0"/>
              <a:t>las porciones infinitesimales de flujo de campo, </a:t>
            </a:r>
            <a:r>
              <a:rPr lang="es-ES" dirty="0" smtClean="0"/>
              <a:t>es decir</a:t>
            </a:r>
            <a:r>
              <a:rPr lang="es-ES" dirty="0"/>
              <a:t>, tomamos el flujo del campo en pequeños elementos de </a:t>
            </a:r>
            <a:r>
              <a:rPr lang="es-ES" dirty="0" smtClean="0"/>
              <a:t>superficie </a:t>
            </a:r>
            <a:r>
              <a:rPr lang="el-GR" dirty="0" smtClean="0"/>
              <a:t>Δ</a:t>
            </a:r>
            <a:r>
              <a:rPr lang="es-ES" dirty="0" smtClean="0"/>
              <a:t>A</a:t>
            </a:r>
            <a:r>
              <a:rPr lang="es-ES" dirty="0"/>
              <a:t>. Si E se puede suponer uniforme, se suma el </a:t>
            </a:r>
            <a:r>
              <a:rPr lang="es-ES" dirty="0" smtClean="0"/>
              <a:t>flujo </a:t>
            </a:r>
            <a:r>
              <a:rPr lang="es-ES" dirty="0"/>
              <a:t>a través de cada uno de estos elementos de superficie.</a:t>
            </a:r>
          </a:p>
          <a:p>
            <a:pPr algn="just"/>
            <a:endParaRPr lang="es-ES" dirty="0" smtClean="0"/>
          </a:p>
          <a:p>
            <a:pPr algn="just"/>
            <a:endParaRPr lang="es-ES" dirty="0"/>
          </a:p>
          <a:p>
            <a:pPr algn="just"/>
            <a:r>
              <a:rPr lang="es-ES" dirty="0" smtClean="0"/>
              <a:t>La </a:t>
            </a:r>
            <a:r>
              <a:rPr lang="es-ES" dirty="0"/>
              <a:t>suma de flujos infinitesimales se denomina </a:t>
            </a:r>
            <a:r>
              <a:rPr lang="es-ES" dirty="0" err="1" smtClean="0"/>
              <a:t>integraI</a:t>
            </a:r>
            <a:r>
              <a:rPr lang="es-ES" dirty="0" smtClean="0"/>
              <a:t>, </a:t>
            </a:r>
            <a:r>
              <a:rPr lang="es-ES" dirty="0"/>
              <a:t>en </a:t>
            </a:r>
            <a:r>
              <a:rPr lang="es-ES" dirty="0" smtClean="0"/>
              <a:t>nuestro </a:t>
            </a:r>
            <a:r>
              <a:rPr lang="es-ES" dirty="0"/>
              <a:t>caso, integral de superficie de flujo eléctrico. </a:t>
            </a:r>
            <a:r>
              <a:rPr lang="es-ES" dirty="0" smtClean="0"/>
              <a:t>Por lo </a:t>
            </a:r>
            <a:r>
              <a:rPr lang="es-ES" dirty="0"/>
              <a:t>tanto, el flujo eléctrico a través de una superficie </a:t>
            </a:r>
            <a:r>
              <a:rPr lang="es-ES" dirty="0" smtClean="0"/>
              <a:t>arbitraria </a:t>
            </a:r>
            <a:r>
              <a:rPr lang="es-ES" dirty="0"/>
              <a:t>S es </a:t>
            </a:r>
            <a:r>
              <a:rPr lang="es-ES" dirty="0" smtClean="0"/>
              <a:t>igual </a:t>
            </a:r>
            <a:r>
              <a:rPr lang="es-ES" dirty="0"/>
              <a:t>a la integral de superficie del campo E </a:t>
            </a:r>
            <a:r>
              <a:rPr lang="es-ES" dirty="0" smtClean="0"/>
              <a:t>sobre </a:t>
            </a:r>
            <a:r>
              <a:rPr lang="es-ES" dirty="0"/>
              <a:t>la superficie del cuerpo cargado. Si la superficie es </a:t>
            </a:r>
            <a:r>
              <a:rPr lang="es-ES" dirty="0" smtClean="0"/>
              <a:t>cerrada</a:t>
            </a:r>
            <a:r>
              <a:rPr lang="es-ES" dirty="0"/>
              <a:t>, la integral de superficie se suele </a:t>
            </a:r>
            <a:r>
              <a:rPr lang="es-ES" dirty="0" smtClean="0"/>
              <a:t>designar </a:t>
            </a:r>
            <a:r>
              <a:rPr lang="es-ES" dirty="0"/>
              <a:t>como:</a:t>
            </a:r>
          </a:p>
          <a:p>
            <a:pPr algn="just"/>
            <a:endParaRPr lang="es-ES" dirty="0" smtClean="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Los diferenciales: flujo de </a:t>
            </a:r>
            <a:r>
              <a:rPr lang="es-ES" b="1" dirty="0" smtClean="0">
                <a:solidFill>
                  <a:srgbClr val="FF0000"/>
                </a:solidFill>
                <a:latin typeface="Arial Rounded MT Bold" panose="020F0704030504030204" pitchFamily="34" charset="0"/>
              </a:rPr>
              <a:t>campo</a:t>
            </a:r>
            <a:r>
              <a:rPr lang="es-ES" b="1" dirty="0">
                <a:solidFill>
                  <a:srgbClr val="FF0000"/>
                </a:solidFill>
                <a:latin typeface="Arial Rounded MT Bold" panose="020F0704030504030204" pitchFamily="34" charset="0"/>
              </a:rPr>
              <a:t>, área y </a:t>
            </a:r>
            <a:r>
              <a:rPr lang="es-ES" b="1" dirty="0" smtClean="0">
                <a:solidFill>
                  <a:srgbClr val="FF0000"/>
                </a:solidFill>
                <a:latin typeface="Arial Rounded MT Bold" panose="020F0704030504030204" pitchFamily="34" charset="0"/>
              </a:rPr>
              <a:t>campo </a:t>
            </a:r>
            <a:r>
              <a:rPr lang="es-ES" b="1" dirty="0">
                <a:solidFill>
                  <a:srgbClr val="FF0000"/>
                </a:solidFill>
                <a:latin typeface="Arial Rounded MT Bold" panose="020F0704030504030204" pitchFamily="34" charset="0"/>
              </a:rPr>
              <a:t>son </a:t>
            </a:r>
            <a:r>
              <a:rPr lang="es-ES" b="1" dirty="0" smtClean="0">
                <a:solidFill>
                  <a:srgbClr val="FF0000"/>
                </a:solidFill>
                <a:latin typeface="Arial Rounded MT Bold" panose="020F0704030504030204" pitchFamily="34" charset="0"/>
              </a:rPr>
              <a:t>expresiones </a:t>
            </a:r>
            <a:r>
              <a:rPr lang="es-ES" b="1" dirty="0">
                <a:solidFill>
                  <a:srgbClr val="FF0000"/>
                </a:solidFill>
                <a:latin typeface="Arial Rounded MT Bold" panose="020F0704030504030204" pitchFamily="34" charset="0"/>
              </a:rPr>
              <a:t>de porciones </a:t>
            </a:r>
            <a:r>
              <a:rPr lang="es-ES" b="1" dirty="0" smtClean="0">
                <a:solidFill>
                  <a:srgbClr val="FF0000"/>
                </a:solidFill>
                <a:latin typeface="Arial Rounded MT Bold" panose="020F0704030504030204" pitchFamily="34" charset="0"/>
              </a:rPr>
              <a:t>infinitesimalmente </a:t>
            </a:r>
            <a:r>
              <a:rPr lang="es-ES" b="1" dirty="0">
                <a:solidFill>
                  <a:srgbClr val="FF0000"/>
                </a:solidFill>
                <a:latin typeface="Arial Rounded MT Bold" panose="020F0704030504030204" pitchFamily="34" charset="0"/>
              </a:rPr>
              <a:t>pequeñas.</a:t>
            </a:r>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809506" y="2599459"/>
            <a:ext cx="2505694" cy="690006"/>
          </a:xfrm>
          <a:prstGeom prst="rect">
            <a:avLst/>
          </a:prstGeom>
        </p:spPr>
      </p:pic>
      <p:pic>
        <p:nvPicPr>
          <p:cNvPr id="6" name="Imagen 5"/>
          <p:cNvPicPr>
            <a:picLocks noChangeAspect="1"/>
          </p:cNvPicPr>
          <p:nvPr/>
        </p:nvPicPr>
        <p:blipFill>
          <a:blip r:embed="rId3"/>
          <a:stretch>
            <a:fillRect/>
          </a:stretch>
        </p:blipFill>
        <p:spPr>
          <a:xfrm>
            <a:off x="5252850" y="4323730"/>
            <a:ext cx="1555667" cy="687655"/>
          </a:xfrm>
          <a:prstGeom prst="rect">
            <a:avLst/>
          </a:prstGeom>
        </p:spPr>
      </p:pic>
    </p:spTree>
    <p:extLst>
      <p:ext uri="{BB962C8B-B14F-4D97-AF65-F5344CB8AC3E}">
        <p14:creationId xmlns:p14="http://schemas.microsoft.com/office/powerpoint/2010/main" val="25015047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r>
              <a:rPr lang="es-ES" dirty="0"/>
              <a:t>Esta es la definición clásica de integral de superficie </a:t>
            </a:r>
            <a:r>
              <a:rPr lang="es-ES" dirty="0" smtClean="0"/>
              <a:t>cerrada</a:t>
            </a:r>
            <a:r>
              <a:rPr lang="es-ES" dirty="0"/>
              <a:t>. El flujo eléctrico a través de una superficie será la </a:t>
            </a:r>
            <a:r>
              <a:rPr lang="es-ES" dirty="0" smtClean="0"/>
              <a:t>medida </a:t>
            </a:r>
            <a:r>
              <a:rPr lang="es-ES" dirty="0"/>
              <a:t>del número de líneas de campo que atraviesan una </a:t>
            </a:r>
            <a:r>
              <a:rPr lang="es-ES" dirty="0" smtClean="0"/>
              <a:t>superficie </a:t>
            </a:r>
            <a:r>
              <a:rPr lang="es-ES" dirty="0"/>
              <a:t>determinada. Para una superficie cerrada, las </a:t>
            </a:r>
            <a:r>
              <a:rPr lang="es-ES" dirty="0" smtClean="0"/>
              <a:t>líneas </a:t>
            </a:r>
            <a:r>
              <a:rPr lang="es-ES" dirty="0"/>
              <a:t>de campo que fluyen desde la carga al exterior (son </a:t>
            </a:r>
            <a:r>
              <a:rPr lang="es-ES" dirty="0" smtClean="0"/>
              <a:t>repelidas</a:t>
            </a:r>
            <a:r>
              <a:rPr lang="es-ES" dirty="0"/>
              <a:t>) a través de la superficie </a:t>
            </a:r>
            <a:r>
              <a:rPr lang="es-ES" dirty="0" smtClean="0"/>
              <a:t>originan </a:t>
            </a:r>
            <a:r>
              <a:rPr lang="es-ES" dirty="0"/>
              <a:t>un flujo positivo, </a:t>
            </a:r>
            <a:r>
              <a:rPr lang="es-ES" dirty="0" smtClean="0"/>
              <a:t>mientras </a:t>
            </a:r>
            <a:r>
              <a:rPr lang="es-ES" dirty="0"/>
              <a:t>que las líneas que ingresan del medio a la carga </a:t>
            </a:r>
            <a:r>
              <a:rPr lang="es-ES" dirty="0" smtClean="0"/>
              <a:t>(</a:t>
            </a:r>
            <a:r>
              <a:rPr lang="es-ES" dirty="0"/>
              <a:t>son atraídas) </a:t>
            </a:r>
            <a:r>
              <a:rPr lang="es-ES" dirty="0" smtClean="0"/>
              <a:t>originan </a:t>
            </a:r>
            <a:r>
              <a:rPr lang="es-ES" dirty="0"/>
              <a:t>un flujo negativo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Las cargas que Ingresan o fluyen a través de la superficie </a:t>
            </a:r>
            <a:r>
              <a:rPr lang="es-ES" b="1" dirty="0">
                <a:solidFill>
                  <a:srgbClr val="FF0000"/>
                </a:solidFill>
                <a:latin typeface="Arial Rounded MT Bold" panose="020F0704030504030204" pitchFamily="34" charset="0"/>
              </a:rPr>
              <a:t>cerrada </a:t>
            </a:r>
            <a:r>
              <a:rPr lang="es-ES" b="1" dirty="0" smtClean="0">
                <a:solidFill>
                  <a:srgbClr val="FF0000"/>
                </a:solidFill>
                <a:latin typeface="Arial Rounded MT Bold" panose="020F0704030504030204" pitchFamily="34" charset="0"/>
              </a:rPr>
              <a:t>determinan el signo del flujo del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dirty="0"/>
          </a:p>
          <a:p>
            <a:pPr algn="just"/>
            <a:endParaRPr lang="es-ES" dirty="0"/>
          </a:p>
        </p:txBody>
      </p:sp>
      <p:pic>
        <p:nvPicPr>
          <p:cNvPr id="3" name="Imagen 2"/>
          <p:cNvPicPr>
            <a:picLocks noChangeAspect="1"/>
          </p:cNvPicPr>
          <p:nvPr/>
        </p:nvPicPr>
        <p:blipFill>
          <a:blip r:embed="rId2"/>
          <a:stretch>
            <a:fillRect/>
          </a:stretch>
        </p:blipFill>
        <p:spPr>
          <a:xfrm>
            <a:off x="432212" y="182709"/>
            <a:ext cx="3086100" cy="3228975"/>
          </a:xfrm>
          <a:prstGeom prst="rect">
            <a:avLst/>
          </a:prstGeom>
        </p:spPr>
      </p:pic>
      <p:sp>
        <p:nvSpPr>
          <p:cNvPr id="4" name="Rectángulo 3"/>
          <p:cNvSpPr/>
          <p:nvPr/>
        </p:nvSpPr>
        <p:spPr>
          <a:xfrm>
            <a:off x="3618015" y="643034"/>
            <a:ext cx="2082141" cy="2308324"/>
          </a:xfrm>
          <a:prstGeom prst="rect">
            <a:avLst/>
          </a:prstGeom>
        </p:spPr>
        <p:txBody>
          <a:bodyPr wrap="square">
            <a:spAutoFit/>
          </a:bodyPr>
          <a:lstStyle/>
          <a:p>
            <a:r>
              <a:rPr lang="es-ES" b="1" dirty="0"/>
              <a:t>Campo eléctrico total generado por todas las atribuciones de las cargas en sus elementos diferenciales de superficie</a:t>
            </a:r>
          </a:p>
        </p:txBody>
      </p:sp>
      <p:pic>
        <p:nvPicPr>
          <p:cNvPr id="7" name="Imagen 6"/>
          <p:cNvPicPr>
            <a:picLocks noChangeAspect="1"/>
          </p:cNvPicPr>
          <p:nvPr/>
        </p:nvPicPr>
        <p:blipFill>
          <a:blip r:embed="rId3"/>
          <a:stretch>
            <a:fillRect/>
          </a:stretch>
        </p:blipFill>
        <p:spPr>
          <a:xfrm>
            <a:off x="8929748" y="630384"/>
            <a:ext cx="2933700" cy="2781300"/>
          </a:xfrm>
          <a:prstGeom prst="rect">
            <a:avLst/>
          </a:prstGeom>
        </p:spPr>
      </p:pic>
      <p:sp>
        <p:nvSpPr>
          <p:cNvPr id="8" name="Rectángulo 7"/>
          <p:cNvSpPr/>
          <p:nvPr/>
        </p:nvSpPr>
        <p:spPr>
          <a:xfrm>
            <a:off x="6183086" y="920033"/>
            <a:ext cx="2746662" cy="1754326"/>
          </a:xfrm>
          <a:prstGeom prst="rect">
            <a:avLst/>
          </a:prstGeom>
        </p:spPr>
        <p:txBody>
          <a:bodyPr wrap="square">
            <a:spAutoFit/>
          </a:bodyPr>
          <a:lstStyle/>
          <a:p>
            <a:pPr algn="r"/>
            <a:r>
              <a:rPr lang="es-ES" b="1" dirty="0" smtClean="0"/>
              <a:t>El </a:t>
            </a:r>
            <a:r>
              <a:rPr lang="es-ES" b="1" dirty="0"/>
              <a:t>flujo resultante del campo eléctrico se calcula como la suma o resta de las cargas que ingresan o egresan de la superficie de cálculo.</a:t>
            </a:r>
          </a:p>
        </p:txBody>
      </p:sp>
    </p:spTree>
    <p:extLst>
      <p:ext uri="{BB962C8B-B14F-4D97-AF65-F5344CB8AC3E}">
        <p14:creationId xmlns:p14="http://schemas.microsoft.com/office/powerpoint/2010/main" val="400963907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5355312"/>
          </a:xfrm>
          <a:prstGeom prst="rect">
            <a:avLst/>
          </a:prstGeom>
        </p:spPr>
        <p:txBody>
          <a:bodyPr wrap="square">
            <a:spAutoFit/>
          </a:bodyPr>
          <a:lstStyle/>
          <a:p>
            <a:pPr algn="just"/>
            <a:r>
              <a:rPr lang="es-ES" dirty="0" smtClean="0"/>
              <a:t>El flujo eléctrico a través de una superficie cerrada es una medida del número total de líneas que pasan a través de dicha superficie, en otras palabras, el flujo de número de líneas </a:t>
            </a:r>
            <a:r>
              <a:rPr lang="es-ES" dirty="0"/>
              <a:t>que salen menos </a:t>
            </a:r>
            <a:r>
              <a:rPr lang="es-ES" dirty="0" smtClean="0"/>
              <a:t>el número de líneas </a:t>
            </a:r>
            <a:r>
              <a:rPr lang="es-ES" dirty="0"/>
              <a:t>que entran. </a:t>
            </a:r>
          </a:p>
          <a:p>
            <a:pPr algn="just"/>
            <a:r>
              <a:rPr lang="es-ES" dirty="0"/>
              <a:t>Por desarrollo </a:t>
            </a:r>
            <a:r>
              <a:rPr lang="es-ES" dirty="0" smtClean="0"/>
              <a:t>físico y utilizando pasos </a:t>
            </a:r>
            <a:r>
              <a:rPr lang="es-ES" dirty="0"/>
              <a:t>matemáticos, </a:t>
            </a:r>
            <a:r>
              <a:rPr lang="es-ES" dirty="0" smtClean="0"/>
              <a:t>podemos </a:t>
            </a:r>
            <a:r>
              <a:rPr lang="es-ES" dirty="0"/>
              <a:t>determinar </a:t>
            </a:r>
            <a:r>
              <a:rPr lang="es-ES" dirty="0" smtClean="0"/>
              <a:t>que el flujo eléctrico depende de la carga</a:t>
            </a:r>
            <a:r>
              <a:rPr lang="es-ES" dirty="0"/>
              <a:t>. </a:t>
            </a:r>
          </a:p>
          <a:p>
            <a:pPr algn="just"/>
            <a:r>
              <a:rPr lang="es-ES" dirty="0" smtClean="0"/>
              <a:t>Si desarrollamos </a:t>
            </a:r>
            <a:r>
              <a:rPr lang="es-ES" dirty="0"/>
              <a:t>matemáticamente </a:t>
            </a:r>
            <a:r>
              <a:rPr lang="es-ES" dirty="0" smtClean="0"/>
              <a:t>el campo </a:t>
            </a:r>
            <a:r>
              <a:rPr lang="es-ES" dirty="0"/>
              <a:t>eléctrico</a:t>
            </a:r>
            <a:r>
              <a:rPr lang="es-ES" dirty="0" smtClean="0"/>
              <a:t>, </a:t>
            </a:r>
            <a:r>
              <a:rPr lang="es-ES" dirty="0"/>
              <a:t>podemos llegar </a:t>
            </a:r>
            <a:r>
              <a:rPr lang="es-ES" dirty="0" smtClean="0"/>
              <a:t>a la expresión: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r>
              <a:rPr lang="es-ES" b="1" dirty="0" smtClean="0"/>
              <a:t>Contribución </a:t>
            </a:r>
            <a:r>
              <a:rPr lang="es-ES" b="1" dirty="0"/>
              <a:t>de </a:t>
            </a:r>
            <a:r>
              <a:rPr lang="es-ES" b="1" dirty="0" smtClean="0"/>
              <a:t>distintas </a:t>
            </a:r>
            <a:r>
              <a:rPr lang="es-ES" b="1" dirty="0"/>
              <a:t>cargas a </a:t>
            </a:r>
          </a:p>
          <a:p>
            <a:pPr lvl="2" algn="just"/>
            <a:r>
              <a:rPr lang="es-ES" b="1" dirty="0"/>
              <a:t>un campo eléctrico </a:t>
            </a:r>
            <a:r>
              <a:rPr lang="es-ES" b="1" dirty="0" smtClean="0"/>
              <a:t>resultante.</a:t>
            </a:r>
          </a:p>
          <a:p>
            <a:pPr lvl="2" algn="just"/>
            <a:endParaRPr lang="es-ES" b="1" dirty="0"/>
          </a:p>
          <a:p>
            <a:pPr algn="just"/>
            <a:endParaRPr lang="es-ES" dirty="0"/>
          </a:p>
        </p:txBody>
      </p:sp>
      <p:pic>
        <p:nvPicPr>
          <p:cNvPr id="5" name="Imagen 4"/>
          <p:cNvPicPr>
            <a:picLocks noChangeAspect="1"/>
          </p:cNvPicPr>
          <p:nvPr/>
        </p:nvPicPr>
        <p:blipFill>
          <a:blip r:embed="rId2"/>
          <a:stretch>
            <a:fillRect/>
          </a:stretch>
        </p:blipFill>
        <p:spPr>
          <a:xfrm>
            <a:off x="3990109" y="1468024"/>
            <a:ext cx="4061361" cy="1583934"/>
          </a:xfrm>
          <a:prstGeom prst="rect">
            <a:avLst/>
          </a:prstGeom>
        </p:spPr>
      </p:pic>
      <p:pic>
        <p:nvPicPr>
          <p:cNvPr id="6" name="Imagen 5"/>
          <p:cNvPicPr>
            <a:picLocks noChangeAspect="1"/>
          </p:cNvPicPr>
          <p:nvPr/>
        </p:nvPicPr>
        <p:blipFill>
          <a:blip r:embed="rId3"/>
          <a:stretch>
            <a:fillRect/>
          </a:stretch>
        </p:blipFill>
        <p:spPr>
          <a:xfrm>
            <a:off x="4416196" y="3598408"/>
            <a:ext cx="3228975" cy="3057525"/>
          </a:xfrm>
          <a:prstGeom prst="rect">
            <a:avLst/>
          </a:prstGeom>
        </p:spPr>
      </p:pic>
    </p:spTree>
    <p:extLst>
      <p:ext uri="{BB962C8B-B14F-4D97-AF65-F5344CB8AC3E}">
        <p14:creationId xmlns:p14="http://schemas.microsoft.com/office/powerpoint/2010/main" val="26437834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Superficie cerrada</a:t>
            </a:r>
          </a:p>
          <a:p>
            <a:pPr algn="just"/>
            <a:endParaRPr lang="es-ES" b="1" dirty="0">
              <a:solidFill>
                <a:srgbClr val="0070C0"/>
              </a:solidFill>
              <a:latin typeface="Arial Rounded MT Bold" panose="020F0704030504030204" pitchFamily="34" charset="0"/>
            </a:endParaRPr>
          </a:p>
          <a:p>
            <a:pPr algn="just"/>
            <a:r>
              <a:rPr lang="es-ES" dirty="0" smtClean="0"/>
              <a:t>Sin importar la forma de la superficie</a:t>
            </a:r>
            <a:r>
              <a:rPr lang="es-ES" dirty="0"/>
              <a:t>, </a:t>
            </a:r>
            <a:r>
              <a:rPr lang="es-ES" dirty="0" smtClean="0"/>
              <a:t>que </a:t>
            </a:r>
            <a:r>
              <a:rPr lang="es-ES" dirty="0"/>
              <a:t>puede ser esférica, elíptica o </a:t>
            </a:r>
            <a:r>
              <a:rPr lang="es-ES" dirty="0" smtClean="0"/>
              <a:t>amorfa</a:t>
            </a:r>
            <a:r>
              <a:rPr lang="es-ES" dirty="0"/>
              <a:t>, debemos intentar conseguir </a:t>
            </a:r>
            <a:r>
              <a:rPr lang="es-ES" dirty="0" smtClean="0"/>
              <a:t>una </a:t>
            </a:r>
            <a:r>
              <a:rPr lang="es-ES" dirty="0"/>
              <a:t>superficie </a:t>
            </a:r>
            <a:r>
              <a:rPr lang="es-ES" dirty="0" smtClean="0"/>
              <a:t>lo más </a:t>
            </a:r>
            <a:r>
              <a:rPr lang="es-ES" dirty="0"/>
              <a:t>uniforme y </a:t>
            </a:r>
            <a:r>
              <a:rPr lang="es-ES" dirty="0" smtClean="0"/>
              <a:t>simétrica para poder </a:t>
            </a:r>
            <a:r>
              <a:rPr lang="es-ES" dirty="0"/>
              <a:t>realizar los </a:t>
            </a:r>
            <a:r>
              <a:rPr lang="es-ES" dirty="0" smtClean="0"/>
              <a:t>cálculos del flujo de </a:t>
            </a:r>
            <a:r>
              <a:rPr lang="es-ES" dirty="0"/>
              <a:t>campo. </a:t>
            </a:r>
            <a:r>
              <a:rPr lang="es-ES" dirty="0" smtClean="0"/>
              <a:t>En caso de no </a:t>
            </a:r>
            <a:r>
              <a:rPr lang="es-ES" dirty="0"/>
              <a:t>considerar una superficie </a:t>
            </a:r>
            <a:r>
              <a:rPr lang="es-ES" dirty="0" smtClean="0"/>
              <a:t>perfectamente </a:t>
            </a:r>
            <a:r>
              <a:rPr lang="es-ES" dirty="0"/>
              <a:t>simétrica, cada elemento </a:t>
            </a:r>
            <a:r>
              <a:rPr lang="es-ES" dirty="0" smtClean="0"/>
              <a:t>de la superficie </a:t>
            </a:r>
            <a:r>
              <a:rPr lang="es-ES" dirty="0"/>
              <a:t>debe poseer un flujo </a:t>
            </a:r>
            <a:r>
              <a:rPr lang="es-ES" dirty="0" smtClean="0"/>
              <a:t>perpendicular a ella. Diferenciar </a:t>
            </a:r>
            <a:r>
              <a:rPr lang="es-ES" dirty="0"/>
              <a:t>y </a:t>
            </a:r>
            <a:r>
              <a:rPr lang="es-ES" dirty="0" smtClean="0"/>
              <a:t>segmentar los elementos diferenciales de </a:t>
            </a:r>
            <a:r>
              <a:rPr lang="es-ES" dirty="0"/>
              <a:t>superficie </a:t>
            </a:r>
            <a:r>
              <a:rPr lang="es-ES" dirty="0" smtClean="0"/>
              <a:t>es lo que </a:t>
            </a:r>
            <a:r>
              <a:rPr lang="es-ES" dirty="0"/>
              <a:t>dificultará el </a:t>
            </a:r>
            <a:r>
              <a:rPr lang="es-ES" dirty="0" smtClean="0"/>
              <a:t>cálculo del flujo.</a:t>
            </a:r>
          </a:p>
          <a:p>
            <a:pPr algn="just"/>
            <a:endParaRPr lang="es-ES" dirty="0"/>
          </a:p>
          <a:p>
            <a:pPr lvl="3" algn="just"/>
            <a:endParaRPr lang="es-ES" b="1" dirty="0" smtClean="0"/>
          </a:p>
          <a:p>
            <a:pPr lvl="3" algn="just"/>
            <a:endParaRPr lang="es-ES" b="1" dirty="0"/>
          </a:p>
          <a:p>
            <a:pPr lvl="3" algn="just"/>
            <a:endParaRPr lang="es-ES" b="1" dirty="0"/>
          </a:p>
          <a:p>
            <a:pPr marL="712788" lvl="3" algn="just"/>
            <a:r>
              <a:rPr lang="es-ES" b="1" dirty="0" smtClean="0"/>
              <a:t>El </a:t>
            </a:r>
            <a:r>
              <a:rPr lang="es-ES" b="1" dirty="0"/>
              <a:t>flujo del campo eléctrico total se mide, </a:t>
            </a:r>
            <a:endParaRPr lang="es-ES" b="1" dirty="0" smtClean="0"/>
          </a:p>
          <a:p>
            <a:pPr marL="712788" lvl="3" algn="just"/>
            <a:r>
              <a:rPr lang="es-ES" b="1" dirty="0" smtClean="0"/>
              <a:t>siempre</a:t>
            </a:r>
            <a:r>
              <a:rPr lang="es-ES" b="1" dirty="0"/>
              <a:t>, como la suma del campo eléctrico a través </a:t>
            </a:r>
          </a:p>
          <a:p>
            <a:pPr marL="712788" lvl="3" algn="just"/>
            <a:r>
              <a:rPr lang="es-ES" b="1" dirty="0"/>
              <a:t>de cada elemento diferencial.</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Podemos </a:t>
            </a:r>
            <a:r>
              <a:rPr lang="es-ES" dirty="0"/>
              <a:t>leerla como que el flujo eléctrico depende de </a:t>
            </a:r>
            <a:r>
              <a:rPr lang="es-ES" dirty="0" smtClean="0"/>
              <a:t>la </a:t>
            </a:r>
            <a:r>
              <a:rPr lang="es-ES" dirty="0"/>
              <a:t>carga O, que encierra la superficie, y de la </a:t>
            </a:r>
            <a:r>
              <a:rPr lang="es-ES" dirty="0" smtClean="0"/>
              <a:t>permisividad </a:t>
            </a:r>
            <a:r>
              <a:rPr lang="es-ES" dirty="0"/>
              <a:t>del medio. El flujo será positivo o negativo </a:t>
            </a:r>
            <a:r>
              <a:rPr lang="es-ES" dirty="0" smtClean="0"/>
              <a:t>dependiendo </a:t>
            </a:r>
            <a:r>
              <a:rPr lang="es-ES" dirty="0"/>
              <a:t>de si la carga que ingresa o egresa a la </a:t>
            </a:r>
            <a:r>
              <a:rPr lang="es-ES" dirty="0" smtClean="0"/>
              <a:t>superficie </a:t>
            </a:r>
            <a:r>
              <a:rPr lang="es-ES" dirty="0"/>
              <a:t>es positiva o negativa. Estas cargas determinarán el </a:t>
            </a:r>
            <a:r>
              <a:rPr lang="es-ES" dirty="0" smtClean="0"/>
              <a:t>signo </a:t>
            </a:r>
            <a:r>
              <a:rPr lang="es-ES" dirty="0"/>
              <a:t>del flujo de cargas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185064" y="2186024"/>
            <a:ext cx="3362325" cy="2733675"/>
          </a:xfrm>
          <a:prstGeom prst="rect">
            <a:avLst/>
          </a:prstGeom>
        </p:spPr>
      </p:pic>
    </p:spTree>
    <p:extLst>
      <p:ext uri="{BB962C8B-B14F-4D97-AF65-F5344CB8AC3E}">
        <p14:creationId xmlns:p14="http://schemas.microsoft.com/office/powerpoint/2010/main" val="34486582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a:t>
            </a:r>
          </a:p>
          <a:p>
            <a:pPr algn="just"/>
            <a:r>
              <a:rPr lang="es-ES" dirty="0"/>
              <a:t>La ley de Ampere se le reconoce a André-Marie Ampere, </a:t>
            </a:r>
            <a:r>
              <a:rPr lang="es-ES" dirty="0" smtClean="0"/>
              <a:t>físico </a:t>
            </a:r>
            <a:r>
              <a:rPr lang="es-ES" dirty="0"/>
              <a:t>francés que influenció el nacimiento y el </a:t>
            </a:r>
            <a:r>
              <a:rPr lang="es-ES" dirty="0" smtClean="0"/>
              <a:t>desarrollo </a:t>
            </a:r>
            <a:r>
              <a:rPr lang="es-ES" dirty="0"/>
              <a:t>del electromagnetismo. Esta ley nos habla de una </a:t>
            </a:r>
            <a:r>
              <a:rPr lang="es-ES" dirty="0" smtClean="0"/>
              <a:t>generación </a:t>
            </a:r>
            <a:r>
              <a:rPr lang="es-ES" dirty="0"/>
              <a:t>de un campo magnético debido al movimiento </a:t>
            </a:r>
            <a:r>
              <a:rPr lang="es-ES" dirty="0" smtClean="0"/>
              <a:t>de </a:t>
            </a:r>
            <a:r>
              <a:rPr lang="es-ES" dirty="0"/>
              <a:t>cargas y tiene sus similitudes con la ley de Gauss que </a:t>
            </a:r>
            <a:r>
              <a:rPr lang="es-ES" dirty="0" smtClean="0"/>
              <a:t>estudiamos </a:t>
            </a:r>
            <a:r>
              <a:rPr lang="es-ES" dirty="0"/>
              <a:t>antes, ya que ambas dependen del </a:t>
            </a:r>
            <a:r>
              <a:rPr lang="es-ES" dirty="0" smtClean="0"/>
              <a:t>movimiento </a:t>
            </a:r>
            <a:r>
              <a:rPr lang="es-ES" dirty="0"/>
              <a:t>de estas cargas.</a:t>
            </a:r>
          </a:p>
          <a:p>
            <a:pPr algn="just"/>
            <a:r>
              <a:rPr lang="es-ES" dirty="0"/>
              <a:t>Ampere se inspiró en la ley de </a:t>
            </a:r>
            <a:r>
              <a:rPr lang="es-ES" dirty="0" smtClean="0"/>
              <a:t>Biot y </a:t>
            </a:r>
            <a:r>
              <a:rPr lang="es-ES" dirty="0" err="1"/>
              <a:t>Savat</a:t>
            </a:r>
            <a:r>
              <a:rPr lang="es-ES" dirty="0"/>
              <a:t>, que establecía </a:t>
            </a:r>
            <a:r>
              <a:rPr lang="es-ES" dirty="0" smtClean="0"/>
              <a:t>la </a:t>
            </a:r>
            <a:r>
              <a:rPr lang="es-ES" dirty="0"/>
              <a:t>relación entre la intensidad de corriente </a:t>
            </a:r>
            <a:r>
              <a:rPr lang="es-ES" dirty="0" smtClean="0"/>
              <a:t>I </a:t>
            </a:r>
            <a:r>
              <a:rPr lang="es-ES" dirty="0"/>
              <a:t>(constante y de </a:t>
            </a:r>
            <a:r>
              <a:rPr lang="es-ES" dirty="0" smtClean="0"/>
              <a:t>valor </a:t>
            </a:r>
            <a:r>
              <a:rPr lang="es-ES" dirty="0"/>
              <a:t>fijo) y el campo magnético que depende de ella</a:t>
            </a:r>
            <a:r>
              <a:rPr lang="es-ES" dirty="0" smtClean="0"/>
              <a:t>.</a:t>
            </a:r>
          </a:p>
          <a:p>
            <a:pPr algn="just"/>
            <a:endParaRPr lang="es-ES" dirty="0"/>
          </a:p>
          <a:p>
            <a:pPr algn="ctr"/>
            <a:r>
              <a:rPr lang="es-ES" dirty="0">
                <a:solidFill>
                  <a:srgbClr val="FF0000"/>
                </a:solidFill>
                <a:latin typeface="Arial Rounded MT Bold" panose="020F0704030504030204" pitchFamily="34" charset="0"/>
              </a:rPr>
              <a:t>Empleando </a:t>
            </a:r>
            <a:r>
              <a:rPr lang="es-ES" dirty="0" smtClean="0">
                <a:solidFill>
                  <a:srgbClr val="FF0000"/>
                </a:solidFill>
                <a:latin typeface="Arial Rounded MT Bold" panose="020F0704030504030204" pitchFamily="34" charset="0"/>
              </a:rPr>
              <a:t>la ley de </a:t>
            </a:r>
            <a:r>
              <a:rPr lang="es-ES" dirty="0">
                <a:solidFill>
                  <a:srgbClr val="FF0000"/>
                </a:solidFill>
                <a:latin typeface="Arial Rounded MT Bold" panose="020F0704030504030204" pitchFamily="34" charset="0"/>
              </a:rPr>
              <a:t>Ampere, </a:t>
            </a:r>
            <a:r>
              <a:rPr lang="es-ES" dirty="0" smtClean="0">
                <a:solidFill>
                  <a:srgbClr val="FF0000"/>
                </a:solidFill>
                <a:latin typeface="Arial Rounded MT Bold" panose="020F0704030504030204" pitchFamily="34" charset="0"/>
              </a:rPr>
              <a:t>puede </a:t>
            </a:r>
            <a:r>
              <a:rPr lang="es-ES" dirty="0">
                <a:solidFill>
                  <a:srgbClr val="FF0000"/>
                </a:solidFill>
                <a:latin typeface="Arial Rounded MT Bold" panose="020F0704030504030204" pitchFamily="34" charset="0"/>
              </a:rPr>
              <a:t>calcularse </a:t>
            </a:r>
            <a:r>
              <a:rPr lang="es-ES" dirty="0" smtClean="0">
                <a:solidFill>
                  <a:srgbClr val="FF0000"/>
                </a:solidFill>
                <a:latin typeface="Arial Rounded MT Bold" panose="020F0704030504030204" pitchFamily="34" charset="0"/>
              </a:rPr>
              <a:t>el campo creado por distintos </a:t>
            </a:r>
            <a:r>
              <a:rPr lang="es-ES" dirty="0">
                <a:solidFill>
                  <a:srgbClr val="FF0000"/>
                </a:solidFill>
                <a:latin typeface="Arial Rounded MT Bold" panose="020F0704030504030204" pitchFamily="34" charset="0"/>
              </a:rPr>
              <a:t>tipos </a:t>
            </a:r>
            <a:r>
              <a:rPr lang="es-ES" dirty="0" smtClean="0">
                <a:solidFill>
                  <a:srgbClr val="FF0000"/>
                </a:solidFill>
                <a:latin typeface="Arial Rounded MT Bold" panose="020F0704030504030204" pitchFamily="34" charset="0"/>
              </a:rPr>
              <a:t>de corriente.</a:t>
            </a:r>
          </a:p>
          <a:p>
            <a:pPr algn="just"/>
            <a:endParaRPr lang="es-ES" dirty="0"/>
          </a:p>
          <a:p>
            <a:pPr algn="just"/>
            <a:r>
              <a:rPr lang="es-ES" dirty="0"/>
              <a:t>La ley de Ampere definió que el campo magnético </a:t>
            </a:r>
            <a:r>
              <a:rPr lang="es-ES" dirty="0" smtClean="0"/>
              <a:t>producido </a:t>
            </a:r>
            <a:r>
              <a:rPr lang="es-ES" dirty="0"/>
              <a:t>por el flujo de una corriente es proporcional a la </a:t>
            </a:r>
            <a:r>
              <a:rPr lang="es-ES" dirty="0" smtClean="0"/>
              <a:t>corriente </a:t>
            </a:r>
            <a:r>
              <a:rPr lang="es-ES" dirty="0"/>
              <a:t>eléctrica que circula por un conductor cerrado </a:t>
            </a:r>
            <a:r>
              <a:rPr lang="es-ES" dirty="0" smtClean="0"/>
              <a:t>(</a:t>
            </a:r>
            <a:r>
              <a:rPr lang="es-ES" dirty="0"/>
              <a:t>llamado fuente de campo magnético). A su vez, si </a:t>
            </a:r>
            <a:r>
              <a:rPr lang="es-ES" dirty="0" smtClean="0"/>
              <a:t>multiplicamos </a:t>
            </a:r>
            <a:r>
              <a:rPr lang="es-ES" dirty="0"/>
              <a:t>la suma de los tramos de longitud del </a:t>
            </a:r>
            <a:r>
              <a:rPr lang="es-ES" dirty="0" smtClean="0"/>
              <a:t>conductor </a:t>
            </a:r>
            <a:r>
              <a:rPr lang="es-ES" dirty="0"/>
              <a:t>por el campo magnético, el resultado será </a:t>
            </a:r>
            <a:r>
              <a:rPr lang="es-ES" dirty="0" smtClean="0"/>
              <a:t>igual </a:t>
            </a:r>
            <a:r>
              <a:rPr lang="es-ES" dirty="0"/>
              <a:t>a </a:t>
            </a:r>
            <a:r>
              <a:rPr lang="es-ES" dirty="0" smtClean="0"/>
              <a:t>la permeabilidad </a:t>
            </a:r>
            <a:r>
              <a:rPr lang="es-ES" dirty="0"/>
              <a:t>magnética por </a:t>
            </a:r>
            <a:r>
              <a:rPr lang="es-ES" dirty="0" smtClean="0"/>
              <a:t>la corriente </a:t>
            </a:r>
            <a:r>
              <a:rPr lang="es-ES" dirty="0"/>
              <a:t>eléctrica dentro </a:t>
            </a:r>
            <a:r>
              <a:rPr lang="es-ES" dirty="0" smtClean="0"/>
              <a:t>del conductor </a:t>
            </a:r>
            <a:r>
              <a:rPr lang="es-ES" dirty="0"/>
              <a:t>cerrado.</a:t>
            </a:r>
          </a:p>
          <a:p>
            <a:pPr algn="just"/>
            <a:r>
              <a:rPr lang="es-ES" dirty="0"/>
              <a:t>Podemos escribir en primera instancia, como hicimos con la </a:t>
            </a:r>
            <a:r>
              <a:rPr lang="es-ES" dirty="0" smtClean="0"/>
              <a:t>ley </a:t>
            </a:r>
            <a:r>
              <a:rPr lang="es-ES" dirty="0"/>
              <a:t>de Gauss, el flujo del campo magnético que posee una </a:t>
            </a:r>
            <a:r>
              <a:rPr lang="es-ES" dirty="0" smtClean="0"/>
              <a:t>similitud </a:t>
            </a:r>
            <a:r>
              <a:rPr lang="es-ES" dirty="0"/>
              <a:t>matemática. Escribimos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segunda expresión nos dice que, de considerar una </a:t>
            </a:r>
            <a:r>
              <a:rPr lang="es-ES" dirty="0" err="1" smtClean="0"/>
              <a:t>suerficie</a:t>
            </a:r>
            <a:r>
              <a:rPr lang="es-ES" dirty="0" smtClean="0"/>
              <a:t> </a:t>
            </a:r>
            <a:r>
              <a:rPr lang="es-ES" dirty="0"/>
              <a:t>cerrada, el flujo total de campo magnético a través </a:t>
            </a:r>
            <a:r>
              <a:rPr lang="es-ES" dirty="0" smtClean="0"/>
              <a:t>de </a:t>
            </a:r>
            <a:r>
              <a:rPr lang="es-ES" dirty="0"/>
              <a:t>una superficie es </a:t>
            </a:r>
            <a:r>
              <a:rPr lang="es-ES" dirty="0" smtClean="0"/>
              <a:t>igual </a:t>
            </a:r>
            <a:r>
              <a:rPr lang="es-ES" dirty="0"/>
              <a:t>a 0, lo que </a:t>
            </a:r>
            <a:r>
              <a:rPr lang="es-ES" dirty="0" smtClean="0"/>
              <a:t>significa </a:t>
            </a:r>
            <a:r>
              <a:rPr lang="es-ES" dirty="0"/>
              <a:t>que las líneas </a:t>
            </a:r>
            <a:r>
              <a:rPr lang="es-ES" dirty="0" smtClean="0"/>
              <a:t>de </a:t>
            </a:r>
            <a:r>
              <a:rPr lang="es-ES" dirty="0"/>
              <a:t>flujo magnético que salen son </a:t>
            </a:r>
            <a:r>
              <a:rPr lang="es-ES" dirty="0" smtClean="0"/>
              <a:t>igual </a:t>
            </a:r>
            <a:r>
              <a:rPr lang="es-ES" dirty="0"/>
              <a:t>a las que entran.</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292676" y="4424733"/>
            <a:ext cx="3008664" cy="1691059"/>
          </a:xfrm>
          <a:prstGeom prst="rect">
            <a:avLst/>
          </a:prstGeom>
        </p:spPr>
      </p:pic>
    </p:spTree>
    <p:extLst>
      <p:ext uri="{BB962C8B-B14F-4D97-AF65-F5344CB8AC3E}">
        <p14:creationId xmlns:p14="http://schemas.microsoft.com/office/powerpoint/2010/main" val="353329993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Lo </a:t>
            </a:r>
            <a:r>
              <a:rPr lang="es-ES" dirty="0"/>
              <a:t>que nos enuncia </a:t>
            </a:r>
            <a:r>
              <a:rPr lang="es-ES" dirty="0" err="1"/>
              <a:t>Ampére</a:t>
            </a:r>
            <a:r>
              <a:rPr lang="es-ES" dirty="0"/>
              <a:t> es el flujo magnético que </a:t>
            </a:r>
            <a:r>
              <a:rPr lang="es-ES" dirty="0" smtClean="0"/>
              <a:t>produce </a:t>
            </a:r>
            <a:r>
              <a:rPr lang="es-ES" dirty="0"/>
              <a:t>un conductor de corriente. Para entenderlo mejor, la </a:t>
            </a:r>
            <a:r>
              <a:rPr lang="es-ES" dirty="0" smtClean="0"/>
              <a:t>corriente </a:t>
            </a:r>
            <a:r>
              <a:rPr lang="es-ES" dirty="0"/>
              <a:t>que circula por un conductor (un cable de cobre </a:t>
            </a:r>
            <a:r>
              <a:rPr lang="es-ES" dirty="0" smtClean="0"/>
              <a:t>como </a:t>
            </a:r>
            <a:r>
              <a:rPr lang="es-ES" dirty="0"/>
              <a:t>los que están en todas las instalaciones eléctricas) </a:t>
            </a:r>
            <a:r>
              <a:rPr lang="es-ES" dirty="0" smtClean="0"/>
              <a:t>genera </a:t>
            </a:r>
            <a:r>
              <a:rPr lang="es-ES" dirty="0"/>
              <a:t>un campo magnético a su alrededor. </a:t>
            </a:r>
            <a:r>
              <a:rPr lang="es-ES" dirty="0" err="1"/>
              <a:t>Ampére</a:t>
            </a:r>
            <a:r>
              <a:rPr lang="es-ES" dirty="0"/>
              <a:t> lo </a:t>
            </a:r>
            <a:r>
              <a:rPr lang="es-ES" dirty="0" smtClean="0"/>
              <a:t>define </a:t>
            </a:r>
            <a:r>
              <a:rPr lang="es-ES" dirty="0"/>
              <a:t>como</a:t>
            </a:r>
            <a:r>
              <a:rPr lang="es-ES" dirty="0" smtClean="0"/>
              <a:t>:</a:t>
            </a:r>
          </a:p>
          <a:p>
            <a:pPr algn="just"/>
            <a:endParaRPr lang="es-ES" dirty="0"/>
          </a:p>
          <a:p>
            <a:pPr algn="just"/>
            <a:endParaRPr lang="es-ES" dirty="0" smtClean="0"/>
          </a:p>
          <a:p>
            <a:pPr algn="just"/>
            <a:endParaRPr lang="es-ES" dirty="0"/>
          </a:p>
          <a:p>
            <a:pPr algn="just"/>
            <a:r>
              <a:rPr lang="es-ES" dirty="0"/>
              <a:t>Si lo leemos, entendemos que la corriente </a:t>
            </a:r>
            <a:r>
              <a:rPr lang="es-ES" dirty="0" smtClean="0"/>
              <a:t>I </a:t>
            </a:r>
            <a:r>
              <a:rPr lang="es-ES" dirty="0"/>
              <a:t>que circula por </a:t>
            </a:r>
            <a:r>
              <a:rPr lang="es-ES" dirty="0" smtClean="0"/>
              <a:t>un </a:t>
            </a:r>
            <a:r>
              <a:rPr lang="es-ES" dirty="0"/>
              <a:t>conductor de permeabilidad y se calcula utilizando </a:t>
            </a:r>
            <a:r>
              <a:rPr lang="es-ES" dirty="0" smtClean="0"/>
              <a:t>el campo </a:t>
            </a:r>
            <a:r>
              <a:rPr lang="es-ES" dirty="0"/>
              <a:t>magnético </a:t>
            </a:r>
            <a:r>
              <a:rPr lang="es-ES" dirty="0" smtClean="0"/>
              <a:t>B y la longitud del conductor </a:t>
            </a:r>
            <a:r>
              <a:rPr lang="es-ES" dirty="0"/>
              <a:t>dl.</a:t>
            </a:r>
          </a:p>
          <a:p>
            <a:pPr algn="just"/>
            <a:r>
              <a:rPr lang="es-ES" dirty="0"/>
              <a:t>Para calcular el valor del campo B en un punto P a una </a:t>
            </a:r>
            <a:r>
              <a:rPr lang="es-ES" dirty="0" smtClean="0"/>
              <a:t>distancia </a:t>
            </a:r>
            <a:r>
              <a:rPr lang="es-ES" dirty="0"/>
              <a:t>r de un conductor, escogeremos una línea que </a:t>
            </a:r>
            <a:r>
              <a:rPr lang="es-ES" dirty="0" smtClean="0"/>
              <a:t>pase </a:t>
            </a:r>
            <a:r>
              <a:rPr lang="es-ES" dirty="0"/>
              <a:t>por P; utilizamos una línea recta como conductor para </a:t>
            </a:r>
            <a:r>
              <a:rPr lang="es-ES" dirty="0" smtClean="0"/>
              <a:t>facilitar </a:t>
            </a:r>
            <a:r>
              <a:rPr lang="es-ES" dirty="0"/>
              <a:t>los cálculos. Si medimos el campo, este será una circunferencia de radio r con centro en el conductor de </a:t>
            </a:r>
            <a:r>
              <a:rPr lang="es-ES" dirty="0" smtClean="0"/>
              <a:t>modo </a:t>
            </a:r>
            <a:r>
              <a:rPr lang="es-ES" dirty="0"/>
              <a:t>que todos sus puntos estarán a la misma distancia </a:t>
            </a:r>
            <a:r>
              <a:rPr lang="es-ES" dirty="0" smtClean="0"/>
              <a:t>del </a:t>
            </a:r>
            <a:r>
              <a:rPr lang="es-ES" dirty="0"/>
              <a:t>conductor y, por lo tanto, tendrán el mismo calor </a:t>
            </a:r>
            <a:r>
              <a:rPr lang="es-ES" dirty="0" smtClean="0"/>
              <a:t>alrededor </a:t>
            </a:r>
            <a:r>
              <a:rPr lang="es-ES" dirty="0"/>
              <a:t>de la circunferencia de </a:t>
            </a:r>
            <a:r>
              <a:rPr lang="es-ES" dirty="0" smtClean="0"/>
              <a:t>igual </a:t>
            </a:r>
            <a:r>
              <a:rPr lang="es-ES" dirty="0"/>
              <a:t>radio. Leyéndola con </a:t>
            </a:r>
            <a:r>
              <a:rPr lang="es-ES" dirty="0" smtClean="0"/>
              <a:t>la ley </a:t>
            </a:r>
            <a:r>
              <a:rPr lang="es-ES" dirty="0"/>
              <a:t>de Ampere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El flujo magnético a través de una superficie cerrada es nulo; todas las líneas que salen reingresan.</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538" y="1191118"/>
            <a:ext cx="1496291" cy="590179"/>
          </a:xfrm>
          <a:prstGeom prst="rect">
            <a:avLst/>
          </a:prstGeom>
        </p:spPr>
      </p:pic>
      <p:pic>
        <p:nvPicPr>
          <p:cNvPr id="5" name="Imagen 4"/>
          <p:cNvPicPr>
            <a:picLocks noChangeAspect="1"/>
          </p:cNvPicPr>
          <p:nvPr/>
        </p:nvPicPr>
        <p:blipFill>
          <a:blip r:embed="rId3"/>
          <a:stretch>
            <a:fillRect/>
          </a:stretch>
        </p:blipFill>
        <p:spPr>
          <a:xfrm>
            <a:off x="4571999" y="3554371"/>
            <a:ext cx="2909455" cy="518865"/>
          </a:xfrm>
          <a:prstGeom prst="rect">
            <a:avLst/>
          </a:prstGeom>
        </p:spPr>
      </p:pic>
      <p:sp>
        <p:nvSpPr>
          <p:cNvPr id="6" name="Rectángulo 5"/>
          <p:cNvSpPr/>
          <p:nvPr/>
        </p:nvSpPr>
        <p:spPr>
          <a:xfrm>
            <a:off x="1523999" y="4321122"/>
            <a:ext cx="2774869" cy="2031325"/>
          </a:xfrm>
          <a:prstGeom prst="rect">
            <a:avLst/>
          </a:prstGeom>
        </p:spPr>
        <p:txBody>
          <a:bodyPr wrap="square">
            <a:spAutoFit/>
          </a:bodyPr>
          <a:lstStyle/>
          <a:p>
            <a:pPr algn="just"/>
            <a:r>
              <a:rPr lang="es-ES" b="1" dirty="0"/>
              <a:t>El hilo Ampere se conoce como el conductor de longitud infinita con una superficie delimitada donde se calcula el campo magnético producido por el conductor.</a:t>
            </a:r>
          </a:p>
        </p:txBody>
      </p:sp>
      <p:pic>
        <p:nvPicPr>
          <p:cNvPr id="7" name="Imagen 6"/>
          <p:cNvPicPr>
            <a:picLocks noChangeAspect="1"/>
          </p:cNvPicPr>
          <p:nvPr/>
        </p:nvPicPr>
        <p:blipFill>
          <a:blip r:embed="rId4"/>
          <a:stretch>
            <a:fillRect/>
          </a:stretch>
        </p:blipFill>
        <p:spPr>
          <a:xfrm>
            <a:off x="4890221" y="4073237"/>
            <a:ext cx="4905375" cy="2185060"/>
          </a:xfrm>
          <a:prstGeom prst="rect">
            <a:avLst/>
          </a:prstGeom>
        </p:spPr>
      </p:pic>
    </p:spTree>
    <p:extLst>
      <p:ext uri="{BB962C8B-B14F-4D97-AF65-F5344CB8AC3E}">
        <p14:creationId xmlns:p14="http://schemas.microsoft.com/office/powerpoint/2010/main" val="31603141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5632311"/>
          </a:xfrm>
          <a:prstGeom prst="rect">
            <a:avLst/>
          </a:prstGeom>
        </p:spPr>
        <p:txBody>
          <a:bodyPr wrap="square">
            <a:spAutoFit/>
          </a:bodyPr>
          <a:lstStyle/>
          <a:p>
            <a:pPr algn="just"/>
            <a:r>
              <a:rPr lang="es-ES" b="1" dirty="0" smtClean="0">
                <a:solidFill>
                  <a:srgbClr val="0070C0"/>
                </a:solidFill>
              </a:rPr>
              <a:t>Ley </a:t>
            </a:r>
            <a:r>
              <a:rPr lang="es-ES" b="1" dirty="0">
                <a:solidFill>
                  <a:srgbClr val="0070C0"/>
                </a:solidFill>
              </a:rPr>
              <a:t>de </a:t>
            </a:r>
            <a:r>
              <a:rPr lang="es-ES" b="1" dirty="0" err="1" smtClean="0">
                <a:solidFill>
                  <a:srgbClr val="0070C0"/>
                </a:solidFill>
              </a:rPr>
              <a:t>Ampére</a:t>
            </a:r>
            <a:r>
              <a:rPr lang="es-ES" b="1" dirty="0" smtClean="0">
                <a:solidFill>
                  <a:srgbClr val="0070C0"/>
                </a:solidFill>
              </a:rPr>
              <a:t> </a:t>
            </a:r>
            <a:r>
              <a:rPr lang="es-ES" b="1" dirty="0">
                <a:solidFill>
                  <a:srgbClr val="0070C0"/>
                </a:solidFill>
              </a:rPr>
              <a:t>en un solenoide</a:t>
            </a:r>
          </a:p>
          <a:p>
            <a:pPr algn="just"/>
            <a:r>
              <a:rPr lang="es-ES" b="1" dirty="0"/>
              <a:t>Debemos considerar que </a:t>
            </a:r>
            <a:r>
              <a:rPr lang="es-ES" b="1" dirty="0" smtClean="0"/>
              <a:t>en un solenoide </a:t>
            </a:r>
            <a:r>
              <a:rPr lang="es-ES" b="1" dirty="0" err="1" smtClean="0"/>
              <a:t>ideaI</a:t>
            </a:r>
            <a:r>
              <a:rPr lang="es-ES" b="1" dirty="0" smtClean="0"/>
              <a:t>, el largo de la bobina es mayor al radio </a:t>
            </a:r>
            <a:r>
              <a:rPr lang="es-ES" b="1" dirty="0"/>
              <a:t>que </a:t>
            </a:r>
            <a:r>
              <a:rPr lang="es-ES" b="1" dirty="0" smtClean="0"/>
              <a:t>separa sus </a:t>
            </a:r>
            <a:r>
              <a:rPr lang="es-ES" b="1" dirty="0"/>
              <a:t>espiras. </a:t>
            </a:r>
            <a:r>
              <a:rPr lang="es-ES" b="1" dirty="0" smtClean="0"/>
              <a:t>Esto produce </a:t>
            </a:r>
            <a:r>
              <a:rPr lang="es-ES" b="1" dirty="0"/>
              <a:t>que </a:t>
            </a:r>
            <a:r>
              <a:rPr lang="es-ES" b="1" dirty="0" smtClean="0"/>
              <a:t>el campo </a:t>
            </a:r>
            <a:r>
              <a:rPr lang="es-ES" b="1" dirty="0"/>
              <a:t>magnético </a:t>
            </a:r>
            <a:r>
              <a:rPr lang="es-ES" b="1" dirty="0" smtClean="0"/>
              <a:t>sea paralelo y uniforme en su eje. Esto, además</a:t>
            </a:r>
            <a:r>
              <a:rPr lang="es-ES" b="1" dirty="0"/>
              <a:t>, </a:t>
            </a:r>
            <a:r>
              <a:rPr lang="es-ES" b="1" dirty="0" smtClean="0"/>
              <a:t>produce </a:t>
            </a:r>
            <a:r>
              <a:rPr lang="es-ES" b="1" dirty="0"/>
              <a:t>que </a:t>
            </a:r>
            <a:r>
              <a:rPr lang="es-ES" b="1" dirty="0" smtClean="0"/>
              <a:t>el campo en su exterior se anule</a:t>
            </a:r>
            <a:r>
              <a:rPr lang="es-ES" b="1" dirty="0"/>
              <a:t>. </a:t>
            </a:r>
          </a:p>
          <a:p>
            <a:pPr algn="just"/>
            <a:r>
              <a:rPr lang="es-ES" b="1" dirty="0"/>
              <a:t>Para analizarlo, utilizamos una superficie de estudio </a:t>
            </a:r>
            <a:r>
              <a:rPr lang="es-ES" b="1" dirty="0" smtClean="0"/>
              <a:t>que </a:t>
            </a:r>
            <a:r>
              <a:rPr lang="es-ES" b="1" dirty="0"/>
              <a:t>contemple </a:t>
            </a:r>
            <a:r>
              <a:rPr lang="es-ES" b="1" dirty="0" smtClean="0"/>
              <a:t>el interior y el exterior de la bobina</a:t>
            </a:r>
            <a:r>
              <a:rPr lang="es-ES" b="1" dirty="0"/>
              <a:t>, </a:t>
            </a:r>
            <a:r>
              <a:rPr lang="es-ES" b="1" dirty="0" smtClean="0"/>
              <a:t>donde </a:t>
            </a:r>
            <a:r>
              <a:rPr lang="es-ES" b="1" dirty="0"/>
              <a:t>n es </a:t>
            </a:r>
            <a:r>
              <a:rPr lang="es-ES" b="1" dirty="0" smtClean="0"/>
              <a:t>el número </a:t>
            </a:r>
            <a:r>
              <a:rPr lang="es-ES" b="1" dirty="0"/>
              <a:t>de espiras</a:t>
            </a:r>
            <a:r>
              <a:rPr lang="es-ES" b="1" dirty="0" smtClean="0"/>
              <a:t>. Para un solenoide</a:t>
            </a:r>
            <a:r>
              <a:rPr lang="es-ES" b="1" dirty="0"/>
              <a:t>, </a:t>
            </a:r>
            <a:r>
              <a:rPr lang="es-ES" b="1" dirty="0" smtClean="0"/>
              <a:t>el campo </a:t>
            </a:r>
            <a:r>
              <a:rPr lang="es-ES" b="1" dirty="0"/>
              <a:t>magnético </a:t>
            </a:r>
            <a:r>
              <a:rPr lang="es-ES" b="1" dirty="0" smtClean="0"/>
              <a:t>será mayor</a:t>
            </a:r>
            <a:r>
              <a:rPr lang="es-ES" b="1" dirty="0"/>
              <a:t>, cuando </a:t>
            </a:r>
            <a:r>
              <a:rPr lang="es-ES" b="1" dirty="0" smtClean="0"/>
              <a:t>mayor sea el número </a:t>
            </a:r>
            <a:r>
              <a:rPr lang="es-ES" b="1" dirty="0"/>
              <a:t>de espiras</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La permisividad es el cociente que resulta de dividir el valor de la inducción por el de la intensidad, en 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El campo magnético depende de la corriente y la </a:t>
            </a:r>
            <a:r>
              <a:rPr lang="es-ES" dirty="0" smtClean="0"/>
              <a:t>permisividad</a:t>
            </a:r>
            <a:r>
              <a:rPr lang="es-ES" dirty="0"/>
              <a:t>, y es inversamente proporcional al radio. Si ahora </a:t>
            </a:r>
            <a:r>
              <a:rPr lang="es-ES" dirty="0" smtClean="0"/>
              <a:t>tomamos </a:t>
            </a:r>
            <a:r>
              <a:rPr lang="es-ES" dirty="0"/>
              <a:t>una circunferencia mayor (mayor radio), el campo </a:t>
            </a:r>
            <a:r>
              <a:rPr lang="es-ES" dirty="0" smtClean="0"/>
              <a:t>magnético </a:t>
            </a:r>
            <a:r>
              <a:rPr lang="es-ES" dirty="0"/>
              <a:t>será menor.</a:t>
            </a:r>
          </a:p>
          <a:p>
            <a:pPr algn="just"/>
            <a:r>
              <a:rPr lang="es-ES" dirty="0"/>
              <a:t>El campo es tangente a la longitud y de módulo </a:t>
            </a:r>
            <a:r>
              <a:rPr lang="es-ES" dirty="0" smtClean="0"/>
              <a:t>constante en </a:t>
            </a:r>
            <a:r>
              <a:rPr lang="es-ES" dirty="0"/>
              <a:t>toda </a:t>
            </a:r>
            <a:r>
              <a:rPr lang="es-ES" dirty="0" smtClean="0"/>
              <a:t>la trayectoria.</a:t>
            </a:r>
          </a:p>
          <a:p>
            <a:pPr algn="just"/>
            <a:r>
              <a:rPr lang="es-ES" dirty="0"/>
              <a:t>No hay que olvidar que las fuentes del campo magnético son </a:t>
            </a:r>
            <a:r>
              <a:rPr lang="es-ES" dirty="0" smtClean="0"/>
              <a:t>las </a:t>
            </a:r>
            <a:r>
              <a:rPr lang="es-ES" dirty="0"/>
              <a:t>cargas en movimiento, es decir, la corriente. Si bien el </a:t>
            </a:r>
            <a:r>
              <a:rPr lang="es-ES" dirty="0" smtClean="0"/>
              <a:t>flujo </a:t>
            </a:r>
            <a:r>
              <a:rPr lang="es-ES" dirty="0"/>
              <a:t>de corriente es la dinámica de las cargas por circular, la </a:t>
            </a:r>
            <a:r>
              <a:rPr lang="es-ES" dirty="0" smtClean="0"/>
              <a:t>corriente </a:t>
            </a:r>
            <a:r>
              <a:rPr lang="es-ES" dirty="0"/>
              <a:t>es estable y no se incrementa o disminuye (</a:t>
            </a:r>
            <a:r>
              <a:rPr lang="es-ES" dirty="0" smtClean="0"/>
              <a:t>siempre y </a:t>
            </a:r>
            <a:r>
              <a:rPr lang="es-ES" dirty="0"/>
              <a:t>cuando mantengamos fijo el valor de la corriente); el </a:t>
            </a:r>
            <a:r>
              <a:rPr lang="es-ES" dirty="0" smtClean="0"/>
              <a:t>flujo magnético </a:t>
            </a:r>
            <a:r>
              <a:rPr lang="es-ES" dirty="0"/>
              <a:t>será el mismo. Podemos realizar un </a:t>
            </a:r>
            <a:r>
              <a:rPr lang="es-ES" dirty="0" smtClean="0"/>
              <a:t>experimento </a:t>
            </a:r>
            <a:r>
              <a:rPr lang="es-ES" dirty="0"/>
              <a:t>para demostrar esto: ponemos alrededor de un cable de </a:t>
            </a:r>
            <a:r>
              <a:rPr lang="es-ES" dirty="0" smtClean="0"/>
              <a:t>cobre </a:t>
            </a:r>
            <a:r>
              <a:rPr lang="es-ES" dirty="0"/>
              <a:t>un papeI1 lo llenamos de limadura de hierro (</a:t>
            </a:r>
            <a:r>
              <a:rPr lang="es-ES" dirty="0" smtClean="0"/>
              <a:t>material ferromagnético</a:t>
            </a:r>
            <a:r>
              <a:rPr lang="es-ES" dirty="0"/>
              <a:t>) y le hacemos circular una corriente </a:t>
            </a:r>
            <a:r>
              <a:rPr lang="es-ES" dirty="0" smtClean="0"/>
              <a:t>I4</a:t>
            </a:r>
            <a:r>
              <a:rPr lang="es-ES" dirty="0"/>
              <a:t>, </a:t>
            </a:r>
            <a:r>
              <a:rPr lang="es-ES" dirty="0" smtClean="0"/>
              <a:t>veremos </a:t>
            </a:r>
            <a:r>
              <a:rPr lang="es-ES" dirty="0"/>
              <a:t>cómo se orientan en forma de círculos concéntricos al </a:t>
            </a:r>
            <a:r>
              <a:rPr lang="es-ES" dirty="0" smtClean="0"/>
              <a:t>cable</a:t>
            </a:r>
            <a:r>
              <a:rPr lang="es-ES" dirty="0"/>
              <a:t>. Ahora hacemos circular una corriente l) y cambiarán </a:t>
            </a:r>
            <a:r>
              <a:rPr lang="es-ES" dirty="0" smtClean="0"/>
              <a:t>estas </a:t>
            </a:r>
            <a:r>
              <a:rPr lang="es-ES" dirty="0"/>
              <a:t>circunferencias de mayor o menor diámetro, pero, al </a:t>
            </a:r>
            <a:r>
              <a:rPr lang="es-ES" dirty="0" smtClean="0"/>
              <a:t>modificarse</a:t>
            </a:r>
            <a:r>
              <a:rPr lang="es-ES" dirty="0"/>
              <a:t>, permanecerán constantes. Una vez fija la </a:t>
            </a:r>
            <a:r>
              <a:rPr lang="es-ES" dirty="0" smtClean="0"/>
              <a:t>corriente</a:t>
            </a:r>
            <a:r>
              <a:rPr lang="es-ES" dirty="0"/>
              <a:t>, el campo magnético se mantendrá fijo</a:t>
            </a:r>
            <a:r>
              <a:rPr lang="es-ES" dirty="0" smtClean="0"/>
              <a:t>.</a:t>
            </a:r>
            <a:endParaRPr lang="es-ES" dirty="0"/>
          </a:p>
        </p:txBody>
      </p:sp>
    </p:spTree>
    <p:extLst>
      <p:ext uri="{BB962C8B-B14F-4D97-AF65-F5344CB8AC3E}">
        <p14:creationId xmlns:p14="http://schemas.microsoft.com/office/powerpoint/2010/main" val="267758449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56693" y="810181"/>
            <a:ext cx="3590925" cy="2981325"/>
          </a:xfrm>
          <a:prstGeom prst="rect">
            <a:avLst/>
          </a:prstGeom>
        </p:spPr>
      </p:pic>
      <p:sp>
        <p:nvSpPr>
          <p:cNvPr id="5" name="Rectángulo 4"/>
          <p:cNvSpPr/>
          <p:nvPr/>
        </p:nvSpPr>
        <p:spPr>
          <a:xfrm>
            <a:off x="856693" y="4233991"/>
            <a:ext cx="4024065" cy="1477328"/>
          </a:xfrm>
          <a:prstGeom prst="rect">
            <a:avLst/>
          </a:prstGeom>
        </p:spPr>
        <p:txBody>
          <a:bodyPr wrap="square">
            <a:spAutoFit/>
          </a:bodyPr>
          <a:lstStyle/>
          <a:p>
            <a:r>
              <a:rPr lang="es-ES" b="1" dirty="0" smtClean="0"/>
              <a:t>Si ubicamos limaduras de un material ferromagnético</a:t>
            </a:r>
          </a:p>
          <a:p>
            <a:r>
              <a:rPr lang="es-ES" b="1" dirty="0" smtClean="0"/>
              <a:t>alrededor </a:t>
            </a:r>
            <a:r>
              <a:rPr lang="es-ES" b="1" dirty="0"/>
              <a:t>de un conductor de cobre, observaremos </a:t>
            </a:r>
          </a:p>
          <a:p>
            <a:r>
              <a:rPr lang="es-ES" b="1" dirty="0" smtClean="0"/>
              <a:t>el efecto </a:t>
            </a:r>
            <a:r>
              <a:rPr lang="es-ES" b="1" dirty="0"/>
              <a:t>de </a:t>
            </a:r>
            <a:r>
              <a:rPr lang="es-ES" b="1" dirty="0" smtClean="0"/>
              <a:t>la ley </a:t>
            </a:r>
            <a:r>
              <a:rPr lang="es-ES" b="1" dirty="0"/>
              <a:t>de Ampere</a:t>
            </a:r>
          </a:p>
        </p:txBody>
      </p:sp>
      <p:pic>
        <p:nvPicPr>
          <p:cNvPr id="6" name="Imagen 5"/>
          <p:cNvPicPr>
            <a:picLocks noChangeAspect="1"/>
          </p:cNvPicPr>
          <p:nvPr/>
        </p:nvPicPr>
        <p:blipFill>
          <a:blip r:embed="rId3"/>
          <a:stretch>
            <a:fillRect/>
          </a:stretch>
        </p:blipFill>
        <p:spPr>
          <a:xfrm>
            <a:off x="6851257" y="1903021"/>
            <a:ext cx="3667125" cy="2743200"/>
          </a:xfrm>
          <a:prstGeom prst="rect">
            <a:avLst/>
          </a:prstGeom>
        </p:spPr>
      </p:pic>
      <p:sp>
        <p:nvSpPr>
          <p:cNvPr id="7" name="Rectángulo 6"/>
          <p:cNvSpPr/>
          <p:nvPr/>
        </p:nvSpPr>
        <p:spPr>
          <a:xfrm>
            <a:off x="6610597" y="4972655"/>
            <a:ext cx="4100946" cy="923330"/>
          </a:xfrm>
          <a:prstGeom prst="rect">
            <a:avLst/>
          </a:prstGeom>
        </p:spPr>
        <p:txBody>
          <a:bodyPr wrap="square">
            <a:spAutoFit/>
          </a:bodyPr>
          <a:lstStyle/>
          <a:p>
            <a:r>
              <a:rPr lang="es-ES" b="1" dirty="0"/>
              <a:t>Ampere identificó este efecto del flujo magnético </a:t>
            </a:r>
            <a:r>
              <a:rPr lang="es-ES" b="1" dirty="0" smtClean="0"/>
              <a:t>mediante el movimiento </a:t>
            </a:r>
            <a:r>
              <a:rPr lang="es-ES" b="1" dirty="0"/>
              <a:t>de agujas producto del flujo </a:t>
            </a:r>
            <a:r>
              <a:rPr lang="es-ES" b="1" dirty="0" smtClean="0"/>
              <a:t>de </a:t>
            </a:r>
            <a:r>
              <a:rPr lang="es-ES" b="1" dirty="0"/>
              <a:t>corriente.</a:t>
            </a:r>
          </a:p>
        </p:txBody>
      </p:sp>
    </p:spTree>
    <p:extLst>
      <p:ext uri="{BB962C8B-B14F-4D97-AF65-F5344CB8AC3E}">
        <p14:creationId xmlns:p14="http://schemas.microsoft.com/office/powerpoint/2010/main" val="4518719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 </a:t>
            </a:r>
            <a:r>
              <a:rPr lang="es-ES" b="1" dirty="0" smtClean="0">
                <a:solidFill>
                  <a:srgbClr val="0070C0"/>
                </a:solidFill>
                <a:latin typeface="Arial Rounded MT Bold" panose="020F0704030504030204" pitchFamily="34" charset="0"/>
              </a:rPr>
              <a:t>en un </a:t>
            </a:r>
            <a:r>
              <a:rPr lang="es-ES" b="1" dirty="0">
                <a:solidFill>
                  <a:srgbClr val="0070C0"/>
                </a:solidFill>
                <a:latin typeface="Arial Rounded MT Bold" panose="020F0704030504030204" pitchFamily="34" charset="0"/>
              </a:rPr>
              <a:t>toroide</a:t>
            </a:r>
          </a:p>
          <a:p>
            <a:pPr algn="just"/>
            <a:r>
              <a:rPr lang="es-ES" dirty="0"/>
              <a:t>Un toroide </a:t>
            </a:r>
            <a:r>
              <a:rPr lang="es-ES" dirty="0" smtClean="0"/>
              <a:t>es similar a un </a:t>
            </a:r>
            <a:r>
              <a:rPr lang="es-ES" dirty="0"/>
              <a:t>solenoide. </a:t>
            </a:r>
            <a:r>
              <a:rPr lang="es-ES" dirty="0" smtClean="0"/>
              <a:t>Es un solenoide curvado </a:t>
            </a:r>
            <a:r>
              <a:rPr lang="es-ES" dirty="0"/>
              <a:t>con sus extremos unidos</a:t>
            </a:r>
            <a:r>
              <a:rPr lang="es-ES" dirty="0" smtClean="0"/>
              <a:t>. Las líneas del campo magnético</a:t>
            </a:r>
            <a:r>
              <a:rPr lang="es-ES" dirty="0"/>
              <a:t>, que </a:t>
            </a:r>
            <a:r>
              <a:rPr lang="es-ES" dirty="0" smtClean="0"/>
              <a:t>en el solenoide son rectas</a:t>
            </a:r>
            <a:r>
              <a:rPr lang="es-ES" dirty="0"/>
              <a:t>, </a:t>
            </a:r>
            <a:r>
              <a:rPr lang="es-ES" dirty="0" smtClean="0"/>
              <a:t>en el toroide son </a:t>
            </a:r>
            <a:r>
              <a:rPr lang="es-ES" dirty="0"/>
              <a:t>curvas y tangentes </a:t>
            </a:r>
            <a:r>
              <a:rPr lang="es-ES" dirty="0" smtClean="0"/>
              <a:t>a las espiras</a:t>
            </a:r>
            <a:r>
              <a:rPr lang="es-ES" dirty="0"/>
              <a:t>. </a:t>
            </a:r>
            <a:r>
              <a:rPr lang="es-ES" dirty="0" smtClean="0"/>
              <a:t>Si analizamos </a:t>
            </a:r>
            <a:r>
              <a:rPr lang="es-ES" dirty="0"/>
              <a:t>el </a:t>
            </a:r>
            <a:r>
              <a:rPr lang="es-ES" dirty="0" smtClean="0"/>
              <a:t>campo </a:t>
            </a:r>
            <a:r>
              <a:rPr lang="es-ES" dirty="0"/>
              <a:t>magnético como radio </a:t>
            </a:r>
            <a:r>
              <a:rPr lang="es-ES" dirty="0" smtClean="0"/>
              <a:t>r al centro del toroide</a:t>
            </a:r>
            <a:r>
              <a:rPr lang="es-ES" dirty="0"/>
              <a:t>, </a:t>
            </a:r>
            <a:r>
              <a:rPr lang="es-ES" dirty="0" smtClean="0"/>
              <a:t>todo el campo </a:t>
            </a:r>
            <a:r>
              <a:rPr lang="es-ES" dirty="0"/>
              <a:t>magnético estará confinado dentro del </a:t>
            </a:r>
            <a:r>
              <a:rPr lang="es-ES" dirty="0" smtClean="0"/>
              <a:t>toroide y tangente a la circunferencia</a:t>
            </a:r>
            <a:r>
              <a:rPr lang="es-ES" dirty="0"/>
              <a:t>. Matemáticamente </a:t>
            </a:r>
            <a:r>
              <a:rPr lang="es-ES" dirty="0" smtClean="0"/>
              <a:t>tendrá la forma </a:t>
            </a:r>
            <a:r>
              <a:rPr lang="es-ES" dirty="0"/>
              <a:t>de</a:t>
            </a:r>
            <a:r>
              <a:rPr lang="es-ES" dirty="0" smtClean="0"/>
              <a:t>:</a:t>
            </a:r>
          </a:p>
          <a:p>
            <a:pPr algn="just"/>
            <a:endParaRPr lang="es-ES" dirty="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Concepto </a:t>
            </a:r>
            <a:r>
              <a:rPr lang="es-ES" b="1" dirty="0">
                <a:solidFill>
                  <a:srgbClr val="0070C0"/>
                </a:solidFill>
                <a:latin typeface="Arial Rounded MT Bold" panose="020F0704030504030204" pitchFamily="34" charset="0"/>
              </a:rPr>
              <a:t>de permeabilidad</a:t>
            </a:r>
          </a:p>
          <a:p>
            <a:pPr algn="just"/>
            <a:r>
              <a:rPr lang="es-ES" dirty="0"/>
              <a:t>Hubo un tiempo, al comienzo del estudio de los </a:t>
            </a:r>
            <a:r>
              <a:rPr lang="es-ES" dirty="0" smtClean="0"/>
              <a:t>fenómenos </a:t>
            </a:r>
            <a:r>
              <a:rPr lang="es-ES" dirty="0"/>
              <a:t>electromagnéticos, en que la electricidad y el </a:t>
            </a:r>
            <a:r>
              <a:rPr lang="es-ES" dirty="0" smtClean="0"/>
              <a:t>magnetismo </a:t>
            </a:r>
            <a:r>
              <a:rPr lang="es-ES" dirty="0"/>
              <a:t>fueron considerados fenómenos </a:t>
            </a:r>
            <a:r>
              <a:rPr lang="es-ES" dirty="0" smtClean="0"/>
              <a:t>independientes uno del otro</a:t>
            </a:r>
            <a:r>
              <a:rPr lang="es-ES" dirty="0"/>
              <a:t>.</a:t>
            </a:r>
          </a:p>
          <a:p>
            <a:pPr algn="just"/>
            <a:r>
              <a:rPr lang="es-ES" dirty="0" smtClean="0"/>
              <a:t>Sin embargo</a:t>
            </a:r>
            <a:r>
              <a:rPr lang="es-ES" dirty="0"/>
              <a:t>, </a:t>
            </a:r>
            <a:r>
              <a:rPr lang="es-ES" dirty="0" smtClean="0"/>
              <a:t>en el siglo </a:t>
            </a:r>
            <a:r>
              <a:rPr lang="es-ES" dirty="0"/>
              <a:t>XIX, </a:t>
            </a:r>
            <a:r>
              <a:rPr lang="es-ES" dirty="0" smtClean="0"/>
              <a:t>el físico danés </a:t>
            </a:r>
            <a:r>
              <a:rPr lang="es-ES" dirty="0"/>
              <a:t>Hans </a:t>
            </a:r>
            <a:r>
              <a:rPr lang="es-ES" dirty="0" smtClean="0"/>
              <a:t>Christian </a:t>
            </a:r>
            <a:r>
              <a:rPr lang="es-ES" dirty="0" err="1" smtClean="0"/>
              <a:t>Dersted</a:t>
            </a:r>
            <a:r>
              <a:rPr lang="es-ES" dirty="0" smtClean="0"/>
              <a:t> </a:t>
            </a:r>
            <a:r>
              <a:rPr lang="es-ES" dirty="0"/>
              <a:t>observó la desviación de una brújula cuando la </a:t>
            </a:r>
            <a:r>
              <a:rPr lang="es-ES" dirty="0" smtClean="0"/>
              <a:t>acercaba </a:t>
            </a:r>
            <a:r>
              <a:rPr lang="es-ES" dirty="0"/>
              <a:t>a un material ferromagnético (alambre de </a:t>
            </a:r>
            <a:r>
              <a:rPr lang="es-ES" dirty="0" smtClean="0"/>
              <a:t>cobre) por </a:t>
            </a:r>
            <a:r>
              <a:rPr lang="es-ES" dirty="0"/>
              <a:t>donde circulaba una corriente eléctrica, y descubrió </a:t>
            </a:r>
            <a:r>
              <a:rPr lang="es-ES" dirty="0" smtClean="0"/>
              <a:t>que </a:t>
            </a:r>
            <a:r>
              <a:rPr lang="es-ES" dirty="0"/>
              <a:t>existen elementos con una alta permeabilidad </a:t>
            </a:r>
            <a:r>
              <a:rPr lang="es-ES" dirty="0" smtClean="0"/>
              <a:t>magnética </a:t>
            </a:r>
            <a:r>
              <a:rPr lang="es-ES" dirty="0"/>
              <a:t>y que estos fenómenos estaban íntimamente </a:t>
            </a:r>
            <a:r>
              <a:rPr lang="es-ES" dirty="0" smtClean="0"/>
              <a:t>relacionados</a:t>
            </a:r>
            <a:r>
              <a:rPr lang="es-ES" dirty="0"/>
              <a:t>. Gracias a esto, hemos podido desarrollar múltiples </a:t>
            </a:r>
            <a:r>
              <a:rPr lang="es-ES" dirty="0" smtClean="0"/>
              <a:t>inventos</a:t>
            </a:r>
            <a:r>
              <a:rPr lang="es-ES" dirty="0"/>
              <a:t>, como los motores y los generadores eléctricos, </a:t>
            </a:r>
            <a:r>
              <a:rPr lang="es-ES" dirty="0" smtClean="0"/>
              <a:t>que </a:t>
            </a:r>
            <a:r>
              <a:rPr lang="es-ES" dirty="0"/>
              <a:t>son tan útiles en nuestra vida diaria.</a:t>
            </a:r>
          </a:p>
          <a:p>
            <a:pPr algn="just"/>
            <a:r>
              <a:rPr lang="es-ES" dirty="0"/>
              <a:t>En el ámbito de la física, se entiende por permeabilidad </a:t>
            </a:r>
            <a:r>
              <a:rPr lang="es-ES" dirty="0" smtClean="0"/>
              <a:t>magnética </a:t>
            </a:r>
            <a:r>
              <a:rPr lang="es-ES" dirty="0"/>
              <a:t>a la capacidad que presenta una sustancia </a:t>
            </a:r>
            <a:r>
              <a:rPr lang="es-ES" dirty="0" smtClean="0"/>
              <a:t>o </a:t>
            </a:r>
            <a:r>
              <a:rPr lang="es-ES" dirty="0"/>
              <a:t>material para atraer y hacer pasar a través de ella a </a:t>
            </a:r>
            <a:r>
              <a:rPr lang="es-ES" dirty="0" smtClean="0"/>
              <a:t>los </a:t>
            </a:r>
            <a:r>
              <a:rPr lang="es-ES" dirty="0"/>
              <a:t>campos magnéticos.</a:t>
            </a:r>
          </a:p>
          <a:p>
            <a:pPr algn="just"/>
            <a:r>
              <a:rPr lang="es-ES" dirty="0"/>
              <a:t>Esta magnitud </a:t>
            </a:r>
            <a:r>
              <a:rPr lang="es-ES" dirty="0" smtClean="0"/>
              <a:t>axiaI1 </a:t>
            </a:r>
            <a:r>
              <a:rPr lang="es-ES" dirty="0"/>
              <a:t>propia de los materiales, aparte de </a:t>
            </a:r>
            <a:r>
              <a:rPr lang="es-ES" dirty="0" smtClean="0"/>
              <a:t>estar </a:t>
            </a:r>
            <a:r>
              <a:rPr lang="es-ES" dirty="0"/>
              <a:t>influenciada por una corriente eléctrica sobre una región del espacio, viene dada por la relación entre la </a:t>
            </a:r>
            <a:r>
              <a:rPr lang="es-ES" dirty="0" smtClean="0"/>
              <a:t>inducción </a:t>
            </a:r>
            <a:r>
              <a:rPr lang="es-ES" dirty="0"/>
              <a:t>magnética existente y la intensidad de campo </a:t>
            </a:r>
            <a:r>
              <a:rPr lang="es-ES" dirty="0" smtClean="0"/>
              <a:t>magnético </a:t>
            </a:r>
            <a:r>
              <a:rPr lang="es-ES" dirty="0"/>
              <a:t>que aparece en el interior de dicho material</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64627" y="1435738"/>
            <a:ext cx="1046760" cy="606818"/>
          </a:xfrm>
          <a:prstGeom prst="rect">
            <a:avLst/>
          </a:prstGeom>
        </p:spPr>
      </p:pic>
    </p:spTree>
    <p:extLst>
      <p:ext uri="{BB962C8B-B14F-4D97-AF65-F5344CB8AC3E}">
        <p14:creationId xmlns:p14="http://schemas.microsoft.com/office/powerpoint/2010/main" val="21681424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dirty="0" smtClean="0"/>
              <a:t>No </a:t>
            </a:r>
            <a:r>
              <a:rPr lang="es-ES" dirty="0"/>
              <a:t>obstante, vale aclarar que la permeabilidad magnética </a:t>
            </a:r>
            <a:r>
              <a:rPr lang="es-ES" dirty="0" smtClean="0"/>
              <a:t>es </a:t>
            </a:r>
            <a:r>
              <a:rPr lang="es-ES" dirty="0"/>
              <a:t>un fenómeno presente y que se halla de forma elevada </a:t>
            </a:r>
            <a:r>
              <a:rPr lang="es-ES" dirty="0" smtClean="0"/>
              <a:t>solo </a:t>
            </a:r>
            <a:r>
              <a:rPr lang="es-ES" dirty="0"/>
              <a:t>en algunos materiales, como por ejemplo el hierro, </a:t>
            </a:r>
            <a:r>
              <a:rPr lang="es-ES" dirty="0" smtClean="0"/>
              <a:t>y </a:t>
            </a:r>
            <a:r>
              <a:rPr lang="es-ES" dirty="0"/>
              <a:t>para ello se emplea la letra griega mu (u). En </a:t>
            </a:r>
            <a:r>
              <a:rPr lang="es-ES" dirty="0" smtClean="0"/>
              <a:t>cambio, dicha </a:t>
            </a:r>
            <a:r>
              <a:rPr lang="es-ES" dirty="0"/>
              <a:t>permeabilidad magnética es muy baja en el aire </a:t>
            </a:r>
            <a:r>
              <a:rPr lang="es-ES" dirty="0" smtClean="0"/>
              <a:t>y en el vacío, y su valor internacional es representado de la siguiente </a:t>
            </a:r>
            <a:r>
              <a:rPr lang="es-ES" dirty="0"/>
              <a:t>forma:</a:t>
            </a:r>
          </a:p>
          <a:p>
            <a:pPr algn="just"/>
            <a:endParaRPr lang="es-ES" dirty="0" smtClean="0"/>
          </a:p>
          <a:p>
            <a:pPr algn="just"/>
            <a:r>
              <a:rPr lang="es-ES" dirty="0" smtClean="0"/>
              <a:t>Finalmente</a:t>
            </a:r>
            <a:r>
              <a:rPr lang="es-ES" dirty="0"/>
              <a:t>, </a:t>
            </a:r>
            <a:r>
              <a:rPr lang="es-ES" dirty="0" smtClean="0"/>
              <a:t>la permeabilidad </a:t>
            </a:r>
            <a:r>
              <a:rPr lang="es-ES" dirty="0"/>
              <a:t>magnética </a:t>
            </a:r>
            <a:r>
              <a:rPr lang="es-ES" dirty="0" smtClean="0"/>
              <a:t>de un material queda representada </a:t>
            </a:r>
            <a:r>
              <a:rPr lang="es-ES" dirty="0"/>
              <a:t>por </a:t>
            </a:r>
            <a:r>
              <a:rPr lang="es-ES" dirty="0" smtClean="0"/>
              <a:t>la siguiente </a:t>
            </a:r>
            <a:r>
              <a:rPr lang="es-ES" dirty="0"/>
              <a:t>fórmula</a:t>
            </a:r>
            <a:r>
              <a:rPr lang="es-ES" dirty="0" smtClean="0"/>
              <a:t>:</a:t>
            </a:r>
          </a:p>
          <a:p>
            <a:pPr algn="just"/>
            <a:endParaRPr lang="es-ES" dirty="0"/>
          </a:p>
          <a:p>
            <a:pPr algn="just"/>
            <a:r>
              <a:rPr lang="es-ES" dirty="0"/>
              <a:t>Donde:</a:t>
            </a:r>
          </a:p>
          <a:p>
            <a:pPr lvl="1" algn="just"/>
            <a:r>
              <a:rPr lang="es-ES" b="1" dirty="0"/>
              <a:t>0 </a:t>
            </a:r>
            <a:r>
              <a:rPr lang="el-GR" b="1" dirty="0" smtClean="0"/>
              <a:t>μ</a:t>
            </a:r>
            <a:r>
              <a:rPr lang="es-ES" b="1" dirty="0" smtClean="0"/>
              <a:t>= </a:t>
            </a:r>
            <a:r>
              <a:rPr lang="es-ES" b="1" dirty="0"/>
              <a:t>permeabilidad magnética de un material.</a:t>
            </a:r>
          </a:p>
          <a:p>
            <a:pPr lvl="1" algn="just"/>
            <a:r>
              <a:rPr lang="es-ES" b="1" dirty="0"/>
              <a:t>0 H = intensidad del campo magnético.</a:t>
            </a:r>
          </a:p>
          <a:p>
            <a:pPr lvl="1" algn="just"/>
            <a:r>
              <a:rPr lang="es-ES" b="1" dirty="0"/>
              <a:t>0 B= densidad de flujo</a:t>
            </a:r>
            <a:r>
              <a:rPr lang="es-ES" b="1" dirty="0" smtClean="0"/>
              <a:t>.</a:t>
            </a:r>
          </a:p>
          <a:p>
            <a:pPr algn="just"/>
            <a:endParaRPr lang="es-ES" dirty="0"/>
          </a:p>
          <a:p>
            <a:pPr algn="just"/>
            <a:r>
              <a:rPr lang="es-ES" dirty="0"/>
              <a:t>La permeabilidad relativa es propia de cada </a:t>
            </a:r>
            <a:r>
              <a:rPr lang="es-ES" dirty="0" smtClean="0"/>
              <a:t>material, denominada </a:t>
            </a:r>
            <a:r>
              <a:rPr lang="es-ES" dirty="0"/>
              <a:t>por el símbolo</a:t>
            </a:r>
            <a:r>
              <a:rPr lang="es-ES" b="1" dirty="0"/>
              <a:t> </a:t>
            </a:r>
            <a:r>
              <a:rPr lang="el-GR" b="1" dirty="0" smtClean="0"/>
              <a:t>μ</a:t>
            </a:r>
            <a:r>
              <a:rPr lang="es-ES" b="1" dirty="0" smtClean="0"/>
              <a:t>r</a:t>
            </a:r>
            <a:r>
              <a:rPr lang="es-ES" dirty="0" smtClean="0"/>
              <a:t>, </a:t>
            </a:r>
            <a:r>
              <a:rPr lang="es-ES" dirty="0"/>
              <a:t>es el cociente entre la permeabilidad absoluta del medio específico y la permeabilidad del vacío </a:t>
            </a:r>
            <a:r>
              <a:rPr lang="el-GR" dirty="0" smtClean="0"/>
              <a:t>μ</a:t>
            </a:r>
            <a:r>
              <a:rPr lang="es-ES" dirty="0" smtClean="0"/>
              <a:t>o. </a:t>
            </a:r>
            <a:r>
              <a:rPr lang="es-ES" dirty="0"/>
              <a:t>Por lo tanto es adimensional:</a:t>
            </a:r>
          </a:p>
          <a:p>
            <a:pPr algn="just"/>
            <a:endParaRPr lang="es-ES" dirty="0" smtClean="0"/>
          </a:p>
          <a:p>
            <a:pPr algn="just"/>
            <a:endParaRPr lang="es-ES" dirty="0" smtClean="0"/>
          </a:p>
          <a:p>
            <a:pPr algn="just"/>
            <a:r>
              <a:rPr lang="es-ES" dirty="0"/>
              <a:t>La permeabilidad del vacío, conocida también como una constante magnética, se representa mediante el símbolo </a:t>
            </a:r>
            <a:r>
              <a:rPr lang="el-GR" dirty="0"/>
              <a:t>μ</a:t>
            </a:r>
            <a:r>
              <a:rPr lang="es-ES" dirty="0" smtClean="0"/>
              <a:t>o, </a:t>
            </a:r>
            <a:r>
              <a:rPr lang="es-ES" dirty="0"/>
              <a:t>y según el Sistema Internacional se define como</a:t>
            </a:r>
            <a:r>
              <a:rPr lang="es-ES" dirty="0" smtClean="0"/>
              <a:t>: </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permeabilidad magnética es un fenómeno presente que se halla en forma elevada solo en algunos materiales</a:t>
            </a:r>
          </a:p>
          <a:p>
            <a:pPr algn="just"/>
            <a:endParaRPr lang="es-ES" dirty="0"/>
          </a:p>
        </p:txBody>
      </p:sp>
      <p:pic>
        <p:nvPicPr>
          <p:cNvPr id="4" name="Imagen 3"/>
          <p:cNvPicPr>
            <a:picLocks noChangeAspect="1"/>
          </p:cNvPicPr>
          <p:nvPr/>
        </p:nvPicPr>
        <p:blipFill>
          <a:blip r:embed="rId2"/>
          <a:stretch>
            <a:fillRect/>
          </a:stretch>
        </p:blipFill>
        <p:spPr>
          <a:xfrm>
            <a:off x="5071983" y="1089251"/>
            <a:ext cx="1515913" cy="323913"/>
          </a:xfrm>
          <a:prstGeom prst="rect">
            <a:avLst/>
          </a:prstGeom>
        </p:spPr>
      </p:pic>
      <p:pic>
        <p:nvPicPr>
          <p:cNvPr id="5" name="Imagen 4"/>
          <p:cNvPicPr>
            <a:picLocks noChangeAspect="1"/>
          </p:cNvPicPr>
          <p:nvPr/>
        </p:nvPicPr>
        <p:blipFill>
          <a:blip r:embed="rId3"/>
          <a:stretch>
            <a:fillRect/>
          </a:stretch>
        </p:blipFill>
        <p:spPr>
          <a:xfrm>
            <a:off x="5450774" y="1915823"/>
            <a:ext cx="950211" cy="324989"/>
          </a:xfrm>
          <a:prstGeom prst="rect">
            <a:avLst/>
          </a:prstGeom>
        </p:spPr>
      </p:pic>
      <p:pic>
        <p:nvPicPr>
          <p:cNvPr id="6" name="Imagen 5"/>
          <p:cNvPicPr>
            <a:picLocks noChangeAspect="1"/>
          </p:cNvPicPr>
          <p:nvPr/>
        </p:nvPicPr>
        <p:blipFill>
          <a:blip r:embed="rId4"/>
          <a:stretch>
            <a:fillRect/>
          </a:stretch>
        </p:blipFill>
        <p:spPr>
          <a:xfrm>
            <a:off x="5450774" y="4067545"/>
            <a:ext cx="950211" cy="466158"/>
          </a:xfrm>
          <a:prstGeom prst="rect">
            <a:avLst/>
          </a:prstGeom>
        </p:spPr>
      </p:pic>
      <p:pic>
        <p:nvPicPr>
          <p:cNvPr id="7" name="Imagen 6"/>
          <p:cNvPicPr>
            <a:picLocks noChangeAspect="1"/>
          </p:cNvPicPr>
          <p:nvPr/>
        </p:nvPicPr>
        <p:blipFill>
          <a:blip r:embed="rId5"/>
          <a:stretch>
            <a:fillRect/>
          </a:stretch>
        </p:blipFill>
        <p:spPr>
          <a:xfrm>
            <a:off x="5177392" y="5098348"/>
            <a:ext cx="1410503" cy="352425"/>
          </a:xfrm>
          <a:prstGeom prst="rect">
            <a:avLst/>
          </a:prstGeom>
        </p:spPr>
      </p:pic>
    </p:spTree>
    <p:extLst>
      <p:ext uri="{BB962C8B-B14F-4D97-AF65-F5344CB8AC3E}">
        <p14:creationId xmlns:p14="http://schemas.microsoft.com/office/powerpoint/2010/main" val="171938427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4636" y="170912"/>
            <a:ext cx="4572372" cy="2498950"/>
          </a:xfrm>
          <a:prstGeom prst="rect">
            <a:avLst/>
          </a:prstGeom>
        </p:spPr>
      </p:pic>
      <p:sp>
        <p:nvSpPr>
          <p:cNvPr id="8" name="Rectángulo 7"/>
          <p:cNvSpPr/>
          <p:nvPr/>
        </p:nvSpPr>
        <p:spPr>
          <a:xfrm>
            <a:off x="5447186" y="182709"/>
            <a:ext cx="6096000" cy="923330"/>
          </a:xfrm>
          <a:prstGeom prst="rect">
            <a:avLst/>
          </a:prstGeom>
        </p:spPr>
        <p:txBody>
          <a:bodyPr>
            <a:spAutoFit/>
          </a:bodyPr>
          <a:lstStyle/>
          <a:p>
            <a:pPr algn="just"/>
            <a:r>
              <a:rPr lang="es-ES" b="1" dirty="0"/>
              <a:t>Algunos materiales, como el </a:t>
            </a:r>
            <a:r>
              <a:rPr lang="es-ES" b="1" dirty="0" err="1"/>
              <a:t>níqueI</a:t>
            </a:r>
            <a:r>
              <a:rPr lang="es-ES" b="1" dirty="0"/>
              <a:t>, poseen una permeabilidad elevada, por ello, en presencia de un imán son atraídos y magnetizados por este.</a:t>
            </a:r>
          </a:p>
        </p:txBody>
      </p:sp>
      <p:pic>
        <p:nvPicPr>
          <p:cNvPr id="9" name="Imagen 8"/>
          <p:cNvPicPr>
            <a:picLocks noChangeAspect="1"/>
          </p:cNvPicPr>
          <p:nvPr/>
        </p:nvPicPr>
        <p:blipFill>
          <a:blip r:embed="rId3"/>
          <a:stretch>
            <a:fillRect/>
          </a:stretch>
        </p:blipFill>
        <p:spPr>
          <a:xfrm>
            <a:off x="284636" y="2795587"/>
            <a:ext cx="4572372" cy="2726440"/>
          </a:xfrm>
          <a:prstGeom prst="rect">
            <a:avLst/>
          </a:prstGeom>
        </p:spPr>
      </p:pic>
      <p:sp>
        <p:nvSpPr>
          <p:cNvPr id="11" name="Rectángulo 10"/>
          <p:cNvSpPr/>
          <p:nvPr/>
        </p:nvSpPr>
        <p:spPr>
          <a:xfrm>
            <a:off x="5312228" y="2795587"/>
            <a:ext cx="6096000" cy="923330"/>
          </a:xfrm>
          <a:prstGeom prst="rect">
            <a:avLst/>
          </a:prstGeom>
        </p:spPr>
        <p:txBody>
          <a:bodyPr>
            <a:spAutoFit/>
          </a:bodyPr>
          <a:lstStyle/>
          <a:p>
            <a:pPr algn="just"/>
            <a:r>
              <a:rPr lang="es-ES" b="1" dirty="0"/>
              <a:t>El cobre respecto del níquel posee una permeabilidad baja, por ello, frente a un campo magnético o imanes son repelidos por ellos.</a:t>
            </a:r>
          </a:p>
        </p:txBody>
      </p:sp>
      <p:sp>
        <p:nvSpPr>
          <p:cNvPr id="12" name="Rectángulo 11"/>
          <p:cNvSpPr/>
          <p:nvPr/>
        </p:nvSpPr>
        <p:spPr>
          <a:xfrm>
            <a:off x="5312228" y="3718917"/>
            <a:ext cx="6416262"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Diamagnetismo</a:t>
            </a:r>
            <a:endParaRPr lang="es-ES" b="1" dirty="0">
              <a:solidFill>
                <a:srgbClr val="0070C0"/>
              </a:solidFill>
              <a:latin typeface="Arial Rounded MT Bold" panose="020F0704030504030204" pitchFamily="34" charset="0"/>
            </a:endParaRPr>
          </a:p>
          <a:p>
            <a:pPr algn="just"/>
            <a:endParaRPr lang="es-ES" dirty="0" smtClean="0"/>
          </a:p>
          <a:p>
            <a:pPr algn="just"/>
            <a:r>
              <a:rPr lang="es-ES" dirty="0" smtClean="0"/>
              <a:t>Este </a:t>
            </a:r>
            <a:r>
              <a:rPr lang="es-ES" dirty="0"/>
              <a:t>fenómeno fue descubierto </a:t>
            </a:r>
            <a:r>
              <a:rPr lang="es-ES" dirty="0" smtClean="0"/>
              <a:t>y denominado </a:t>
            </a:r>
            <a:r>
              <a:rPr lang="es-ES" dirty="0"/>
              <a:t>por </a:t>
            </a:r>
            <a:r>
              <a:rPr lang="es-ES" dirty="0" smtClean="0"/>
              <a:t>primera </a:t>
            </a:r>
            <a:r>
              <a:rPr lang="es-ES" dirty="0"/>
              <a:t>vez </a:t>
            </a:r>
            <a:r>
              <a:rPr lang="es-ES" dirty="0" smtClean="0"/>
              <a:t>en septiembre de 1845 </a:t>
            </a:r>
            <a:r>
              <a:rPr lang="es-ES" dirty="0"/>
              <a:t>por </a:t>
            </a:r>
            <a:r>
              <a:rPr lang="es-ES" dirty="0" smtClean="0"/>
              <a:t>Michael Faraday cuando </a:t>
            </a:r>
            <a:r>
              <a:rPr lang="es-ES" dirty="0"/>
              <a:t>observó que </a:t>
            </a:r>
            <a:r>
              <a:rPr lang="es-ES" dirty="0" smtClean="0"/>
              <a:t>existían materiales</a:t>
            </a:r>
            <a:r>
              <a:rPr lang="es-ES" dirty="0"/>
              <a:t>, como </a:t>
            </a:r>
            <a:r>
              <a:rPr lang="es-ES" dirty="0" smtClean="0"/>
              <a:t>el cobre</a:t>
            </a:r>
            <a:r>
              <a:rPr lang="es-ES" dirty="0"/>
              <a:t>, </a:t>
            </a:r>
            <a:r>
              <a:rPr lang="es-ES" dirty="0" smtClean="0"/>
              <a:t>que eran repelidos </a:t>
            </a:r>
            <a:r>
              <a:rPr lang="es-ES" dirty="0"/>
              <a:t>por </a:t>
            </a:r>
            <a:r>
              <a:rPr lang="es-ES" dirty="0" smtClean="0"/>
              <a:t>un polo </a:t>
            </a:r>
            <a:r>
              <a:rPr lang="es-ES" dirty="0"/>
              <a:t>cualquiera </a:t>
            </a:r>
            <a:r>
              <a:rPr lang="es-ES" dirty="0" smtClean="0"/>
              <a:t>de un imán </a:t>
            </a:r>
            <a:r>
              <a:rPr lang="es-ES" dirty="0"/>
              <a:t>o </a:t>
            </a:r>
            <a:r>
              <a:rPr lang="es-ES" dirty="0" smtClean="0"/>
              <a:t>campo </a:t>
            </a:r>
            <a:r>
              <a:rPr lang="es-ES" dirty="0"/>
              <a:t>magnético cuando </a:t>
            </a:r>
            <a:r>
              <a:rPr lang="es-ES" dirty="0" smtClean="0"/>
              <a:t>se los acercaba</a:t>
            </a:r>
            <a:r>
              <a:rPr lang="es-ES" dirty="0"/>
              <a:t>. </a:t>
            </a:r>
            <a:r>
              <a:rPr lang="es-ES" dirty="0" smtClean="0"/>
              <a:t>Esta cualidad de ciertos materiales es la capacidad </a:t>
            </a:r>
            <a:r>
              <a:rPr lang="es-ES" dirty="0"/>
              <a:t>opuesta </a:t>
            </a:r>
            <a:r>
              <a:rPr lang="es-ES" dirty="0" smtClean="0"/>
              <a:t>de aquellos, como los de elevada </a:t>
            </a:r>
            <a:r>
              <a:rPr lang="es-ES" dirty="0"/>
              <a:t>permeabilidad, </a:t>
            </a:r>
            <a:r>
              <a:rPr lang="es-ES" dirty="0" smtClean="0"/>
              <a:t>que son atraídos por los campos magnéticos. </a:t>
            </a:r>
          </a:p>
          <a:p>
            <a:pPr algn="ctr"/>
            <a:r>
              <a:rPr lang="es-ES" b="1" dirty="0" smtClean="0"/>
              <a:t>Michael </a:t>
            </a:r>
            <a:r>
              <a:rPr lang="es-ES" b="1" dirty="0"/>
              <a:t>Faraday fue </a:t>
            </a:r>
            <a:r>
              <a:rPr lang="es-ES" b="1" dirty="0" smtClean="0"/>
              <a:t>el pionero del estudio </a:t>
            </a:r>
            <a:r>
              <a:rPr lang="es-ES" b="1" dirty="0"/>
              <a:t>sobre todo </a:t>
            </a:r>
            <a:r>
              <a:rPr lang="es-ES" b="1" dirty="0" smtClean="0"/>
              <a:t>lo relacionado </a:t>
            </a:r>
            <a:r>
              <a:rPr lang="es-ES" b="1" dirty="0"/>
              <a:t>con </a:t>
            </a:r>
            <a:r>
              <a:rPr lang="es-ES" b="1" dirty="0" smtClean="0"/>
              <a:t>el electromagnetismo</a:t>
            </a:r>
            <a:r>
              <a:rPr lang="es-ES" b="1" dirty="0"/>
              <a:t>.</a:t>
            </a:r>
          </a:p>
          <a:p>
            <a:pPr algn="just"/>
            <a:endParaRPr lang="es-ES" dirty="0"/>
          </a:p>
        </p:txBody>
      </p:sp>
    </p:spTree>
    <p:extLst>
      <p:ext uri="{BB962C8B-B14F-4D97-AF65-F5344CB8AC3E}">
        <p14:creationId xmlns:p14="http://schemas.microsoft.com/office/powerpoint/2010/main" val="97078860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MATERIALES MAGNETICOS Y CIRCUITOS </a:t>
            </a:r>
            <a:endParaRPr lang="es-ES" sz="5400" b="1" dirty="0"/>
          </a:p>
          <a:p>
            <a:pPr algn="ctr"/>
            <a:r>
              <a:rPr lang="es-ES" sz="5400" b="1" dirty="0" smtClean="0"/>
              <a:t>Algunos materiales, como el níquel, el hierro, el cobalto y sus aleaciones, presentan propiedades magnéticas que son fácilmente detectables</a:t>
            </a:r>
            <a:r>
              <a:rPr lang="es-ES" sz="5400" b="1" dirty="0"/>
              <a:t>, aquí analizaremos </a:t>
            </a:r>
            <a:r>
              <a:rPr lang="es-ES" sz="5400" b="1" dirty="0" smtClean="0"/>
              <a:t>sus propiedades</a:t>
            </a:r>
            <a:r>
              <a:rPr lang="es-ES" sz="5400" b="1" dirty="0"/>
              <a:t>.</a:t>
            </a:r>
          </a:p>
        </p:txBody>
      </p:sp>
    </p:spTree>
    <p:extLst>
      <p:ext uri="{BB962C8B-B14F-4D97-AF65-F5344CB8AC3E}">
        <p14:creationId xmlns:p14="http://schemas.microsoft.com/office/powerpoint/2010/main" val="2597798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278263"/>
            <a:ext cx="11614068" cy="6463308"/>
          </a:xfrm>
          <a:prstGeom prst="rect">
            <a:avLst/>
          </a:prstGeom>
        </p:spPr>
        <p:txBody>
          <a:bodyPr wrap="square">
            <a:spAutoFit/>
          </a:bodyPr>
          <a:lstStyle/>
          <a:p>
            <a:pPr algn="just"/>
            <a:r>
              <a:rPr lang="es-ES" dirty="0" smtClean="0"/>
              <a:t>Todos </a:t>
            </a:r>
            <a:r>
              <a:rPr lang="es-ES" dirty="0"/>
              <a:t>los materiales magnéticamente permeables son </a:t>
            </a:r>
            <a:r>
              <a:rPr lang="es-ES" dirty="0" smtClean="0"/>
              <a:t>afectados</a:t>
            </a:r>
            <a:r>
              <a:rPr lang="es-ES" dirty="0"/>
              <a:t>, </a:t>
            </a:r>
            <a:r>
              <a:rPr lang="es-ES" dirty="0" smtClean="0"/>
              <a:t>en mayor o menor </a:t>
            </a:r>
            <a:r>
              <a:rPr lang="es-ES" dirty="0"/>
              <a:t>medida</a:t>
            </a:r>
            <a:r>
              <a:rPr lang="es-ES" dirty="0" smtClean="0"/>
              <a:t>, por la presencia de un campo </a:t>
            </a:r>
            <a:r>
              <a:rPr lang="es-ES" dirty="0"/>
              <a:t>magnético.</a:t>
            </a:r>
          </a:p>
          <a:p>
            <a:pPr algn="just"/>
            <a:r>
              <a:rPr lang="es-ES" dirty="0"/>
              <a:t>Entonces, podemos llegar a la conclusión de que habrá </a:t>
            </a:r>
            <a:r>
              <a:rPr lang="es-ES" dirty="0" smtClean="0"/>
              <a:t>materiales </a:t>
            </a:r>
            <a:r>
              <a:rPr lang="es-ES" dirty="0"/>
              <a:t>que, debido a fenómenos eléctricos tales como la </a:t>
            </a:r>
            <a:r>
              <a:rPr lang="es-ES" dirty="0" smtClean="0"/>
              <a:t>distorsión </a:t>
            </a:r>
            <a:r>
              <a:rPr lang="es-ES" dirty="0"/>
              <a:t>y alineación, presenten distintos </a:t>
            </a:r>
            <a:r>
              <a:rPr lang="es-ES" dirty="0" smtClean="0"/>
              <a:t>comportamientos </a:t>
            </a:r>
            <a:r>
              <a:rPr lang="es-ES" dirty="0"/>
              <a:t>frente a la acción de un campo magnético.</a:t>
            </a:r>
          </a:p>
          <a:p>
            <a:pPr algn="just"/>
            <a:r>
              <a:rPr lang="es-ES" b="1" dirty="0">
                <a:solidFill>
                  <a:srgbClr val="0070C0"/>
                </a:solidFill>
                <a:latin typeface="Arial Rounded MT Bold" panose="020F0704030504030204" pitchFamily="34" charset="0"/>
              </a:rPr>
              <a:t>Tipos de materiales</a:t>
            </a:r>
          </a:p>
          <a:p>
            <a:pPr algn="just"/>
            <a:r>
              <a:rPr lang="es-ES" dirty="0"/>
              <a:t>Podemos </a:t>
            </a:r>
            <a:r>
              <a:rPr lang="es-ES" dirty="0" smtClean="0"/>
              <a:t>clasificar a los materiales, de acuerdo a su comportamiento frente a líneas de campos </a:t>
            </a:r>
            <a:r>
              <a:rPr lang="es-ES" dirty="0"/>
              <a:t>magnéticos, en:</a:t>
            </a:r>
          </a:p>
          <a:p>
            <a:pPr algn="just"/>
            <a:r>
              <a:rPr lang="es-ES" b="1" dirty="0" smtClean="0"/>
              <a:t>Ferromagnéticos</a:t>
            </a:r>
            <a:r>
              <a:rPr lang="es-ES" dirty="0"/>
              <a:t>: </a:t>
            </a:r>
            <a:r>
              <a:rPr lang="es-ES" dirty="0" smtClean="0"/>
              <a:t>estos materiales, cuando son expuestos a un campo magnético, distorsionan en demasía las líneas de flujo. Esto se debe a que se produce un ordenamiento de los momentos magnéticos del material </a:t>
            </a:r>
            <a:r>
              <a:rPr lang="es-ES" dirty="0"/>
              <a:t>en la misma dirección y sentido que el campo </a:t>
            </a:r>
            <a:r>
              <a:rPr lang="es-ES" dirty="0" smtClean="0"/>
              <a:t>exterior</a:t>
            </a:r>
            <a:r>
              <a:rPr lang="es-ES" dirty="0"/>
              <a:t>. Si retiramos el material de la acción del campo, </a:t>
            </a:r>
            <a:r>
              <a:rPr lang="es-ES" dirty="0" smtClean="0"/>
              <a:t>conservará </a:t>
            </a:r>
            <a:r>
              <a:rPr lang="es-ES" dirty="0"/>
              <a:t>durante un tiempo las propiedades </a:t>
            </a:r>
            <a:r>
              <a:rPr lang="es-ES" dirty="0" smtClean="0"/>
              <a:t>mag</a:t>
            </a:r>
            <a:r>
              <a:rPr lang="es-ES" dirty="0"/>
              <a:t>néticas adquiridas. Aquí la permeabilidad magnética </a:t>
            </a:r>
            <a:r>
              <a:rPr lang="es-ES" dirty="0" smtClean="0"/>
              <a:t>es </a:t>
            </a:r>
            <a:r>
              <a:rPr lang="es-ES" dirty="0"/>
              <a:t>claramente superior a la del vacío, por ello estos </a:t>
            </a:r>
          </a:p>
          <a:p>
            <a:pPr algn="just"/>
            <a:r>
              <a:rPr lang="es-ES" dirty="0"/>
              <a:t>materiales se caracterizan por pegarse a los imanes.</a:t>
            </a:r>
          </a:p>
          <a:p>
            <a:pPr algn="just"/>
            <a:r>
              <a:rPr lang="es-ES" dirty="0"/>
              <a:t>Estos materiales se subdividen en: dominios </a:t>
            </a:r>
            <a:r>
              <a:rPr lang="es-ES" dirty="0" smtClean="0"/>
              <a:t>magnéticos y </a:t>
            </a:r>
            <a:r>
              <a:rPr lang="es-ES" dirty="0"/>
              <a:t>paredes de </a:t>
            </a:r>
            <a:r>
              <a:rPr lang="es-ES" dirty="0" err="1"/>
              <a:t>Bloch</a:t>
            </a:r>
            <a:r>
              <a:rPr lang="es-ES" dirty="0"/>
              <a:t>. Los tres materiales ferromagnéticos </a:t>
            </a:r>
            <a:r>
              <a:rPr lang="es-ES" dirty="0" smtClean="0"/>
              <a:t>por </a:t>
            </a:r>
            <a:r>
              <a:rPr lang="es-ES" dirty="0"/>
              <a:t>excelencia son hierro, cobalto y níquel.</a:t>
            </a:r>
          </a:p>
          <a:p>
            <a:pPr algn="just"/>
            <a:r>
              <a:rPr lang="es-ES" b="1" dirty="0"/>
              <a:t>Diamagnéticos</a:t>
            </a:r>
            <a:r>
              <a:rPr lang="es-ES" dirty="0"/>
              <a:t>: este tipo de materiales fue descubierto </a:t>
            </a:r>
            <a:r>
              <a:rPr lang="es-ES" dirty="0" smtClean="0"/>
              <a:t>y </a:t>
            </a:r>
            <a:r>
              <a:rPr lang="es-ES" dirty="0"/>
              <a:t>nombrado por Michael Faraday. Cuando un material </a:t>
            </a:r>
            <a:r>
              <a:rPr lang="es-ES" dirty="0" smtClean="0"/>
              <a:t>diamagnético </a:t>
            </a:r>
            <a:r>
              <a:rPr lang="es-ES" dirty="0"/>
              <a:t>es sometido a la acción de un campo </a:t>
            </a:r>
            <a:r>
              <a:rPr lang="es-ES" dirty="0" smtClean="0"/>
              <a:t>magnético</a:t>
            </a:r>
            <a:r>
              <a:rPr lang="es-ES" dirty="0"/>
              <a:t>, las líneas de fuerza de este son repelidas hacia </a:t>
            </a:r>
            <a:r>
              <a:rPr lang="es-ES" dirty="0" smtClean="0"/>
              <a:t>el </a:t>
            </a:r>
            <a:r>
              <a:rPr lang="es-ES" dirty="0"/>
              <a:t>exterior, o dicho de otro modo, un material </a:t>
            </a:r>
            <a:r>
              <a:rPr lang="es-ES" dirty="0" smtClean="0"/>
              <a:t>diamagnético </a:t>
            </a:r>
            <a:r>
              <a:rPr lang="es-ES" dirty="0"/>
              <a:t>sería repelido permanentemente por cualquier </a:t>
            </a:r>
            <a:r>
              <a:rPr lang="es-ES" dirty="0" smtClean="0"/>
              <a:t>polo </a:t>
            </a:r>
            <a:r>
              <a:rPr lang="es-ES" dirty="0"/>
              <a:t>de un imán porque el flujo magnético, a </a:t>
            </a:r>
            <a:r>
              <a:rPr lang="es-ES" dirty="0" smtClean="0"/>
              <a:t>diferencia de </a:t>
            </a:r>
            <a:r>
              <a:rPr lang="es-ES" dirty="0"/>
              <a:t>los paramagnéticos, disminuye notablemente. Se </a:t>
            </a:r>
            <a:r>
              <a:rPr lang="es-ES" dirty="0" smtClean="0"/>
              <a:t>magnetizan </a:t>
            </a:r>
            <a:r>
              <a:rPr lang="es-ES" dirty="0"/>
              <a:t>débilmente en sentido opuesto al campo </a:t>
            </a:r>
            <a:r>
              <a:rPr lang="es-ES" dirty="0" smtClean="0"/>
              <a:t>magnético </a:t>
            </a:r>
            <a:r>
              <a:rPr lang="es-ES" dirty="0"/>
              <a:t>aplicado y son repelidos levemente por los </a:t>
            </a:r>
            <a:r>
              <a:rPr lang="es-ES" dirty="0" smtClean="0"/>
              <a:t>imanes</a:t>
            </a:r>
            <a:r>
              <a:rPr lang="es-ES" dirty="0"/>
              <a:t>. Su magnetismo no se mantiene si el campo </a:t>
            </a:r>
            <a:r>
              <a:rPr lang="es-ES" dirty="0" smtClean="0"/>
              <a:t>magnético </a:t>
            </a:r>
            <a:r>
              <a:rPr lang="es-ES" dirty="0"/>
              <a:t>es retirado, y su permeabilidad </a:t>
            </a:r>
            <a:r>
              <a:rPr lang="es-ES" dirty="0" smtClean="0"/>
              <a:t>magnética es </a:t>
            </a:r>
            <a:r>
              <a:rPr lang="es-ES" dirty="0"/>
              <a:t>inferior que </a:t>
            </a:r>
            <a:r>
              <a:rPr lang="es-ES" dirty="0" smtClean="0"/>
              <a:t>la del </a:t>
            </a:r>
            <a:r>
              <a:rPr lang="es-ES" dirty="0"/>
              <a:t>vacío, pues ofrecen mayor </a:t>
            </a:r>
            <a:r>
              <a:rPr lang="es-ES" dirty="0" smtClean="0"/>
              <a:t>resistencia </a:t>
            </a:r>
            <a:r>
              <a:rPr lang="es-ES" dirty="0"/>
              <a:t>que este </a:t>
            </a:r>
            <a:r>
              <a:rPr lang="es-ES" dirty="0" smtClean="0"/>
              <a:t>a la propagación </a:t>
            </a:r>
            <a:r>
              <a:rPr lang="es-ES" dirty="0"/>
              <a:t>del campo magnético. </a:t>
            </a:r>
          </a:p>
          <a:p>
            <a:pPr algn="just"/>
            <a:r>
              <a:rPr lang="es-ES" dirty="0"/>
              <a:t>Son diamagnéticos </a:t>
            </a:r>
            <a:r>
              <a:rPr lang="es-ES" dirty="0" smtClean="0"/>
              <a:t>el bismuto</a:t>
            </a:r>
            <a:r>
              <a:rPr lang="es-ES" dirty="0"/>
              <a:t>, </a:t>
            </a:r>
            <a:r>
              <a:rPr lang="es-ES" dirty="0" smtClean="0"/>
              <a:t>el hidrógeno</a:t>
            </a:r>
            <a:r>
              <a:rPr lang="es-ES" dirty="0"/>
              <a:t>, los gases </a:t>
            </a:r>
            <a:r>
              <a:rPr lang="es-ES" dirty="0" smtClean="0"/>
              <a:t>nobles</a:t>
            </a:r>
            <a:r>
              <a:rPr lang="es-ES" dirty="0"/>
              <a:t>, cloruro de sodio, germanio, grafito, etcétera.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1224535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b="1" dirty="0" smtClean="0"/>
              <a:t>Paramagnéticos</a:t>
            </a:r>
            <a:r>
              <a:rPr lang="es-ES" dirty="0"/>
              <a:t>: estos materiales son los que comúnmente </a:t>
            </a:r>
            <a:r>
              <a:rPr lang="es-ES" dirty="0" smtClean="0"/>
              <a:t>utilizamos </a:t>
            </a:r>
            <a:r>
              <a:rPr lang="es-ES" dirty="0"/>
              <a:t>con más facilidad en nuestra vida cotidiana (</a:t>
            </a:r>
            <a:r>
              <a:rPr lang="es-ES" dirty="0" smtClean="0"/>
              <a:t>algodón</a:t>
            </a:r>
            <a:r>
              <a:rPr lang="es-ES" dirty="0"/>
              <a:t>, plástico, entre otros). Se caracterizan por ser levemente </a:t>
            </a:r>
            <a:r>
              <a:rPr lang="es-ES" dirty="0" smtClean="0"/>
              <a:t>atraídos </a:t>
            </a:r>
            <a:r>
              <a:rPr lang="es-ES" dirty="0"/>
              <a:t>por los campos magnéticos, es decir, si </a:t>
            </a:r>
            <a:r>
              <a:rPr lang="es-ES" dirty="0" smtClean="0"/>
              <a:t>colocamos un </a:t>
            </a:r>
            <a:r>
              <a:rPr lang="es-ES" dirty="0"/>
              <a:t>material paramagnético cerca de un campo magnético, </a:t>
            </a:r>
            <a:r>
              <a:rPr lang="es-ES" dirty="0" smtClean="0"/>
              <a:t>atraerá </a:t>
            </a:r>
            <a:r>
              <a:rPr lang="es-ES" dirty="0"/>
              <a:t>hacia sí las líneas de fuerza del campo. Si retiramos </a:t>
            </a:r>
            <a:r>
              <a:rPr lang="es-ES" dirty="0" smtClean="0"/>
              <a:t>el </a:t>
            </a:r>
            <a:r>
              <a:rPr lang="es-ES" dirty="0"/>
              <a:t>cuerpo de la acción del campo, a diferencia de los </a:t>
            </a:r>
            <a:r>
              <a:rPr lang="es-ES" dirty="0" smtClean="0"/>
              <a:t>ferromagnéticos</a:t>
            </a:r>
            <a:r>
              <a:rPr lang="es-ES" dirty="0"/>
              <a:t>, estos no retendrán sus propiedades </a:t>
            </a:r>
            <a:r>
              <a:rPr lang="es-ES" dirty="0" smtClean="0"/>
              <a:t>magnéticas</a:t>
            </a:r>
            <a:r>
              <a:rPr lang="es-ES" dirty="0"/>
              <a:t>. La permeabilidad magnética en estos materiales es </a:t>
            </a:r>
            <a:r>
              <a:rPr lang="es-ES" dirty="0" smtClean="0"/>
              <a:t>superior </a:t>
            </a:r>
            <a:r>
              <a:rPr lang="es-ES" dirty="0"/>
              <a:t>a la del vacío y a la del aire, respectivamente. Por otra </a:t>
            </a:r>
            <a:r>
              <a:rPr lang="es-ES" dirty="0" smtClean="0"/>
              <a:t>parte</a:t>
            </a:r>
            <a:r>
              <a:rPr lang="es-ES" dirty="0"/>
              <a:t>, los materiales paramagnéticos tienen una cualidad </a:t>
            </a:r>
            <a:r>
              <a:rPr lang="es-ES" dirty="0" smtClean="0"/>
              <a:t>destacablemente </a:t>
            </a:r>
            <a:r>
              <a:rPr lang="es-ES" dirty="0"/>
              <a:t>particular del resto de los demás </a:t>
            </a:r>
            <a:r>
              <a:rPr lang="es-ES" dirty="0" smtClean="0"/>
              <a:t>materiales </a:t>
            </a:r>
            <a:r>
              <a:rPr lang="es-ES" dirty="0"/>
              <a:t>expuestos </a:t>
            </a:r>
            <a:r>
              <a:rPr lang="es-ES" dirty="0" smtClean="0"/>
              <a:t>a campos </a:t>
            </a:r>
            <a:r>
              <a:rPr lang="es-ES" dirty="0"/>
              <a:t>magnéticos, que es </a:t>
            </a:r>
            <a:r>
              <a:rPr lang="es-ES" dirty="0" smtClean="0"/>
              <a:t>la de manifestar </a:t>
            </a:r>
            <a:r>
              <a:rPr lang="es-ES" dirty="0"/>
              <a:t>el mismo tipo de atracción y repulsión que los </a:t>
            </a:r>
            <a:r>
              <a:rPr lang="es-ES" dirty="0" smtClean="0"/>
              <a:t>imanes </a:t>
            </a:r>
            <a:r>
              <a:rPr lang="es-ES" dirty="0"/>
              <a:t>normales cuando son impulsados por un campo </a:t>
            </a:r>
            <a:r>
              <a:rPr lang="es-ES" dirty="0" smtClean="0"/>
              <a:t>magnético</a:t>
            </a:r>
            <a:r>
              <a:rPr lang="es-ES" dirty="0"/>
              <a:t>. Sin embargo, </a:t>
            </a:r>
            <a:r>
              <a:rPr lang="es-ES" dirty="0" smtClean="0"/>
              <a:t>al retirar el campo </a:t>
            </a:r>
            <a:r>
              <a:rPr lang="es-ES" dirty="0"/>
              <a:t>magnético, esta condición desaparece porque </a:t>
            </a:r>
            <a:r>
              <a:rPr lang="es-ES" dirty="0" smtClean="0"/>
              <a:t>el alineamiento magnético </a:t>
            </a:r>
            <a:r>
              <a:rPr lang="es-ES" dirty="0"/>
              <a:t>no está más favorecido energéticamente. </a:t>
            </a:r>
          </a:p>
          <a:p>
            <a:pPr algn="just"/>
            <a:r>
              <a:rPr lang="es-ES" dirty="0"/>
              <a:t>Ejemplos de estos materiales son: aluminio, magnesio, </a:t>
            </a:r>
            <a:r>
              <a:rPr lang="es-ES" dirty="0" smtClean="0"/>
              <a:t>titanio</a:t>
            </a:r>
            <a:r>
              <a:rPr lang="es-ES" dirty="0"/>
              <a:t>, wolframio, etcétera.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Los </a:t>
            </a:r>
            <a:r>
              <a:rPr lang="es-ES" b="1" dirty="0"/>
              <a:t>materiales magnéticos metálicos, como el acero, se suelen </a:t>
            </a:r>
            <a:r>
              <a:rPr lang="es-ES" b="1" dirty="0" smtClean="0"/>
              <a:t>emplear </a:t>
            </a:r>
            <a:r>
              <a:rPr lang="es-ES" b="1" dirty="0"/>
              <a:t>en electroimanes, para poder variar en ellos el flujo magnético </a:t>
            </a:r>
            <a:r>
              <a:rPr lang="es-ES" b="1" dirty="0" smtClean="0"/>
              <a:t>y </a:t>
            </a:r>
            <a:r>
              <a:rPr lang="es-ES" b="1" dirty="0"/>
              <a:t>controlar así la corriente inducida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4096988" y="3120736"/>
            <a:ext cx="4180114" cy="2959430"/>
          </a:xfrm>
          <a:prstGeom prst="rect">
            <a:avLst/>
          </a:prstGeom>
        </p:spPr>
      </p:pic>
    </p:spTree>
    <p:extLst>
      <p:ext uri="{BB962C8B-B14F-4D97-AF65-F5344CB8AC3E}">
        <p14:creationId xmlns:p14="http://schemas.microsoft.com/office/powerpoint/2010/main" val="41210412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dirty="0" smtClean="0"/>
              <a:t>Es </a:t>
            </a:r>
            <a:r>
              <a:rPr lang="es-ES" dirty="0"/>
              <a:t>evidente que los materiales magnéticos son importantes </a:t>
            </a:r>
            <a:r>
              <a:rPr lang="es-ES" dirty="0" smtClean="0"/>
              <a:t>para </a:t>
            </a:r>
            <a:r>
              <a:rPr lang="es-ES" dirty="0"/>
              <a:t>el ámbito comercial, pues sabemos que una </a:t>
            </a:r>
            <a:r>
              <a:rPr lang="es-ES" dirty="0" smtClean="0"/>
              <a:t>corriente eléctrica </a:t>
            </a:r>
            <a:r>
              <a:rPr lang="es-ES" dirty="0"/>
              <a:t>que viaja a lo largo de un alambre conductor </a:t>
            </a:r>
            <a:r>
              <a:rPr lang="es-ES" dirty="0" smtClean="0"/>
              <a:t>produce </a:t>
            </a:r>
            <a:r>
              <a:rPr lang="es-ES" dirty="0"/>
              <a:t>un campo magnético concéntrico. Por otra parte, </a:t>
            </a:r>
            <a:r>
              <a:rPr lang="es-ES" dirty="0" smtClean="0"/>
              <a:t>así como </a:t>
            </a:r>
            <a:r>
              <a:rPr lang="es-ES" dirty="0"/>
              <a:t>una corriente eléctrica genera un campo magnético</a:t>
            </a:r>
            <a:r>
              <a:rPr lang="es-ES" dirty="0" smtClean="0"/>
              <a:t>, un </a:t>
            </a:r>
            <a:r>
              <a:rPr lang="es-ES" dirty="0"/>
              <a:t>campo magnético puede generar una corriente </a:t>
            </a:r>
            <a:r>
              <a:rPr lang="es-ES" dirty="0" smtClean="0"/>
              <a:t>eléctrica</a:t>
            </a:r>
            <a:r>
              <a:rPr lang="es-ES" dirty="0"/>
              <a:t>. Podemos distinguir estos materiales, desde el punto de </a:t>
            </a:r>
            <a:r>
              <a:rPr lang="es-ES" dirty="0" smtClean="0"/>
              <a:t>vista </a:t>
            </a:r>
            <a:r>
              <a:rPr lang="es-ES" dirty="0"/>
              <a:t>comercial, de la </a:t>
            </a:r>
            <a:r>
              <a:rPr lang="es-ES" dirty="0" smtClean="0"/>
              <a:t>siguiente </a:t>
            </a:r>
            <a:r>
              <a:rPr lang="es-ES" dirty="0"/>
              <a:t>forma</a:t>
            </a:r>
            <a:r>
              <a:rPr lang="es-ES" dirty="0" smtClean="0"/>
              <a:t>:</a:t>
            </a:r>
          </a:p>
          <a:p>
            <a:pPr algn="just"/>
            <a:endParaRPr lang="es-ES" dirty="0"/>
          </a:p>
          <a:p>
            <a:pPr algn="just"/>
            <a:r>
              <a:rPr lang="es-ES" b="1" dirty="0" smtClean="0">
                <a:latin typeface="Arial Rounded MT Bold" panose="020F0704030504030204" pitchFamily="34" charset="0"/>
              </a:rPr>
              <a:t>Materiales </a:t>
            </a:r>
            <a:r>
              <a:rPr lang="es-ES" b="1" dirty="0">
                <a:latin typeface="Arial Rounded MT Bold" panose="020F0704030504030204" pitchFamily="34" charset="0"/>
              </a:rPr>
              <a:t>magnéticos metálicos</a:t>
            </a:r>
            <a:r>
              <a:rPr lang="es-ES" dirty="0"/>
              <a:t>: son los </a:t>
            </a:r>
            <a:r>
              <a:rPr lang="es-ES" dirty="0" smtClean="0"/>
              <a:t>ferromagnéticos ya </a:t>
            </a:r>
            <a:r>
              <a:rPr lang="es-ES" dirty="0"/>
              <a:t>mencionados que se pueden clasificar en blandos y </a:t>
            </a:r>
            <a:r>
              <a:rPr lang="es-ES" dirty="0" smtClean="0"/>
              <a:t>duros</a:t>
            </a:r>
            <a:r>
              <a:rPr lang="es-ES" dirty="0"/>
              <a:t>. Los materiales magnéticos blandos son aquellos que </a:t>
            </a:r>
            <a:r>
              <a:rPr lang="es-ES" dirty="0" smtClean="0"/>
              <a:t>tienen </a:t>
            </a:r>
            <a:r>
              <a:rPr lang="es-ES" dirty="0"/>
              <a:t>una baja remanencia magnética, es decir, se </a:t>
            </a:r>
            <a:r>
              <a:rPr lang="es-ES" dirty="0" smtClean="0"/>
              <a:t>pueden desmagnetizar </a:t>
            </a:r>
            <a:r>
              <a:rPr lang="es-ES" dirty="0"/>
              <a:t>con más facilidad y se suelen emplear en </a:t>
            </a:r>
            <a:r>
              <a:rPr lang="es-ES" dirty="0" smtClean="0"/>
              <a:t>electroimanes</a:t>
            </a:r>
            <a:r>
              <a:rPr lang="es-ES" dirty="0"/>
              <a:t>, para poder variar en ellos el flujo magnético </a:t>
            </a:r>
            <a:r>
              <a:rPr lang="es-ES" dirty="0" smtClean="0"/>
              <a:t>y </a:t>
            </a:r>
            <a:r>
              <a:rPr lang="es-ES" dirty="0"/>
              <a:t>controlar así la corriente inducida en bobinas, núcleos de </a:t>
            </a:r>
            <a:r>
              <a:rPr lang="es-ES" dirty="0" smtClean="0"/>
              <a:t>transformadores</a:t>
            </a:r>
            <a:r>
              <a:rPr lang="es-ES" dirty="0"/>
              <a:t>, generadores, etcétera. Los más comunes </a:t>
            </a:r>
            <a:r>
              <a:rPr lang="es-ES" dirty="0" smtClean="0"/>
              <a:t>son </a:t>
            </a:r>
            <a:r>
              <a:rPr lang="es-ES" dirty="0"/>
              <a:t>las aleaciones de hierro. Los materiales magnéticos </a:t>
            </a:r>
            <a:r>
              <a:rPr lang="es-ES" dirty="0" smtClean="0"/>
              <a:t>duros </a:t>
            </a:r>
            <a:r>
              <a:rPr lang="es-ES" dirty="0"/>
              <a:t>son aquellos que presentan un campo magnético </a:t>
            </a:r>
            <a:r>
              <a:rPr lang="es-ES" dirty="0" smtClean="0"/>
              <a:t>remanente </a:t>
            </a:r>
            <a:r>
              <a:rPr lang="es-ES" dirty="0"/>
              <a:t>grande, es decir, son los que conservan inicialmente </a:t>
            </a:r>
            <a:r>
              <a:rPr lang="es-ES" dirty="0" smtClean="0"/>
              <a:t>un </a:t>
            </a:r>
            <a:r>
              <a:rPr lang="es-ES" dirty="0"/>
              <a:t>gran campo magnético y por lo tanto son aptos para </a:t>
            </a:r>
            <a:r>
              <a:rPr lang="es-ES" dirty="0" smtClean="0"/>
              <a:t>imanes </a:t>
            </a:r>
            <a:r>
              <a:rPr lang="es-ES" dirty="0"/>
              <a:t>permanentes. Por ejemplo, aleaciones de Fe, Al</a:t>
            </a:r>
            <a:r>
              <a:rPr lang="es-ES" dirty="0" smtClean="0"/>
              <a:t>, Ni, Co.</a:t>
            </a:r>
          </a:p>
          <a:p>
            <a:pPr algn="just"/>
            <a:endParaRPr lang="es-ES" dirty="0"/>
          </a:p>
          <a:p>
            <a:pPr algn="just"/>
            <a:r>
              <a:rPr lang="es-ES" b="1" dirty="0" smtClean="0">
                <a:latin typeface="Arial Rounded MT Bold" panose="020F0704030504030204" pitchFamily="34" charset="0"/>
              </a:rPr>
              <a:t>Materiales magnéticos cerámicos</a:t>
            </a:r>
            <a:r>
              <a:rPr lang="es-ES" dirty="0" smtClean="0"/>
              <a:t>: son los denominados materiales </a:t>
            </a:r>
            <a:r>
              <a:rPr lang="es-ES" dirty="0"/>
              <a:t>ferromagnéticos. Aunque </a:t>
            </a:r>
            <a:r>
              <a:rPr lang="es-ES" dirty="0" smtClean="0"/>
              <a:t>su origen es cerámico, presentan algunas particularidades en su estructura atómica</a:t>
            </a:r>
            <a:r>
              <a:rPr lang="es-ES" dirty="0"/>
              <a:t>, de tal forma que tienen un emparejamiento </a:t>
            </a:r>
            <a:r>
              <a:rPr lang="es-ES" dirty="0" smtClean="0"/>
              <a:t>particular </a:t>
            </a:r>
            <a:r>
              <a:rPr lang="es-ES" dirty="0"/>
              <a:t>de los spines de los electrones (propiedad física de </a:t>
            </a:r>
            <a:r>
              <a:rPr lang="es-ES" dirty="0" smtClean="0"/>
              <a:t>las </a:t>
            </a:r>
            <a:r>
              <a:rPr lang="es-ES" dirty="0"/>
              <a:t>partículas, relacionada con su momento angular), por </a:t>
            </a:r>
            <a:r>
              <a:rPr lang="es-ES" dirty="0" smtClean="0"/>
              <a:t>lo </a:t>
            </a:r>
            <a:r>
              <a:rPr lang="es-ES" dirty="0"/>
              <a:t>que se pueden magnetizar. Algunos de estos materiales </a:t>
            </a:r>
            <a:r>
              <a:rPr lang="es-ES" dirty="0" smtClean="0"/>
              <a:t>son </a:t>
            </a:r>
            <a:r>
              <a:rPr lang="es-ES" dirty="0"/>
              <a:t>las denominadas espinelas, que son aleaciones de Mn, </a:t>
            </a:r>
            <a:r>
              <a:rPr lang="es-ES" dirty="0" smtClean="0"/>
              <a:t>Ni</a:t>
            </a:r>
            <a:r>
              <a:rPr lang="es-ES" dirty="0"/>
              <a:t>, Zn, Mg y Co; se suelen utilizar como elementos pasivos </a:t>
            </a:r>
            <a:r>
              <a:rPr lang="es-ES" dirty="0" smtClean="0"/>
              <a:t>para </a:t>
            </a:r>
            <a:r>
              <a:rPr lang="es-ES" dirty="0"/>
              <a:t>suprimir interferencias en circuitos electrónicos, como </a:t>
            </a:r>
            <a:r>
              <a:rPr lang="es-ES" dirty="0" smtClean="0"/>
              <a:t>transponedor </a:t>
            </a:r>
            <a:r>
              <a:rPr lang="es-ES" dirty="0"/>
              <a:t>en circuitos de radiofrecuencia, que pueden </a:t>
            </a:r>
            <a:r>
              <a:rPr lang="es-ES" dirty="0" smtClean="0"/>
              <a:t>usarse </a:t>
            </a:r>
            <a:r>
              <a:rPr lang="es-ES" dirty="0"/>
              <a:t>para identificar animales o llaves de automóviles.</a:t>
            </a:r>
          </a:p>
          <a:p>
            <a:pPr algn="just"/>
            <a:endParaRPr lang="es-ES" dirty="0" smtClean="0"/>
          </a:p>
          <a:p>
            <a:pPr algn="ctr"/>
            <a:r>
              <a:rPr lang="es-ES" b="1" dirty="0" smtClean="0">
                <a:solidFill>
                  <a:srgbClr val="FF0000"/>
                </a:solidFill>
                <a:latin typeface="Arial Rounded MT Bold" panose="020F0704030504030204" pitchFamily="34" charset="0"/>
              </a:rPr>
              <a:t>Todos los materiales magnéticamente </a:t>
            </a:r>
            <a:r>
              <a:rPr lang="es-ES" b="1" dirty="0">
                <a:solidFill>
                  <a:srgbClr val="FF0000"/>
                </a:solidFill>
                <a:latin typeface="Arial Rounded MT Bold" panose="020F0704030504030204" pitchFamily="34" charset="0"/>
              </a:rPr>
              <a:t>permeables </a:t>
            </a:r>
            <a:r>
              <a:rPr lang="es-ES" b="1" dirty="0" smtClean="0">
                <a:solidFill>
                  <a:srgbClr val="FF0000"/>
                </a:solidFill>
                <a:latin typeface="Arial Rounded MT Bold" panose="020F0704030504030204" pitchFamily="34" charset="0"/>
              </a:rPr>
              <a:t>son afectados de mayor o menor </a:t>
            </a:r>
            <a:r>
              <a:rPr lang="es-ES" b="1" dirty="0">
                <a:solidFill>
                  <a:srgbClr val="FF0000"/>
                </a:solidFill>
                <a:latin typeface="Arial Rounded MT Bold" panose="020F0704030504030204" pitchFamily="34" charset="0"/>
              </a:rPr>
              <a:t>forma </a:t>
            </a:r>
            <a:r>
              <a:rPr lang="es-ES" b="1" dirty="0" smtClean="0">
                <a:solidFill>
                  <a:srgbClr val="FF0000"/>
                </a:solidFill>
                <a:latin typeface="Arial Rounded MT Bold" panose="020F0704030504030204" pitchFamily="34" charset="0"/>
              </a:rPr>
              <a:t>por la presencia de un Campo </a:t>
            </a:r>
            <a:r>
              <a:rPr lang="es-ES" b="1" dirty="0">
                <a:solidFill>
                  <a:srgbClr val="FF0000"/>
                </a:solidFill>
                <a:latin typeface="Arial Rounded MT Bold" panose="020F0704030504030204" pitchFamily="34" charset="0"/>
              </a:rPr>
              <a:t>magnético.</a:t>
            </a:r>
          </a:p>
          <a:p>
            <a:pPr algn="just"/>
            <a:endParaRPr lang="es-ES" dirty="0"/>
          </a:p>
          <a:p>
            <a:pPr algn="just"/>
            <a:endParaRPr lang="es-ES" dirty="0"/>
          </a:p>
        </p:txBody>
      </p:sp>
    </p:spTree>
    <p:extLst>
      <p:ext uri="{BB962C8B-B14F-4D97-AF65-F5344CB8AC3E}">
        <p14:creationId xmlns:p14="http://schemas.microsoft.com/office/powerpoint/2010/main" val="4188621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65314"/>
            <a:ext cx="11614068" cy="5632311"/>
          </a:xfrm>
          <a:prstGeom prst="rect">
            <a:avLst/>
          </a:prstGeom>
        </p:spPr>
        <p:txBody>
          <a:bodyPr wrap="square">
            <a:spAutoFit/>
          </a:bodyPr>
          <a:lstStyle/>
          <a:p>
            <a:pPr algn="ctr"/>
            <a:endParaRPr lang="es-ES" b="1" dirty="0" smtClean="0"/>
          </a:p>
          <a:p>
            <a:pPr algn="ctr"/>
            <a:endParaRPr lang="es-ES" b="1" dirty="0"/>
          </a:p>
          <a:p>
            <a:pPr algn="ctr"/>
            <a:endParaRPr lang="es-ES" b="1"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El latón </a:t>
            </a:r>
            <a:r>
              <a:rPr lang="es-ES" b="1" dirty="0"/>
              <a:t>(aleación de cobre y zinc) es un material magnético cerámico </a:t>
            </a:r>
          </a:p>
          <a:p>
            <a:pPr algn="ctr"/>
            <a:r>
              <a:rPr lang="es-ES" b="1" dirty="0"/>
              <a:t>muy utilizado para suprimir interferencias en circuitos electrónicos</a:t>
            </a:r>
            <a:r>
              <a:rPr lang="es-ES" b="1" dirty="0" smtClean="0"/>
              <a:t>.</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358368" y="783523"/>
            <a:ext cx="3562350" cy="3390900"/>
          </a:xfrm>
          <a:prstGeom prst="rect">
            <a:avLst/>
          </a:prstGeom>
        </p:spPr>
      </p:pic>
    </p:spTree>
    <p:extLst>
      <p:ext uri="{BB962C8B-B14F-4D97-AF65-F5344CB8AC3E}">
        <p14:creationId xmlns:p14="http://schemas.microsoft.com/office/powerpoint/2010/main" val="407273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65314"/>
            <a:ext cx="11614068"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Comportamiento </a:t>
            </a:r>
            <a:r>
              <a:rPr lang="es-ES" b="1" dirty="0">
                <a:solidFill>
                  <a:srgbClr val="0070C0"/>
                </a:solidFill>
                <a:latin typeface="Arial Rounded MT Bold" panose="020F0704030504030204" pitchFamily="34" charset="0"/>
              </a:rPr>
              <a:t>magnético</a:t>
            </a:r>
          </a:p>
          <a:p>
            <a:pPr algn="just"/>
            <a:r>
              <a:rPr lang="es-ES" dirty="0" smtClean="0"/>
              <a:t>En ausencia de un campo </a:t>
            </a:r>
            <a:r>
              <a:rPr lang="es-ES" dirty="0"/>
              <a:t>magnético, </a:t>
            </a:r>
            <a:r>
              <a:rPr lang="es-ES" dirty="0" smtClean="0"/>
              <a:t>la materia </a:t>
            </a:r>
            <a:r>
              <a:rPr lang="es-ES" dirty="0"/>
              <a:t>no </a:t>
            </a:r>
            <a:r>
              <a:rPr lang="es-ES" dirty="0" smtClean="0"/>
              <a:t>manifiesta </a:t>
            </a:r>
            <a:r>
              <a:rPr lang="es-ES" dirty="0"/>
              <a:t>propiedades magnéticas; </a:t>
            </a:r>
            <a:r>
              <a:rPr lang="es-ES" dirty="0" smtClean="0"/>
              <a:t>eso es debido a que, en su interior, los campos </a:t>
            </a:r>
            <a:r>
              <a:rPr lang="es-ES" dirty="0"/>
              <a:t>magnéticos generados por el </a:t>
            </a:r>
            <a:r>
              <a:rPr lang="es-ES" dirty="0" smtClean="0"/>
              <a:t>movimiento de los electrones </a:t>
            </a:r>
            <a:r>
              <a:rPr lang="es-ES" dirty="0"/>
              <a:t>están compensados unos </a:t>
            </a:r>
            <a:r>
              <a:rPr lang="es-ES" dirty="0" smtClean="0"/>
              <a:t>con </a:t>
            </a:r>
            <a:r>
              <a:rPr lang="es-ES" dirty="0"/>
              <a:t>otros</a:t>
            </a:r>
            <a:r>
              <a:rPr lang="es-ES" dirty="0" smtClean="0"/>
              <a:t>. Sin embargo</a:t>
            </a:r>
            <a:r>
              <a:rPr lang="es-ES" dirty="0"/>
              <a:t>, </a:t>
            </a:r>
            <a:r>
              <a:rPr lang="es-ES" dirty="0" smtClean="0"/>
              <a:t>al someter a un material</a:t>
            </a:r>
            <a:r>
              <a:rPr lang="es-ES" dirty="0"/>
              <a:t>, </a:t>
            </a:r>
            <a:r>
              <a:rPr lang="es-ES" dirty="0" smtClean="0"/>
              <a:t>sea el que </a:t>
            </a:r>
            <a:r>
              <a:rPr lang="es-ES" dirty="0"/>
              <a:t>sea</a:t>
            </a:r>
            <a:r>
              <a:rPr lang="es-ES" dirty="0" smtClean="0"/>
              <a:t>, a la acción de un campo </a:t>
            </a:r>
            <a:r>
              <a:rPr lang="es-ES" dirty="0"/>
              <a:t>magnético exterior, </a:t>
            </a:r>
            <a:r>
              <a:rPr lang="es-ES" dirty="0" smtClean="0"/>
              <a:t>se produce </a:t>
            </a:r>
            <a:r>
              <a:rPr lang="es-ES" dirty="0"/>
              <a:t>una distorsión </a:t>
            </a:r>
            <a:r>
              <a:rPr lang="es-ES" dirty="0" smtClean="0"/>
              <a:t>del movimiento </a:t>
            </a:r>
            <a:r>
              <a:rPr lang="es-ES" dirty="0"/>
              <a:t>electrónico, </a:t>
            </a:r>
            <a:r>
              <a:rPr lang="es-ES" dirty="0" smtClean="0"/>
              <a:t>lo que </a:t>
            </a:r>
            <a:r>
              <a:rPr lang="es-ES" dirty="0"/>
              <a:t>provoca </a:t>
            </a:r>
            <a:r>
              <a:rPr lang="es-ES" dirty="0" smtClean="0"/>
              <a:t>la aparición de un momento </a:t>
            </a:r>
            <a:r>
              <a:rPr lang="es-ES" dirty="0"/>
              <a:t>magnético </a:t>
            </a:r>
            <a:r>
              <a:rPr lang="es-ES" dirty="0" smtClean="0"/>
              <a:t>opuesto al campo </a:t>
            </a:r>
            <a:r>
              <a:rPr lang="es-ES" dirty="0"/>
              <a:t>exterior. Además, </a:t>
            </a:r>
            <a:r>
              <a:rPr lang="es-ES" dirty="0" smtClean="0"/>
              <a:t>se da el caso </a:t>
            </a:r>
            <a:r>
              <a:rPr lang="es-ES" dirty="0"/>
              <a:t>de </a:t>
            </a:r>
            <a:r>
              <a:rPr lang="es-ES" dirty="0" smtClean="0"/>
              <a:t>materiales </a:t>
            </a:r>
            <a:r>
              <a:rPr lang="es-ES" dirty="0"/>
              <a:t>que poseen </a:t>
            </a:r>
            <a:r>
              <a:rPr lang="es-ES" dirty="0" smtClean="0"/>
              <a:t>de antemano un momento magnético </a:t>
            </a:r>
            <a:r>
              <a:rPr lang="es-ES" dirty="0"/>
              <a:t>y</a:t>
            </a:r>
            <a:r>
              <a:rPr lang="es-ES" dirty="0" smtClean="0"/>
              <a:t>, al ser </a:t>
            </a:r>
            <a:r>
              <a:rPr lang="es-ES" dirty="0"/>
              <a:t>sometidos </a:t>
            </a:r>
            <a:r>
              <a:rPr lang="es-ES" dirty="0" smtClean="0"/>
              <a:t>a la acción del campo</a:t>
            </a:r>
            <a:r>
              <a:rPr lang="es-ES" dirty="0"/>
              <a:t>, </a:t>
            </a:r>
            <a:r>
              <a:rPr lang="es-ES" dirty="0" smtClean="0"/>
              <a:t>se produce </a:t>
            </a:r>
            <a:r>
              <a:rPr lang="es-ES" dirty="0"/>
              <a:t>una alineación de dichos momentos, </a:t>
            </a:r>
            <a:r>
              <a:rPr lang="es-ES" dirty="0" smtClean="0"/>
              <a:t>lo que favorece la propagación del campo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figura </a:t>
            </a:r>
            <a:r>
              <a:rPr lang="es-ES" b="1" dirty="0"/>
              <a:t>muestra cómo se acomodan y distribuyen los </a:t>
            </a:r>
            <a:r>
              <a:rPr lang="es-ES" b="1" dirty="0" smtClean="0"/>
              <a:t>momentos </a:t>
            </a:r>
            <a:r>
              <a:rPr lang="es-ES" b="1" dirty="0"/>
              <a:t>magnéticos cuando </a:t>
            </a:r>
            <a:r>
              <a:rPr lang="es-ES" b="1" dirty="0" smtClean="0"/>
              <a:t>un material </a:t>
            </a:r>
            <a:r>
              <a:rPr lang="es-ES" b="1" dirty="0"/>
              <a:t>no es magnetizado (imagen </a:t>
            </a:r>
            <a:r>
              <a:rPr lang="es-ES" b="1" dirty="0" smtClean="0"/>
              <a:t>superior</a:t>
            </a:r>
            <a:r>
              <a:rPr lang="es-ES" b="1" dirty="0"/>
              <a:t>) </a:t>
            </a:r>
            <a:r>
              <a:rPr lang="es-ES" b="1" dirty="0" smtClean="0"/>
              <a:t>y cuando </a:t>
            </a:r>
            <a:r>
              <a:rPr lang="es-ES" b="1" dirty="0"/>
              <a:t>se halla magnetizado (imagen inferior</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39305" y="2182091"/>
            <a:ext cx="3800475" cy="3657600"/>
          </a:xfrm>
          <a:prstGeom prst="rect">
            <a:avLst/>
          </a:prstGeom>
        </p:spPr>
      </p:pic>
    </p:spTree>
    <p:extLst>
      <p:ext uri="{BB962C8B-B14F-4D97-AF65-F5344CB8AC3E}">
        <p14:creationId xmlns:p14="http://schemas.microsoft.com/office/powerpoint/2010/main" val="410529999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 imagen </a:t>
            </a:r>
            <a:r>
              <a:rPr lang="es-ES" b="1" dirty="0"/>
              <a:t>muestra una manifestación real sobre cómo un material </a:t>
            </a:r>
            <a:r>
              <a:rPr lang="es-ES" b="1" dirty="0" smtClean="0"/>
              <a:t>diamagnético </a:t>
            </a:r>
            <a:r>
              <a:rPr lang="es-ES" b="1" dirty="0"/>
              <a:t>es repelido permanentemente cuando se acerca </a:t>
            </a:r>
            <a:r>
              <a:rPr lang="es-ES" b="1" dirty="0" smtClean="0"/>
              <a:t>hacia un </a:t>
            </a:r>
            <a:r>
              <a:rPr lang="es-ES" b="1" dirty="0"/>
              <a:t>polo cualquiera de un imán.</a:t>
            </a:r>
          </a:p>
          <a:p>
            <a:pPr algn="just"/>
            <a:r>
              <a:rPr lang="es-ES" b="1" dirty="0" smtClean="0">
                <a:solidFill>
                  <a:srgbClr val="0070C0"/>
                </a:solidFill>
                <a:latin typeface="Arial Rounded MT Bold" panose="020F0704030504030204" pitchFamily="34" charset="0"/>
              </a:rPr>
              <a:t>Curva primera magnetización</a:t>
            </a:r>
          </a:p>
          <a:p>
            <a:pPr algn="just"/>
            <a:endParaRPr lang="es-ES" b="1" dirty="0">
              <a:solidFill>
                <a:srgbClr val="0070C0"/>
              </a:solidFill>
              <a:latin typeface="Arial Rounded MT Bold" panose="020F0704030504030204" pitchFamily="34" charset="0"/>
            </a:endParaRPr>
          </a:p>
          <a:p>
            <a:pPr algn="just"/>
            <a:r>
              <a:rPr lang="es-ES" dirty="0"/>
              <a:t>Los E ferromagnéticos, compuestos de hierro y </a:t>
            </a:r>
            <a:r>
              <a:rPr lang="es-ES" dirty="0" smtClean="0"/>
              <a:t>sus </a:t>
            </a:r>
            <a:r>
              <a:rPr lang="es-ES" dirty="0"/>
              <a:t>aleaciones con cobalto, tungsteno, níquel, aluminio </a:t>
            </a:r>
            <a:r>
              <a:rPr lang="es-ES" dirty="0" smtClean="0"/>
              <a:t>y </a:t>
            </a:r>
            <a:r>
              <a:rPr lang="es-ES" dirty="0"/>
              <a:t>otros metales, son los materiales magnéticos más </a:t>
            </a:r>
            <a:r>
              <a:rPr lang="es-ES" dirty="0" smtClean="0"/>
              <a:t>comunes</a:t>
            </a:r>
            <a:r>
              <a:rPr lang="es-ES" dirty="0"/>
              <a:t>: se utilizan para el diseño y la constitución de núcleos </a:t>
            </a:r>
            <a:r>
              <a:rPr lang="es-ES" dirty="0" smtClean="0"/>
              <a:t>de </a:t>
            </a:r>
            <a:r>
              <a:rPr lang="es-ES" dirty="0"/>
              <a:t>los transformadores y las máquinas eléctricas.</a:t>
            </a:r>
          </a:p>
          <a:p>
            <a:pPr algn="just"/>
            <a:r>
              <a:rPr lang="es-ES" dirty="0"/>
              <a:t>En un transformador se usan para maximizar el </a:t>
            </a:r>
            <a:r>
              <a:rPr lang="es-ES" dirty="0" smtClean="0"/>
              <a:t>acoplamiento entre los devanados (conjuntos de espiras), así como para disminuir la corriente de excitación necesaria para la operación </a:t>
            </a:r>
            <a:r>
              <a:rPr lang="es-ES" dirty="0"/>
              <a:t>del transformador.</a:t>
            </a:r>
          </a:p>
          <a:p>
            <a:pPr algn="just"/>
            <a:r>
              <a:rPr lang="es-ES" dirty="0"/>
              <a:t>En las máquinas eléctricas se usan los materiales </a:t>
            </a:r>
            <a:r>
              <a:rPr lang="es-ES" dirty="0" smtClean="0"/>
              <a:t>ferromagnéticos </a:t>
            </a:r>
            <a:r>
              <a:rPr lang="es-ES" dirty="0"/>
              <a:t>para dar forma a los campos, de modo que se </a:t>
            </a:r>
            <a:r>
              <a:rPr lang="es-ES" dirty="0" smtClean="0"/>
              <a:t>logren </a:t>
            </a:r>
            <a:r>
              <a:rPr lang="es-ES" dirty="0"/>
              <a:t>hacer máximas las características de producción de </a:t>
            </a:r>
            <a:r>
              <a:rPr lang="es-ES" dirty="0" smtClean="0"/>
              <a:t>par</a:t>
            </a:r>
            <a:r>
              <a:rPr lang="es-ES" dirty="0"/>
              <a:t>. </a:t>
            </a:r>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024993" y="414028"/>
            <a:ext cx="4229100" cy="2609850"/>
          </a:xfrm>
          <a:prstGeom prst="rect">
            <a:avLst/>
          </a:prstGeom>
        </p:spPr>
      </p:pic>
    </p:spTree>
    <p:extLst>
      <p:ext uri="{BB962C8B-B14F-4D97-AF65-F5344CB8AC3E}">
        <p14:creationId xmlns:p14="http://schemas.microsoft.com/office/powerpoint/2010/main" val="40617954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r>
              <a:rPr lang="es-ES" dirty="0" smtClean="0"/>
              <a:t>Estos </a:t>
            </a:r>
            <a:r>
              <a:rPr lang="es-ES" dirty="0"/>
              <a:t>materiales han evolucionado mucho con el paso </a:t>
            </a:r>
            <a:r>
              <a:rPr lang="es-ES" dirty="0" smtClean="0"/>
              <a:t>del </a:t>
            </a:r>
            <a:r>
              <a:rPr lang="es-ES" dirty="0"/>
              <a:t>tiempo lo que implica más eficiencia, reducción de </a:t>
            </a:r>
            <a:r>
              <a:rPr lang="es-ES" dirty="0" smtClean="0"/>
              <a:t>volúmenes </a:t>
            </a:r>
            <a:r>
              <a:rPr lang="es-ES" dirty="0"/>
              <a:t>y costo en el diseño de transformadores y </a:t>
            </a:r>
            <a:r>
              <a:rPr lang="es-ES" dirty="0" smtClean="0"/>
              <a:t>máquinas </a:t>
            </a:r>
            <a:r>
              <a:rPr lang="es-ES" dirty="0"/>
              <a:t>eléctricas. Los materiales ferromagnéticos poseen las </a:t>
            </a:r>
            <a:r>
              <a:rPr lang="es-ES" dirty="0" smtClean="0"/>
              <a:t>propiedades </a:t>
            </a:r>
            <a:r>
              <a:rPr lang="es-ES" dirty="0"/>
              <a:t>que mencionamos a continuación</a:t>
            </a:r>
            <a:r>
              <a:rPr lang="es-ES" dirty="0" smtClean="0"/>
              <a:t>:</a:t>
            </a:r>
          </a:p>
          <a:p>
            <a:pPr algn="just"/>
            <a:endParaRPr lang="es-ES" dirty="0"/>
          </a:p>
          <a:p>
            <a:pPr marL="285750" indent="-285750" algn="just">
              <a:buFont typeface="Arial" panose="020B0604020202020204" pitchFamily="34" charset="0"/>
              <a:buChar char="•"/>
            </a:pPr>
            <a:r>
              <a:rPr lang="es-ES" b="1" dirty="0" smtClean="0"/>
              <a:t>Aparece una gran inducción magnética al aplicarles un campo magnético.</a:t>
            </a:r>
          </a:p>
          <a:p>
            <a:pPr marL="285750" indent="-285750" algn="just">
              <a:buFont typeface="Arial" panose="020B0604020202020204" pitchFamily="34" charset="0"/>
              <a:buChar char="•"/>
            </a:pPr>
            <a:r>
              <a:rPr lang="es-ES" b="1" dirty="0" smtClean="0"/>
              <a:t>Los </a:t>
            </a:r>
            <a:r>
              <a:rPr lang="es-ES" b="1" dirty="0"/>
              <a:t>materiales de este tipo permiten concentrar con </a:t>
            </a:r>
            <a:r>
              <a:rPr lang="es-ES" b="1" dirty="0" smtClean="0"/>
              <a:t>facilidad líneas de campo </a:t>
            </a:r>
            <a:r>
              <a:rPr lang="es-ES" b="1" dirty="0"/>
              <a:t>magnético, acumulando </a:t>
            </a:r>
            <a:r>
              <a:rPr lang="es-ES" b="1" dirty="0" smtClean="0"/>
              <a:t>densidad de flujo magnético </a:t>
            </a:r>
            <a:r>
              <a:rPr lang="es-ES" b="1" dirty="0"/>
              <a:t>elevado</a:t>
            </a:r>
            <a:r>
              <a:rPr lang="es-ES" b="1" dirty="0" smtClean="0"/>
              <a:t>.</a:t>
            </a:r>
            <a:r>
              <a:rPr lang="es-ES" b="1" dirty="0"/>
              <a:t> </a:t>
            </a:r>
            <a:endParaRPr lang="es-ES" b="1" dirty="0" smtClean="0"/>
          </a:p>
          <a:p>
            <a:pPr marL="285750" indent="-285750" algn="just">
              <a:buFont typeface="Arial" panose="020B0604020202020204" pitchFamily="34" charset="0"/>
              <a:buChar char="•"/>
            </a:pPr>
            <a:r>
              <a:rPr lang="es-ES" b="1" dirty="0" smtClean="0"/>
              <a:t>Se </a:t>
            </a:r>
            <a:r>
              <a:rPr lang="es-ES" b="1" dirty="0"/>
              <a:t>utilizan estos materiales para delimitar </a:t>
            </a:r>
            <a:r>
              <a:rPr lang="es-ES" b="1" dirty="0" smtClean="0"/>
              <a:t>y dirigir </a:t>
            </a:r>
            <a:r>
              <a:rPr lang="es-ES" b="1" dirty="0"/>
              <a:t>los </a:t>
            </a:r>
            <a:r>
              <a:rPr lang="es-ES" b="1" dirty="0" smtClean="0"/>
              <a:t>campos </a:t>
            </a:r>
            <a:r>
              <a:rPr lang="es-ES" b="1" dirty="0"/>
              <a:t>magnéticos en trayectorias bien </a:t>
            </a:r>
            <a:r>
              <a:rPr lang="es-ES" b="1" dirty="0" smtClean="0"/>
              <a:t>definidas.</a:t>
            </a:r>
          </a:p>
          <a:p>
            <a:pPr marL="285750" indent="-285750" algn="just">
              <a:buFont typeface="Arial" panose="020B0604020202020204" pitchFamily="34" charset="0"/>
              <a:buChar char="•"/>
            </a:pPr>
            <a:r>
              <a:rPr lang="es-ES" b="1" dirty="0" smtClean="0"/>
              <a:t>Permite </a:t>
            </a:r>
            <a:r>
              <a:rPr lang="es-ES" b="1" dirty="0"/>
              <a:t>que las máquinas eléctricas tengan volúmenes </a:t>
            </a:r>
            <a:r>
              <a:rPr lang="es-ES" b="1" dirty="0" smtClean="0"/>
              <a:t>razonables </a:t>
            </a:r>
            <a:r>
              <a:rPr lang="es-ES" b="1" dirty="0"/>
              <a:t>y costos menos excesivos.</a:t>
            </a:r>
          </a:p>
          <a:p>
            <a:pPr marL="285750" indent="-285750" algn="just">
              <a:buFont typeface="Arial" panose="020B0604020202020204" pitchFamily="34" charset="0"/>
              <a:buChar char="•"/>
            </a:pP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Zonas de la curva. Aquí vemos </a:t>
            </a:r>
            <a:r>
              <a:rPr lang="es-ES" b="1" dirty="0"/>
              <a:t>las </a:t>
            </a:r>
            <a:r>
              <a:rPr lang="es-ES" b="1" dirty="0" smtClean="0"/>
              <a:t>diferentes zonas de la curva</a:t>
            </a:r>
            <a:endParaRPr lang="es-ES" b="1" dirty="0"/>
          </a:p>
          <a:p>
            <a:pPr algn="just"/>
            <a:endParaRPr lang="es-ES" dirty="0" smtClean="0"/>
          </a:p>
          <a:p>
            <a:pPr algn="just"/>
            <a:r>
              <a:rPr lang="es-ES" dirty="0" smtClean="0"/>
              <a:t>En </a:t>
            </a:r>
            <a:r>
              <a:rPr lang="es-ES" dirty="0"/>
              <a:t>la </a:t>
            </a:r>
            <a:r>
              <a:rPr lang="es-ES" dirty="0" smtClean="0"/>
              <a:t>figura </a:t>
            </a:r>
            <a:r>
              <a:rPr lang="es-ES" dirty="0"/>
              <a:t>Zonas de la curva vemos que, al principio, </a:t>
            </a:r>
            <a:r>
              <a:rPr lang="es-ES" dirty="0" smtClean="0"/>
              <a:t>un pequeño </a:t>
            </a:r>
            <a:r>
              <a:rPr lang="es-ES" dirty="0"/>
              <a:t>aumento en la fuerza </a:t>
            </a:r>
            <a:r>
              <a:rPr lang="es-ES" dirty="0" err="1"/>
              <a:t>magnetomotriz</a:t>
            </a:r>
            <a:r>
              <a:rPr lang="es-ES" dirty="0"/>
              <a:t> produce un </a:t>
            </a:r>
            <a:r>
              <a:rPr lang="es-ES" dirty="0" smtClean="0"/>
              <a:t>enorme </a:t>
            </a:r>
            <a:r>
              <a:rPr lang="es-ES" dirty="0"/>
              <a:t>aumento en el flujo resultante. Después, los </a:t>
            </a:r>
            <a:r>
              <a:rPr lang="es-ES" dirty="0" smtClean="0"/>
              <a:t>aumentos </a:t>
            </a:r>
            <a:r>
              <a:rPr lang="es-ES" dirty="0"/>
              <a:t>en la fuerza </a:t>
            </a:r>
            <a:r>
              <a:rPr lang="es-ES" dirty="0" err="1"/>
              <a:t>magnetomotriz</a:t>
            </a:r>
            <a:r>
              <a:rPr lang="es-ES" dirty="0"/>
              <a:t> producen </a:t>
            </a:r>
            <a:r>
              <a:rPr lang="es-ES" dirty="0" smtClean="0"/>
              <a:t>relativamente poco </a:t>
            </a:r>
            <a:r>
              <a:rPr lang="es-ES" dirty="0"/>
              <a:t>aumento en el flujo. Por último, un aumento en la </a:t>
            </a:r>
            <a:r>
              <a:rPr lang="es-ES" dirty="0" smtClean="0"/>
              <a:t>fuerza </a:t>
            </a:r>
            <a:r>
              <a:rPr lang="es-ES" dirty="0" err="1"/>
              <a:t>magnetomotriz</a:t>
            </a:r>
            <a:r>
              <a:rPr lang="es-ES" dirty="0"/>
              <a:t> casi no produce cambio alguno. Si luego </a:t>
            </a:r>
            <a:r>
              <a:rPr lang="es-ES" dirty="0" smtClean="0"/>
              <a:t>de </a:t>
            </a:r>
            <a:r>
              <a:rPr lang="es-ES" dirty="0"/>
              <a:t>la saturación aplicamos H en forma desmedida </a:t>
            </a:r>
            <a:r>
              <a:rPr lang="es-ES" dirty="0" smtClean="0"/>
              <a:t>dañaremos </a:t>
            </a:r>
            <a:r>
              <a:rPr lang="es-ES" dirty="0"/>
              <a:t>las características magnéticas del material. </a:t>
            </a:r>
          </a:p>
        </p:txBody>
      </p:sp>
      <p:pic>
        <p:nvPicPr>
          <p:cNvPr id="3" name="Imagen 2"/>
          <p:cNvPicPr>
            <a:picLocks noChangeAspect="1"/>
          </p:cNvPicPr>
          <p:nvPr/>
        </p:nvPicPr>
        <p:blipFill>
          <a:blip r:embed="rId2"/>
          <a:stretch>
            <a:fillRect/>
          </a:stretch>
        </p:blipFill>
        <p:spPr>
          <a:xfrm>
            <a:off x="4567918" y="2682400"/>
            <a:ext cx="3143250" cy="2466975"/>
          </a:xfrm>
          <a:prstGeom prst="rect">
            <a:avLst/>
          </a:prstGeom>
        </p:spPr>
      </p:pic>
    </p:spTree>
    <p:extLst>
      <p:ext uri="{BB962C8B-B14F-4D97-AF65-F5344CB8AC3E}">
        <p14:creationId xmlns:p14="http://schemas.microsoft.com/office/powerpoint/2010/main" val="17086513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La región de </a:t>
            </a:r>
            <a:r>
              <a:rPr lang="es-ES" dirty="0"/>
              <a:t>la curva de magnetización en que la curva se aplana se </a:t>
            </a:r>
            <a:r>
              <a:rPr lang="es-ES" dirty="0" smtClean="0"/>
              <a:t>llama </a:t>
            </a:r>
            <a:r>
              <a:rPr lang="es-ES" dirty="0"/>
              <a:t>región de saturación, diremos entonces que el núcleo </a:t>
            </a:r>
            <a:r>
              <a:rPr lang="es-ES" dirty="0" smtClean="0"/>
              <a:t>está </a:t>
            </a:r>
            <a:r>
              <a:rPr lang="es-ES" dirty="0"/>
              <a:t>saturado. En contraste, la región donde el flujo cambia </a:t>
            </a:r>
            <a:r>
              <a:rPr lang="es-ES" dirty="0" smtClean="0"/>
              <a:t>muy </a:t>
            </a:r>
            <a:r>
              <a:rPr lang="es-ES" dirty="0"/>
              <a:t>rápido se llama región no saturada de la curva, y se </a:t>
            </a:r>
          </a:p>
          <a:p>
            <a:pPr algn="just"/>
            <a:r>
              <a:rPr lang="es-ES" dirty="0"/>
              <a:t>dice que el núcleo no está saturado. La zona entre las </a:t>
            </a:r>
            <a:r>
              <a:rPr lang="es-ES" dirty="0" smtClean="0"/>
              <a:t>regiones </a:t>
            </a:r>
            <a:r>
              <a:rPr lang="es-ES" dirty="0"/>
              <a:t>saturada y no saturada es el codo de saturación. Esta </a:t>
            </a:r>
            <a:r>
              <a:rPr lang="es-ES" dirty="0" smtClean="0"/>
              <a:t>es </a:t>
            </a:r>
            <a:r>
              <a:rPr lang="es-ES" dirty="0"/>
              <a:t>la zona recomendada para trabajar tanto en potencia </a:t>
            </a:r>
            <a:r>
              <a:rPr lang="es-ES" dirty="0" smtClean="0"/>
              <a:t>como </a:t>
            </a:r>
            <a:r>
              <a:rPr lang="es-ES" dirty="0"/>
              <a:t>en magnetización.</a:t>
            </a:r>
          </a:p>
          <a:p>
            <a:pPr algn="just"/>
            <a:r>
              <a:rPr lang="es-ES" dirty="0"/>
              <a:t>El núcleo debe hacerse funcionar en la región no saturada </a:t>
            </a:r>
            <a:r>
              <a:rPr lang="es-ES" dirty="0" smtClean="0"/>
              <a:t>de </a:t>
            </a:r>
            <a:r>
              <a:rPr lang="es-ES" dirty="0"/>
              <a:t>la curva de magnetización debido a que el flujo </a:t>
            </a:r>
            <a:r>
              <a:rPr lang="es-ES" dirty="0" smtClean="0"/>
              <a:t>resultante </a:t>
            </a:r>
            <a:r>
              <a:rPr lang="es-ES" dirty="0"/>
              <a:t>debe ser proporcional, o aproximadamente proporcional, </a:t>
            </a:r>
            <a:r>
              <a:rPr lang="es-ES" dirty="0" smtClean="0"/>
              <a:t>a </a:t>
            </a:r>
            <a:r>
              <a:rPr lang="es-ES" dirty="0"/>
              <a:t>la fuerza </a:t>
            </a:r>
            <a:r>
              <a:rPr lang="es-ES" dirty="0" err="1"/>
              <a:t>magnetomotriz</a:t>
            </a:r>
            <a:r>
              <a:rPr lang="es-ES" dirty="0"/>
              <a:t> aplicada.</a:t>
            </a:r>
          </a:p>
          <a:p>
            <a:pPr algn="just"/>
            <a:r>
              <a:rPr lang="es-ES" dirty="0"/>
              <a:t>La permeabilidad está en función de la inducción </a:t>
            </a:r>
            <a:r>
              <a:rPr lang="es-ES" dirty="0" smtClean="0"/>
              <a:t>magnética</a:t>
            </a:r>
            <a:r>
              <a:rPr lang="es-ES" dirty="0"/>
              <a:t>, por lo que nos interesará mucho conocer los valores </a:t>
            </a:r>
            <a:r>
              <a:rPr lang="es-ES" dirty="0" smtClean="0"/>
              <a:t>de permeabilidad de los distintos materiales. </a:t>
            </a:r>
          </a:p>
          <a:p>
            <a:pPr algn="just"/>
            <a:r>
              <a:rPr lang="es-ES" dirty="0" smtClean="0"/>
              <a:t>Las </a:t>
            </a:r>
            <a:r>
              <a:rPr lang="es-ES" dirty="0"/>
              <a:t>máquinas modernas tienen permeabilidades relativas </a:t>
            </a:r>
            <a:r>
              <a:rPr lang="es-ES" dirty="0" smtClean="0"/>
              <a:t>entre </a:t>
            </a:r>
            <a:r>
              <a:rPr lang="es-ES" dirty="0"/>
              <a:t>2000 a 6000; esto quiere decir que, para una corriente </a:t>
            </a:r>
            <a:r>
              <a:rPr lang="es-ES" dirty="0" smtClean="0"/>
              <a:t>dada</a:t>
            </a:r>
            <a:r>
              <a:rPr lang="es-ES" dirty="0"/>
              <a:t>, habrá de 2000 a 6000 veces más flujo que en el aire.</a:t>
            </a:r>
          </a:p>
          <a:p>
            <a:pPr algn="just"/>
            <a:r>
              <a:rPr lang="es-ES" dirty="0" smtClean="0"/>
              <a:t>La permeabilidad relativa es la comparación entre la permeabilidad del material y el aire.</a:t>
            </a:r>
          </a:p>
          <a:p>
            <a:pPr algn="just"/>
            <a:endParaRPr lang="es-ES" dirty="0"/>
          </a:p>
          <a:p>
            <a:pPr algn="just"/>
            <a:r>
              <a:rPr lang="es-ES" b="1" dirty="0">
                <a:solidFill>
                  <a:srgbClr val="0070C0"/>
                </a:solidFill>
                <a:latin typeface="Arial Rounded MT Bold" panose="020F0704030504030204" pitchFamily="34" charset="0"/>
              </a:rPr>
              <a:t>Circuitos magnéticos</a:t>
            </a:r>
          </a:p>
          <a:p>
            <a:pPr algn="just"/>
            <a:r>
              <a:rPr lang="es-ES" dirty="0"/>
              <a:t>Como sabemos de la ley de Ampere, si se considera el </a:t>
            </a:r>
            <a:r>
              <a:rPr lang="es-ES" dirty="0" smtClean="0"/>
              <a:t>camino </a:t>
            </a:r>
            <a:r>
              <a:rPr lang="es-ES" dirty="0"/>
              <a:t>de integración como la longitud media del núcleo, la ley </a:t>
            </a:r>
            <a:r>
              <a:rPr lang="es-ES" dirty="0" smtClean="0"/>
              <a:t>se </a:t>
            </a:r>
            <a:r>
              <a:rPr lang="es-ES" dirty="0"/>
              <a:t>expresará de la </a:t>
            </a:r>
            <a:r>
              <a:rPr lang="es-ES" dirty="0" smtClean="0"/>
              <a:t>siguiente </a:t>
            </a:r>
            <a:r>
              <a:rPr lang="es-ES" dirty="0"/>
              <a:t>forma</a:t>
            </a:r>
            <a:r>
              <a:rPr lang="es-ES" dirty="0" smtClean="0"/>
              <a:t>:</a:t>
            </a:r>
          </a:p>
          <a:p>
            <a:pPr algn="ctr"/>
            <a:r>
              <a:rPr lang="es-ES" dirty="0" smtClean="0">
                <a:latin typeface="Arial Rounded MT Bold" panose="020F0704030504030204" pitchFamily="34" charset="0"/>
              </a:rPr>
              <a:t>H L = N I</a:t>
            </a:r>
            <a:endParaRPr lang="es-ES" dirty="0">
              <a:latin typeface="Arial Rounded MT Bold" panose="020F0704030504030204" pitchFamily="34" charset="0"/>
            </a:endParaRPr>
          </a:p>
          <a:p>
            <a:pPr algn="just"/>
            <a:r>
              <a:rPr lang="es-ES" dirty="0" smtClean="0"/>
              <a:t>Donde </a:t>
            </a:r>
            <a:r>
              <a:rPr lang="es-ES" dirty="0"/>
              <a:t>N es el número de vueltas de la bobina y equivale a </a:t>
            </a:r>
            <a:r>
              <a:rPr lang="es-ES" dirty="0" smtClean="0"/>
              <a:t>la sumatoria </a:t>
            </a:r>
            <a:r>
              <a:rPr lang="es-ES" dirty="0"/>
              <a:t>de corrientes, la cual es la misma en cada vuelta. </a:t>
            </a:r>
          </a:p>
          <a:p>
            <a:pPr algn="just"/>
            <a:r>
              <a:rPr lang="es-ES" dirty="0"/>
              <a:t>Al despejar, tendremos la intensidad del campo magnético </a:t>
            </a:r>
            <a:r>
              <a:rPr lang="es-ES" dirty="0" smtClean="0"/>
              <a:t>en </a:t>
            </a:r>
            <a:r>
              <a:rPr lang="es-ES" dirty="0"/>
              <a:t>función de N-número de vueltas, </a:t>
            </a:r>
            <a:r>
              <a:rPr lang="es-ES" dirty="0" smtClean="0"/>
              <a:t>I-la </a:t>
            </a:r>
            <a:r>
              <a:rPr lang="es-ES" dirty="0"/>
              <a:t>corriente y </a:t>
            </a:r>
            <a:r>
              <a:rPr lang="es-ES" dirty="0" smtClean="0"/>
              <a:t>L-longitud </a:t>
            </a:r>
            <a:r>
              <a:rPr lang="es-ES" dirty="0"/>
              <a:t>media. La magnitud del flujo será entonces:</a:t>
            </a:r>
          </a:p>
          <a:p>
            <a:pPr algn="just"/>
            <a:endParaRPr lang="es-ES" dirty="0" smtClean="0"/>
          </a:p>
          <a:p>
            <a:pPr algn="just"/>
            <a:r>
              <a:rPr lang="es-ES" dirty="0" smtClean="0"/>
              <a:t>El flujo total que atraviesa el área del núcleo se considera constante y se expresa </a:t>
            </a:r>
            <a:r>
              <a:rPr lang="es-ES" dirty="0"/>
              <a:t>así</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5415148" y="5264603"/>
            <a:ext cx="1543791" cy="352426"/>
          </a:xfrm>
          <a:prstGeom prst="rect">
            <a:avLst/>
          </a:prstGeom>
        </p:spPr>
      </p:pic>
      <p:pic>
        <p:nvPicPr>
          <p:cNvPr id="5" name="Imagen 4"/>
          <p:cNvPicPr>
            <a:picLocks noChangeAspect="1"/>
          </p:cNvPicPr>
          <p:nvPr/>
        </p:nvPicPr>
        <p:blipFill>
          <a:blip r:embed="rId3"/>
          <a:stretch>
            <a:fillRect/>
          </a:stretch>
        </p:blipFill>
        <p:spPr>
          <a:xfrm>
            <a:off x="5070763" y="6126800"/>
            <a:ext cx="2149433" cy="285875"/>
          </a:xfrm>
          <a:prstGeom prst="rect">
            <a:avLst/>
          </a:prstGeom>
        </p:spPr>
      </p:pic>
    </p:spTree>
    <p:extLst>
      <p:ext uri="{BB962C8B-B14F-4D97-AF65-F5344CB8AC3E}">
        <p14:creationId xmlns:p14="http://schemas.microsoft.com/office/powerpoint/2010/main" val="423934067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Para entender </a:t>
            </a:r>
            <a:r>
              <a:rPr lang="es-ES" dirty="0"/>
              <a:t>mejor estos fenómenos, podemos hacer una </a:t>
            </a:r>
            <a:r>
              <a:rPr lang="es-ES" dirty="0" smtClean="0"/>
              <a:t>analogía entre un circuito eléctrico y uno magnético En </a:t>
            </a:r>
            <a:r>
              <a:rPr lang="es-ES" dirty="0"/>
              <a:t>la analogía veremos que un circuito eléctrico genera </a:t>
            </a:r>
            <a:r>
              <a:rPr lang="es-ES" dirty="0" smtClean="0"/>
              <a:t>fuerza </a:t>
            </a:r>
            <a:r>
              <a:rPr lang="es-ES" dirty="0"/>
              <a:t>electromotriz (</a:t>
            </a:r>
            <a:r>
              <a:rPr lang="es-ES" dirty="0" err="1"/>
              <a:t>fem</a:t>
            </a:r>
            <a:r>
              <a:rPr lang="es-ES" dirty="0"/>
              <a:t>), y en el magnético tenemos </a:t>
            </a:r>
            <a:r>
              <a:rPr lang="es-ES" dirty="0" smtClean="0"/>
              <a:t>fuerza </a:t>
            </a:r>
            <a:r>
              <a:rPr lang="es-ES" dirty="0" err="1"/>
              <a:t>magnetomotriz</a:t>
            </a:r>
            <a:r>
              <a:rPr lang="es-ES" dirty="0"/>
              <a:t> y la denominamos </a:t>
            </a:r>
            <a:r>
              <a:rPr lang="es-ES" dirty="0" err="1" smtClean="0"/>
              <a:t>Fmm</a:t>
            </a:r>
            <a:r>
              <a:rPr lang="es-ES" dirty="0" smtClean="0"/>
              <a:t>.</a:t>
            </a:r>
            <a:endParaRPr lang="es-ES" dirty="0"/>
          </a:p>
          <a:p>
            <a:pPr algn="just"/>
            <a:r>
              <a:rPr lang="es-ES" dirty="0"/>
              <a:t>En el ejemplo magnético, la fuerza </a:t>
            </a:r>
            <a:r>
              <a:rPr lang="es-ES" dirty="0" err="1" smtClean="0"/>
              <a:t>Fmm</a:t>
            </a:r>
            <a:r>
              <a:rPr lang="es-ES" dirty="0" smtClean="0"/>
              <a:t> </a:t>
            </a:r>
            <a:r>
              <a:rPr lang="es-ES" dirty="0"/>
              <a:t>presenta una </a:t>
            </a:r>
            <a:r>
              <a:rPr lang="es-ES" dirty="0" smtClean="0"/>
              <a:t>polaridad </a:t>
            </a:r>
            <a:r>
              <a:rPr lang="es-ES" dirty="0"/>
              <a:t>asociada que depende de la entrada y salida del flujo; </a:t>
            </a:r>
          </a:p>
          <a:p>
            <a:pPr algn="just"/>
            <a:r>
              <a:rPr lang="es-ES" dirty="0"/>
              <a:t>por donde el flujo entra a la fuente, diremos que es negativo </a:t>
            </a:r>
            <a:r>
              <a:rPr lang="es-ES" dirty="0" smtClean="0"/>
              <a:t>y</a:t>
            </a:r>
            <a:r>
              <a:rPr lang="es-ES" dirty="0"/>
              <a:t>, por donde sale de la fuente hacia el circuito, diremos que </a:t>
            </a:r>
            <a:r>
              <a:rPr lang="es-ES" dirty="0" smtClean="0"/>
              <a:t>es </a:t>
            </a:r>
            <a:r>
              <a:rPr lang="es-ES" dirty="0"/>
              <a:t>positivo. Como vimos antes, aquí aplicamos la ley de la </a:t>
            </a:r>
            <a:r>
              <a:rPr lang="es-ES" dirty="0" smtClean="0"/>
              <a:t>mano </a:t>
            </a:r>
            <a:r>
              <a:rPr lang="es-ES" dirty="0"/>
              <a:t>derecha. </a:t>
            </a:r>
            <a:r>
              <a:rPr lang="es-ES" dirty="0" smtClean="0"/>
              <a:t>Siguiendo </a:t>
            </a:r>
            <a:r>
              <a:rPr lang="es-ES" dirty="0"/>
              <a:t>con la analogía, si en un circuito </a:t>
            </a:r>
            <a:r>
              <a:rPr lang="es-ES" dirty="0" smtClean="0"/>
              <a:t>eléctrico la </a:t>
            </a:r>
            <a:r>
              <a:rPr lang="es-ES" dirty="0" err="1" smtClean="0"/>
              <a:t>Fem</a:t>
            </a:r>
            <a:r>
              <a:rPr lang="es-ES" dirty="0" smtClean="0"/>
              <a:t> produce </a:t>
            </a:r>
            <a:r>
              <a:rPr lang="es-ES" dirty="0"/>
              <a:t>una corriente, en uno magnético </a:t>
            </a:r>
            <a:r>
              <a:rPr lang="es-ES" dirty="0" smtClean="0"/>
              <a:t>encontraremos </a:t>
            </a:r>
            <a:r>
              <a:rPr lang="es-ES" dirty="0"/>
              <a:t>que la </a:t>
            </a:r>
            <a:r>
              <a:rPr lang="es-ES" dirty="0" err="1" smtClean="0"/>
              <a:t>Fmm</a:t>
            </a:r>
            <a:r>
              <a:rPr lang="es-ES" dirty="0" smtClean="0"/>
              <a:t> </a:t>
            </a:r>
            <a:r>
              <a:rPr lang="es-ES" dirty="0"/>
              <a:t>producirá un flujo d.</a:t>
            </a:r>
          </a:p>
          <a:p>
            <a:pPr algn="just"/>
            <a:r>
              <a:rPr lang="es-ES" dirty="0"/>
              <a:t>Aquí veremos entonces que estas relaciones son </a:t>
            </a:r>
            <a:r>
              <a:rPr lang="es-ES" dirty="0" smtClean="0"/>
              <a:t>análogas a la ley de Ohm:</a:t>
            </a:r>
          </a:p>
          <a:p>
            <a:pPr algn="just"/>
            <a:endParaRPr lang="es-ES" dirty="0"/>
          </a:p>
          <a:p>
            <a:pPr algn="just"/>
            <a:endParaRPr lang="es-ES" dirty="0" smtClean="0"/>
          </a:p>
          <a:p>
            <a:pPr algn="just"/>
            <a:r>
              <a:rPr lang="es-ES" dirty="0" smtClean="0"/>
              <a:t>Entonces </a:t>
            </a:r>
            <a:r>
              <a:rPr lang="es-ES" dirty="0"/>
              <a:t>estamos frente a una nueva magnitud, </a:t>
            </a:r>
            <a:r>
              <a:rPr lang="es-ES" dirty="0" smtClean="0"/>
              <a:t>denominada </a:t>
            </a:r>
            <a:r>
              <a:rPr lang="es-ES" dirty="0"/>
              <a:t>reluctancia, cuya medida es </a:t>
            </a:r>
            <a:r>
              <a:rPr lang="es-ES" dirty="0" err="1"/>
              <a:t>amper</a:t>
            </a:r>
            <a:r>
              <a:rPr lang="es-ES" dirty="0"/>
              <a:t>-vuelta por weber,</a:t>
            </a:r>
          </a:p>
          <a:p>
            <a:pPr algn="just"/>
            <a:r>
              <a:rPr lang="es-ES" dirty="0"/>
              <a:t>donde weber es la unidad de flujo magnético o flujo de </a:t>
            </a:r>
            <a:r>
              <a:rPr lang="es-ES" dirty="0" smtClean="0"/>
              <a:t>inducción </a:t>
            </a:r>
            <a:r>
              <a:rPr lang="es-ES" dirty="0"/>
              <a:t>magnética.</a:t>
            </a:r>
          </a:p>
          <a:p>
            <a:pPr algn="just"/>
            <a:r>
              <a:rPr lang="es-ES" dirty="0"/>
              <a:t>Para establecer nuestra relación con los circuitos </a:t>
            </a:r>
            <a:r>
              <a:rPr lang="es-ES" dirty="0" smtClean="0"/>
              <a:t>eléctricos</a:t>
            </a:r>
            <a:r>
              <a:rPr lang="es-ES" dirty="0"/>
              <a:t>, este valor sería la resistencia del circuito, donde </a:t>
            </a:r>
            <a:r>
              <a:rPr lang="es-ES" dirty="0" smtClean="0"/>
              <a:t>veremos </a:t>
            </a:r>
            <a:r>
              <a:rPr lang="es-ES" dirty="0"/>
              <a:t>que la permeabilidad (m) es el análogo de la </a:t>
            </a:r>
            <a:r>
              <a:rPr lang="es-ES" dirty="0" smtClean="0"/>
              <a:t>resistividad</a:t>
            </a:r>
            <a:r>
              <a:rPr lang="es-ES" dirty="0"/>
              <a:t>. Es importante mencionar que las reluctancias </a:t>
            </a:r>
            <a:r>
              <a:rPr lang="es-ES" dirty="0" smtClean="0"/>
              <a:t>responden </a:t>
            </a:r>
            <a:r>
              <a:rPr lang="es-ES" dirty="0"/>
              <a:t>a las mismas reglas que las resistencias.</a:t>
            </a:r>
          </a:p>
          <a:p>
            <a:pPr algn="just"/>
            <a:r>
              <a:rPr lang="es-ES" dirty="0"/>
              <a:t>De esta forma debemos tener en cuenta que para evitar </a:t>
            </a:r>
            <a:r>
              <a:rPr lang="es-ES" dirty="0" smtClean="0"/>
              <a:t>saturación </a:t>
            </a:r>
            <a:r>
              <a:rPr lang="es-ES" dirty="0"/>
              <a:t>en determinadas inductancias, nos </a:t>
            </a:r>
            <a:r>
              <a:rPr lang="es-ES" dirty="0" smtClean="0"/>
              <a:t>encontraremos </a:t>
            </a:r>
            <a:r>
              <a:rPr lang="es-ES" dirty="0"/>
              <a:t>con núcleos de estructuras compuestas, los que </a:t>
            </a:r>
            <a:r>
              <a:rPr lang="es-ES" dirty="0" smtClean="0"/>
              <a:t>normalmente </a:t>
            </a:r>
            <a:r>
              <a:rPr lang="es-ES" dirty="0"/>
              <a:t>son llamados entrehierros. Como un ejemplo </a:t>
            </a:r>
            <a:r>
              <a:rPr lang="es-ES" dirty="0" smtClean="0"/>
              <a:t>analizaremos </a:t>
            </a:r>
            <a:r>
              <a:rPr lang="es-ES" dirty="0"/>
              <a:t>el circuito magnético con entrehierro; para ello </a:t>
            </a:r>
            <a:r>
              <a:rPr lang="es-ES" dirty="0" smtClean="0"/>
              <a:t>supondremos </a:t>
            </a:r>
            <a:r>
              <a:rPr lang="es-ES" dirty="0"/>
              <a:t>lo </a:t>
            </a:r>
            <a:r>
              <a:rPr lang="es-ES" dirty="0" smtClean="0"/>
              <a:t>siguiente:</a:t>
            </a:r>
            <a:endParaRPr lang="es-ES" dirty="0"/>
          </a:p>
          <a:p>
            <a:pPr marL="742950" lvl="1" indent="-285750" algn="just">
              <a:buFont typeface="Arial" panose="020B0604020202020204" pitchFamily="34" charset="0"/>
              <a:buChar char="•"/>
            </a:pPr>
            <a:r>
              <a:rPr lang="es-ES" b="1" dirty="0" smtClean="0"/>
              <a:t>En </a:t>
            </a:r>
            <a:r>
              <a:rPr lang="es-ES" b="1" dirty="0"/>
              <a:t>primer lugar no existirán pérdidas óhmicas que se </a:t>
            </a:r>
            <a:r>
              <a:rPr lang="es-ES" b="1" dirty="0" smtClean="0"/>
              <a:t>presenten en el bobinado</a:t>
            </a:r>
            <a:r>
              <a:rPr lang="es-ES" b="1" dirty="0"/>
              <a:t>.</a:t>
            </a:r>
          </a:p>
          <a:p>
            <a:pPr marL="742950" lvl="1" indent="-285750" algn="just">
              <a:buFont typeface="Arial" panose="020B0604020202020204" pitchFamily="34" charset="0"/>
              <a:buChar char="•"/>
            </a:pPr>
            <a:r>
              <a:rPr lang="es-ES" b="1" dirty="0" smtClean="0"/>
              <a:t>La curva B-H es lineal</a:t>
            </a:r>
            <a:r>
              <a:rPr lang="es-ES" b="1" dirty="0"/>
              <a:t>.</a:t>
            </a:r>
          </a:p>
          <a:p>
            <a:pPr marL="742950" lvl="1" indent="-285750" algn="just">
              <a:buFont typeface="Arial" panose="020B0604020202020204" pitchFamily="34" charset="0"/>
              <a:buChar char="•"/>
            </a:pPr>
            <a:r>
              <a:rPr lang="es-ES" b="1" dirty="0" smtClean="0"/>
              <a:t>La </a:t>
            </a:r>
            <a:r>
              <a:rPr lang="es-ES" b="1" dirty="0"/>
              <a:t>longitud del recorrido del flujo magnético en el núcleo </a:t>
            </a:r>
            <a:r>
              <a:rPr lang="es-ES" b="1" dirty="0" smtClean="0"/>
              <a:t>tiene </a:t>
            </a:r>
            <a:r>
              <a:rPr lang="es-ES" b="1" dirty="0"/>
              <a:t>que ser mayor que la longitud del entrehierro, y el </a:t>
            </a:r>
            <a:r>
              <a:rPr lang="es-ES" b="1" dirty="0" smtClean="0"/>
              <a:t>área </a:t>
            </a:r>
            <a:r>
              <a:rPr lang="es-ES" b="1" dirty="0"/>
              <a:t>de la sección transversal debe ser mayor que el </a:t>
            </a:r>
            <a:r>
              <a:rPr lang="es-ES" b="1" dirty="0" smtClean="0"/>
              <a:t>cuadrado </a:t>
            </a:r>
            <a:r>
              <a:rPr lang="es-ES" b="1" dirty="0"/>
              <a:t>de la longitud del entrehierro.</a:t>
            </a:r>
          </a:p>
          <a:p>
            <a:pPr marL="742950" lvl="1" indent="-285750" algn="just">
              <a:buFont typeface="Arial" panose="020B0604020202020204" pitchFamily="34" charset="0"/>
              <a:buChar char="•"/>
            </a:pPr>
            <a:r>
              <a:rPr lang="es-ES" b="1" dirty="0" smtClean="0"/>
              <a:t>No se considera el efecto </a:t>
            </a:r>
            <a:r>
              <a:rPr lang="es-ES" b="1" dirty="0"/>
              <a:t>marginal</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7652" y="2438338"/>
            <a:ext cx="1187532" cy="304862"/>
          </a:xfrm>
          <a:prstGeom prst="rect">
            <a:avLst/>
          </a:prstGeom>
        </p:spPr>
      </p:pic>
    </p:spTree>
    <p:extLst>
      <p:ext uri="{BB962C8B-B14F-4D97-AF65-F5344CB8AC3E}">
        <p14:creationId xmlns:p14="http://schemas.microsoft.com/office/powerpoint/2010/main" val="215934921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efecto de saturación ocurre cuando ya prácticamente todos los dominios se encuentran </a:t>
            </a:r>
            <a:r>
              <a:rPr lang="es-ES" b="1" dirty="0">
                <a:solidFill>
                  <a:srgbClr val="FF0000"/>
                </a:solidFill>
                <a:latin typeface="Arial Rounded MT Bold" panose="020F0704030504030204" pitchFamily="34" charset="0"/>
              </a:rPr>
              <a:t>alineados, </a:t>
            </a:r>
            <a:r>
              <a:rPr lang="es-ES" b="1" dirty="0" smtClean="0">
                <a:solidFill>
                  <a:srgbClr val="FF0000"/>
                </a:solidFill>
                <a:latin typeface="Arial Rounded MT Bold" panose="020F0704030504030204" pitchFamily="34" charset="0"/>
              </a:rPr>
              <a:t>por lo que cualquier </a:t>
            </a:r>
            <a:r>
              <a:rPr lang="es-ES" b="1" dirty="0">
                <a:solidFill>
                  <a:srgbClr val="FF0000"/>
                </a:solidFill>
                <a:latin typeface="Arial Rounded MT Bold" panose="020F0704030504030204" pitchFamily="34" charset="0"/>
              </a:rPr>
              <a:t>Incremento </a:t>
            </a:r>
            <a:r>
              <a:rPr lang="es-ES" b="1" dirty="0" smtClean="0">
                <a:solidFill>
                  <a:srgbClr val="FF0000"/>
                </a:solidFill>
                <a:latin typeface="Arial Rounded MT Bold" panose="020F0704030504030204" pitchFamily="34" charset="0"/>
              </a:rPr>
              <a:t>posterior en el campo aplicado no puede </a:t>
            </a:r>
            <a:r>
              <a:rPr lang="es-ES" b="1" dirty="0">
                <a:solidFill>
                  <a:srgbClr val="FF0000"/>
                </a:solidFill>
                <a:latin typeface="Arial Rounded MT Bold" panose="020F0704030504030204" pitchFamily="34" charset="0"/>
              </a:rPr>
              <a:t>causar </a:t>
            </a:r>
            <a:r>
              <a:rPr lang="es-ES" b="1" dirty="0" smtClean="0">
                <a:solidFill>
                  <a:srgbClr val="FF0000"/>
                </a:solidFill>
                <a:latin typeface="Arial Rounded MT Bold" panose="020F0704030504030204" pitchFamily="34" charset="0"/>
              </a:rPr>
              <a:t>una mayor </a:t>
            </a:r>
            <a:r>
              <a:rPr lang="es-ES" b="1" dirty="0">
                <a:solidFill>
                  <a:srgbClr val="FF0000"/>
                </a:solidFill>
                <a:latin typeface="Arial Rounded MT Bold" panose="020F0704030504030204" pitchFamily="34" charset="0"/>
              </a:rPr>
              <a:t>alineación</a:t>
            </a:r>
            <a:r>
              <a:rPr lang="es-ES" b="1" dirty="0" smtClean="0">
                <a:solidFill>
                  <a:srgbClr val="FF0000"/>
                </a:solidFill>
                <a:latin typeface="Arial Rounded MT Bold" panose="020F0704030504030204" pitchFamily="34" charset="0"/>
              </a:rPr>
              <a:t>.</a:t>
            </a:r>
          </a:p>
          <a:p>
            <a:pPr algn="just"/>
            <a:endParaRPr lang="es-ES" dirty="0"/>
          </a:p>
          <a:p>
            <a:pPr algn="just"/>
            <a:r>
              <a:rPr lang="es-ES" b="1" dirty="0">
                <a:solidFill>
                  <a:srgbClr val="0070C0"/>
                </a:solidFill>
                <a:latin typeface="Arial Rounded MT Bold" panose="020F0704030504030204" pitchFamily="34" charset="0"/>
              </a:rPr>
              <a:t>Ciclo </a:t>
            </a:r>
            <a:r>
              <a:rPr lang="es-ES" b="1" dirty="0" smtClean="0">
                <a:solidFill>
                  <a:srgbClr val="0070C0"/>
                </a:solidFill>
                <a:latin typeface="Arial Rounded MT Bold" panose="020F0704030504030204" pitchFamily="34" charset="0"/>
              </a:rPr>
              <a:t>de histéresis</a:t>
            </a:r>
          </a:p>
          <a:p>
            <a:pPr algn="just"/>
            <a:r>
              <a:rPr lang="es-ES" b="1" dirty="0" smtClean="0"/>
              <a:t>Reforcemos un poco lo visto en este </a:t>
            </a:r>
            <a:r>
              <a:rPr lang="es-ES" b="1" dirty="0"/>
              <a:t>tema diciendo que</a:t>
            </a:r>
            <a:r>
              <a:rPr lang="es-ES" b="1" dirty="0" smtClean="0"/>
              <a:t>, si a un material </a:t>
            </a:r>
            <a:r>
              <a:rPr lang="es-ES" b="1" dirty="0"/>
              <a:t>ferromagnético </a:t>
            </a:r>
            <a:r>
              <a:rPr lang="es-ES" b="1" dirty="0" smtClean="0"/>
              <a:t>se la aplica un campo </a:t>
            </a:r>
            <a:r>
              <a:rPr lang="es-ES" b="1" dirty="0"/>
              <a:t>magnético creciente</a:t>
            </a:r>
            <a:r>
              <a:rPr lang="es-ES" b="1" dirty="0" smtClean="0"/>
              <a:t>, su imantación </a:t>
            </a:r>
            <a:r>
              <a:rPr lang="es-ES" b="1" dirty="0"/>
              <a:t>crece desde </a:t>
            </a:r>
            <a:r>
              <a:rPr lang="es-ES" b="1" dirty="0" smtClean="0"/>
              <a:t>O hasta </a:t>
            </a:r>
            <a:r>
              <a:rPr lang="es-ES" b="1" dirty="0"/>
              <a:t>que </a:t>
            </a:r>
            <a:r>
              <a:rPr lang="es-ES" b="1" dirty="0" smtClean="0"/>
              <a:t>se presente la saturación</a:t>
            </a:r>
            <a:r>
              <a:rPr lang="es-ES" b="1" dirty="0"/>
              <a:t>. </a:t>
            </a:r>
            <a:r>
              <a:rPr lang="es-ES" b="1" dirty="0" smtClean="0"/>
              <a:t>Si luego nos </a:t>
            </a:r>
            <a:r>
              <a:rPr lang="es-ES" b="1" dirty="0"/>
              <a:t>encargamos </a:t>
            </a:r>
            <a:r>
              <a:rPr lang="es-ES" b="1" dirty="0" smtClean="0"/>
              <a:t>de hacer descender el campo </a:t>
            </a:r>
            <a:r>
              <a:rPr lang="es-ES" b="1" dirty="0"/>
              <a:t>magnético </a:t>
            </a:r>
            <a:r>
              <a:rPr lang="es-ES" b="1" dirty="0" smtClean="0"/>
              <a:t>hasta lograr la anulación</a:t>
            </a:r>
            <a:r>
              <a:rPr lang="es-ES" b="1" dirty="0"/>
              <a:t>, </a:t>
            </a:r>
            <a:r>
              <a:rPr lang="es-ES" b="1" dirty="0" smtClean="0"/>
              <a:t>la imantación no decrece </a:t>
            </a:r>
            <a:r>
              <a:rPr lang="es-ES" b="1" dirty="0"/>
              <a:t>de </a:t>
            </a:r>
            <a:r>
              <a:rPr lang="es-ES" b="1" dirty="0" smtClean="0"/>
              <a:t>la misma </a:t>
            </a:r>
            <a:r>
              <a:rPr lang="es-ES" b="1" dirty="0"/>
              <a:t>forma, </a:t>
            </a:r>
            <a:r>
              <a:rPr lang="es-ES" b="1" dirty="0" smtClean="0"/>
              <a:t>ya que la orientación de los dominios no es completamente reversible, por esta razón </a:t>
            </a:r>
            <a:r>
              <a:rPr lang="es-ES" b="1" dirty="0"/>
              <a:t>quedará una </a:t>
            </a:r>
            <a:r>
              <a:rPr lang="es-ES" b="1" dirty="0" smtClean="0"/>
              <a:t>imantación </a:t>
            </a:r>
            <a:r>
              <a:rPr lang="es-ES" b="1" dirty="0"/>
              <a:t>remanente </a:t>
            </a:r>
            <a:r>
              <a:rPr lang="es-ES" b="1" dirty="0" smtClean="0"/>
              <a:t>en el material con el que </a:t>
            </a:r>
            <a:r>
              <a:rPr lang="es-ES" b="1" dirty="0"/>
              <a:t>estemos trabajando.</a:t>
            </a:r>
          </a:p>
          <a:p>
            <a:pPr algn="just"/>
            <a:r>
              <a:rPr lang="es-ES" b="1" dirty="0" smtClean="0"/>
              <a:t>Este efecto de no reversibilidad </a:t>
            </a:r>
            <a:r>
              <a:rPr lang="es-ES" b="1" dirty="0"/>
              <a:t>se </a:t>
            </a:r>
            <a:r>
              <a:rPr lang="es-ES" b="1" dirty="0" smtClean="0"/>
              <a:t>conoce </a:t>
            </a:r>
            <a:r>
              <a:rPr lang="es-ES" b="1" dirty="0"/>
              <a:t>como ciclo de histéresis</a:t>
            </a:r>
            <a:r>
              <a:rPr lang="es-ES" b="1" dirty="0" smtClean="0"/>
              <a:t>. Para poder </a:t>
            </a:r>
            <a:r>
              <a:rPr lang="es-ES" b="1" dirty="0"/>
              <a:t>conocer </a:t>
            </a:r>
            <a:r>
              <a:rPr lang="es-ES" b="1" dirty="0" smtClean="0"/>
              <a:t>el ciclo de histéresis de un material determinado</a:t>
            </a:r>
            <a:r>
              <a:rPr lang="es-ES" b="1" dirty="0"/>
              <a:t>, </a:t>
            </a:r>
            <a:r>
              <a:rPr lang="es-ES" b="1" dirty="0" smtClean="0"/>
              <a:t>se puede utilizar un instrumento </a:t>
            </a:r>
            <a:r>
              <a:rPr lang="es-ES" b="1" dirty="0"/>
              <a:t>conocido como </a:t>
            </a:r>
            <a:r>
              <a:rPr lang="es-ES" b="1" dirty="0" smtClean="0"/>
              <a:t>magnetómetro de </a:t>
            </a:r>
            <a:r>
              <a:rPr lang="es-ES" b="1" dirty="0" err="1" smtClean="0"/>
              <a:t>Kópsel</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a:t>Aquí vemos </a:t>
            </a:r>
            <a:r>
              <a:rPr lang="es-ES" b="1" dirty="0" smtClean="0"/>
              <a:t>con claridad la longitud media </a:t>
            </a:r>
            <a:r>
              <a:rPr lang="es-ES" b="1" dirty="0"/>
              <a:t>del </a:t>
            </a:r>
            <a:r>
              <a:rPr lang="es-ES" b="1" dirty="0" smtClean="0"/>
              <a:t>núcleo. Vemos </a:t>
            </a:r>
            <a:r>
              <a:rPr lang="es-ES" b="1" dirty="0"/>
              <a:t>la analogía entre un circuito eléctrico y uno magnético.</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93382" y="3794475"/>
            <a:ext cx="3533775" cy="2047875"/>
          </a:xfrm>
          <a:prstGeom prst="rect">
            <a:avLst/>
          </a:prstGeom>
        </p:spPr>
      </p:pic>
      <p:pic>
        <p:nvPicPr>
          <p:cNvPr id="5" name="Imagen 4"/>
          <p:cNvPicPr>
            <a:picLocks noChangeAspect="1"/>
          </p:cNvPicPr>
          <p:nvPr/>
        </p:nvPicPr>
        <p:blipFill>
          <a:blip r:embed="rId3"/>
          <a:stretch>
            <a:fillRect/>
          </a:stretch>
        </p:blipFill>
        <p:spPr>
          <a:xfrm>
            <a:off x="6044540" y="3906982"/>
            <a:ext cx="5593278" cy="1781299"/>
          </a:xfrm>
          <a:prstGeom prst="rect">
            <a:avLst/>
          </a:prstGeom>
        </p:spPr>
      </p:pic>
    </p:spTree>
    <p:extLst>
      <p:ext uri="{BB962C8B-B14F-4D97-AF65-F5344CB8AC3E}">
        <p14:creationId xmlns:p14="http://schemas.microsoft.com/office/powerpoint/2010/main" val="346697318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8135" y="148441"/>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lvl="1" algn="just"/>
            <a:r>
              <a:rPr lang="es-ES" b="1" dirty="0" smtClean="0"/>
              <a:t>Como </a:t>
            </a:r>
            <a:r>
              <a:rPr lang="es-ES" b="1" dirty="0"/>
              <a:t>vimos, </a:t>
            </a:r>
            <a:r>
              <a:rPr lang="es-ES" b="1" dirty="0" smtClean="0"/>
              <a:t>el entrehierro </a:t>
            </a:r>
            <a:r>
              <a:rPr lang="es-ES" b="1" dirty="0"/>
              <a:t>es un espacio de </a:t>
            </a:r>
            <a:endParaRPr lang="es-ES" b="1" dirty="0" smtClean="0"/>
          </a:p>
          <a:p>
            <a:pPr lvl="1" algn="just"/>
            <a:r>
              <a:rPr lang="es-ES" b="1" dirty="0" smtClean="0"/>
              <a:t>separación </a:t>
            </a:r>
            <a:r>
              <a:rPr lang="es-ES" b="1" dirty="0"/>
              <a:t>en </a:t>
            </a:r>
            <a:r>
              <a:rPr lang="es-ES" b="1" dirty="0" smtClean="0"/>
              <a:t>el núcleo</a:t>
            </a:r>
            <a:r>
              <a:rPr lang="es-ES" b="1" dirty="0"/>
              <a:t>.</a:t>
            </a:r>
          </a:p>
          <a:p>
            <a:pPr algn="just"/>
            <a:r>
              <a:rPr lang="es-ES" dirty="0" smtClean="0"/>
              <a:t>Los </a:t>
            </a:r>
            <a:r>
              <a:rPr lang="es-ES" dirty="0"/>
              <a:t>cálculos que se obtienen utilizando el circuito </a:t>
            </a:r>
            <a:r>
              <a:rPr lang="es-ES" dirty="0" smtClean="0"/>
              <a:t>magnético </a:t>
            </a:r>
            <a:r>
              <a:rPr lang="es-ES" dirty="0"/>
              <a:t>son aproximados. Para calcular la reluctancia de </a:t>
            </a:r>
            <a:r>
              <a:rPr lang="es-ES" dirty="0" smtClean="0"/>
              <a:t>un núcleo</a:t>
            </a:r>
            <a:r>
              <a:rPr lang="es-ES" dirty="0"/>
              <a:t>, suponemos su sección transversal y su longitud </a:t>
            </a:r>
            <a:r>
              <a:rPr lang="es-ES" dirty="0" smtClean="0"/>
              <a:t>media</a:t>
            </a:r>
            <a:r>
              <a:rPr lang="es-ES" dirty="0"/>
              <a:t>. El incremento en la sección transversal del flujo en </a:t>
            </a:r>
            <a:r>
              <a:rPr lang="es-ES" dirty="0" smtClean="0"/>
              <a:t>el </a:t>
            </a:r>
            <a:r>
              <a:rPr lang="es-ES" dirty="0"/>
              <a:t>entrehierro no se tendrá en cuenta siempre que la </a:t>
            </a:r>
            <a:r>
              <a:rPr lang="es-ES" dirty="0" smtClean="0"/>
              <a:t>longitud </a:t>
            </a:r>
            <a:r>
              <a:rPr lang="es-ES" dirty="0"/>
              <a:t>del entrehierro sea menor que la dimensión del núcleo. </a:t>
            </a:r>
          </a:p>
          <a:p>
            <a:pPr algn="just"/>
            <a:r>
              <a:rPr lang="es-ES" dirty="0"/>
              <a:t>Para este núcleo compuesto, la ley de </a:t>
            </a:r>
            <a:r>
              <a:rPr lang="es-ES" dirty="0" err="1"/>
              <a:t>Ampére</a:t>
            </a:r>
            <a:r>
              <a:rPr lang="es-ES" dirty="0"/>
              <a:t> se expresa</a:t>
            </a:r>
            <a:r>
              <a:rPr lang="es-ES" dirty="0" smtClean="0"/>
              <a:t>:</a:t>
            </a:r>
          </a:p>
          <a:p>
            <a:pPr algn="just"/>
            <a:r>
              <a:rPr lang="es-ES" dirty="0" smtClean="0"/>
              <a:t>Teniendo en cuenta </a:t>
            </a:r>
            <a:r>
              <a:rPr lang="es-ES" dirty="0"/>
              <a:t>que contamos </a:t>
            </a:r>
            <a:r>
              <a:rPr lang="es-ES" dirty="0" smtClean="0"/>
              <a:t>con el medio del núcleo y el medio del aire </a:t>
            </a:r>
            <a:r>
              <a:rPr lang="es-ES" dirty="0"/>
              <a:t>tendremos:</a:t>
            </a:r>
          </a:p>
          <a:p>
            <a:pPr algn="just"/>
            <a:r>
              <a:rPr lang="es-ES" dirty="0"/>
              <a:t>Donde Hm es la intensidad del campo magnético del </a:t>
            </a:r>
            <a:r>
              <a:rPr lang="es-ES" dirty="0" smtClean="0"/>
              <a:t>núcleo</a:t>
            </a:r>
            <a:r>
              <a:rPr lang="es-ES" dirty="0"/>
              <a:t>, Hg es la intensidad del campo magnético del </a:t>
            </a:r>
            <a:r>
              <a:rPr lang="es-ES" dirty="0" smtClean="0"/>
              <a:t>entrehierro</a:t>
            </a:r>
            <a:r>
              <a:rPr lang="es-ES" dirty="0"/>
              <a:t>, Lm es la longitud media del núcleo, </a:t>
            </a:r>
            <a:r>
              <a:rPr lang="es-ES" dirty="0" err="1"/>
              <a:t>Lg</a:t>
            </a:r>
            <a:r>
              <a:rPr lang="es-ES" dirty="0"/>
              <a:t> es la longitud </a:t>
            </a:r>
            <a:r>
              <a:rPr lang="es-ES" dirty="0" smtClean="0"/>
              <a:t>del </a:t>
            </a:r>
            <a:r>
              <a:rPr lang="es-ES" dirty="0"/>
              <a:t>entrehierro, N es el número de vueltas del bobinado, I </a:t>
            </a:r>
            <a:r>
              <a:rPr lang="es-ES" dirty="0" smtClean="0"/>
              <a:t>es </a:t>
            </a:r>
            <a:r>
              <a:rPr lang="es-ES" dirty="0"/>
              <a:t>la corriente que circula por la bobina. Tenemos un flujo </a:t>
            </a:r>
            <a:r>
              <a:rPr lang="es-ES" dirty="0" smtClean="0"/>
              <a:t>continuo</a:t>
            </a:r>
            <a:r>
              <a:rPr lang="es-ES" dirty="0"/>
              <a:t>; la densidad del flujo magnético por unidad de área </a:t>
            </a:r>
            <a:r>
              <a:rPr lang="es-ES" dirty="0" smtClean="0"/>
              <a:t>del </a:t>
            </a:r>
            <a:r>
              <a:rPr lang="es-ES" dirty="0"/>
              <a:t>núcleo (</a:t>
            </a:r>
            <a:r>
              <a:rPr lang="es-ES" dirty="0" err="1"/>
              <a:t>BmAm</a:t>
            </a:r>
            <a:r>
              <a:rPr lang="es-ES" dirty="0"/>
              <a:t>) es </a:t>
            </a:r>
            <a:r>
              <a:rPr lang="es-ES" dirty="0" smtClean="0"/>
              <a:t>igual </a:t>
            </a:r>
            <a:r>
              <a:rPr lang="es-ES" dirty="0"/>
              <a:t>a la del aire (</a:t>
            </a:r>
            <a:r>
              <a:rPr lang="es-ES" dirty="0" err="1"/>
              <a:t>BgAg</a:t>
            </a:r>
            <a:r>
              <a:rPr lang="es-ES" dirty="0"/>
              <a:t>).</a:t>
            </a:r>
          </a:p>
          <a:p>
            <a:pPr algn="just"/>
            <a:r>
              <a:rPr lang="es-ES" dirty="0" smtClean="0"/>
              <a:t>Donde </a:t>
            </a:r>
            <a:r>
              <a:rPr lang="es-ES" dirty="0" err="1" smtClean="0"/>
              <a:t>Bm</a:t>
            </a:r>
            <a:r>
              <a:rPr lang="es-ES" dirty="0" smtClean="0"/>
              <a:t> es la densidad de flujo magnético del núcleo</a:t>
            </a:r>
            <a:r>
              <a:rPr lang="es-ES" dirty="0"/>
              <a:t>, </a:t>
            </a:r>
            <a:r>
              <a:rPr lang="es-ES" dirty="0" smtClean="0"/>
              <a:t>y </a:t>
            </a:r>
            <a:r>
              <a:rPr lang="es-ES" dirty="0" err="1" smtClean="0"/>
              <a:t>Bg</a:t>
            </a:r>
            <a:r>
              <a:rPr lang="es-ES" dirty="0"/>
              <a:t>, </a:t>
            </a:r>
            <a:r>
              <a:rPr lang="es-ES" dirty="0" smtClean="0"/>
              <a:t>la del entrehierro</a:t>
            </a:r>
            <a:r>
              <a:rPr lang="es-ES" dirty="0"/>
              <a:t>.</a:t>
            </a:r>
          </a:p>
          <a:p>
            <a:pPr algn="just"/>
            <a:r>
              <a:rPr lang="es-ES" dirty="0"/>
              <a:t>Hasta aquí hemos revisado los conceptos y cálculos </a:t>
            </a:r>
            <a:r>
              <a:rPr lang="es-ES" dirty="0" smtClean="0"/>
              <a:t>fundamentales </a:t>
            </a:r>
            <a:r>
              <a:rPr lang="es-ES" dirty="0"/>
              <a:t>del magnetismo y de esta forma podemos comprender su </a:t>
            </a:r>
            <a:r>
              <a:rPr lang="es-ES" dirty="0" smtClean="0"/>
              <a:t>papel </a:t>
            </a:r>
            <a:r>
              <a:rPr lang="es-ES" dirty="0"/>
              <a:t>en la generación eléctrica. Por ejemplo para entender de </a:t>
            </a:r>
            <a:r>
              <a:rPr lang="es-ES" dirty="0" smtClean="0"/>
              <a:t>mejor </a:t>
            </a:r>
            <a:r>
              <a:rPr lang="es-ES" dirty="0"/>
              <a:t>forma generadores eléctricos, los que son máquinas que </a:t>
            </a:r>
            <a:r>
              <a:rPr lang="es-ES" dirty="0" smtClean="0"/>
              <a:t>entregan </a:t>
            </a:r>
            <a:r>
              <a:rPr lang="es-ES" dirty="0"/>
              <a:t>corriente eléctrica inducida mediante el movimiento </a:t>
            </a:r>
            <a:r>
              <a:rPr lang="es-ES" dirty="0" smtClean="0"/>
              <a:t>de </a:t>
            </a:r>
            <a:r>
              <a:rPr lang="es-ES" dirty="0"/>
              <a:t>una o varias bobinas en un campo </a:t>
            </a:r>
            <a:r>
              <a:rPr lang="es-ES" dirty="0" smtClean="0"/>
              <a:t>magnético</a:t>
            </a:r>
          </a:p>
        </p:txBody>
      </p:sp>
      <p:pic>
        <p:nvPicPr>
          <p:cNvPr id="3" name="Imagen 2"/>
          <p:cNvPicPr>
            <a:picLocks noChangeAspect="1"/>
          </p:cNvPicPr>
          <p:nvPr/>
        </p:nvPicPr>
        <p:blipFill>
          <a:blip r:embed="rId2"/>
          <a:stretch>
            <a:fillRect/>
          </a:stretch>
        </p:blipFill>
        <p:spPr>
          <a:xfrm>
            <a:off x="740105" y="457199"/>
            <a:ext cx="3752850" cy="1790700"/>
          </a:xfrm>
          <a:prstGeom prst="rect">
            <a:avLst/>
          </a:prstGeom>
        </p:spPr>
      </p:pic>
      <p:pic>
        <p:nvPicPr>
          <p:cNvPr id="6" name="Imagen 5"/>
          <p:cNvPicPr>
            <a:picLocks noChangeAspect="1"/>
          </p:cNvPicPr>
          <p:nvPr/>
        </p:nvPicPr>
        <p:blipFill>
          <a:blip r:embed="rId3"/>
          <a:stretch>
            <a:fillRect/>
          </a:stretch>
        </p:blipFill>
        <p:spPr>
          <a:xfrm>
            <a:off x="6762998" y="234166"/>
            <a:ext cx="4762004" cy="2013733"/>
          </a:xfrm>
          <a:prstGeom prst="rect">
            <a:avLst/>
          </a:prstGeom>
        </p:spPr>
      </p:pic>
      <p:sp>
        <p:nvSpPr>
          <p:cNvPr id="7" name="Rectángulo 6"/>
          <p:cNvSpPr/>
          <p:nvPr/>
        </p:nvSpPr>
        <p:spPr>
          <a:xfrm>
            <a:off x="6096000" y="2088796"/>
            <a:ext cx="6096000" cy="923330"/>
          </a:xfrm>
          <a:prstGeom prst="rect">
            <a:avLst/>
          </a:prstGeom>
        </p:spPr>
        <p:txBody>
          <a:bodyPr>
            <a:spAutoFit/>
          </a:bodyPr>
          <a:lstStyle/>
          <a:p>
            <a:r>
              <a:rPr lang="es-ES" b="1" dirty="0"/>
              <a:t>La mejor forma de ver los beneficios del entrehierro es mirar las curvas de magnetización, aplicando los conceptos que vimos en el texto</a:t>
            </a:r>
          </a:p>
        </p:txBody>
      </p:sp>
      <p:pic>
        <p:nvPicPr>
          <p:cNvPr id="8" name="Imagen 7"/>
          <p:cNvPicPr>
            <a:picLocks noChangeAspect="1"/>
          </p:cNvPicPr>
          <p:nvPr/>
        </p:nvPicPr>
        <p:blipFill>
          <a:blip r:embed="rId4"/>
          <a:stretch>
            <a:fillRect/>
          </a:stretch>
        </p:blipFill>
        <p:spPr>
          <a:xfrm>
            <a:off x="5929375" y="3776353"/>
            <a:ext cx="1172069" cy="273987"/>
          </a:xfrm>
          <a:prstGeom prst="rect">
            <a:avLst/>
          </a:prstGeom>
        </p:spPr>
      </p:pic>
      <p:pic>
        <p:nvPicPr>
          <p:cNvPr id="9" name="Imagen 8"/>
          <p:cNvPicPr>
            <a:picLocks noChangeAspect="1"/>
          </p:cNvPicPr>
          <p:nvPr/>
        </p:nvPicPr>
        <p:blipFill>
          <a:blip r:embed="rId5"/>
          <a:stretch>
            <a:fillRect/>
          </a:stretch>
        </p:blipFill>
        <p:spPr>
          <a:xfrm>
            <a:off x="3833441" y="5137808"/>
            <a:ext cx="1652959" cy="308758"/>
          </a:xfrm>
          <a:prstGeom prst="rect">
            <a:avLst/>
          </a:prstGeom>
        </p:spPr>
      </p:pic>
    </p:spTree>
    <p:extLst>
      <p:ext uri="{BB962C8B-B14F-4D97-AF65-F5344CB8AC3E}">
        <p14:creationId xmlns:p14="http://schemas.microsoft.com/office/powerpoint/2010/main" val="59510216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8135" y="148441"/>
            <a:ext cx="11614068"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Reluctancia</a:t>
            </a:r>
          </a:p>
          <a:p>
            <a:pPr algn="just"/>
            <a:endParaRPr lang="es-ES" b="1" dirty="0">
              <a:solidFill>
                <a:srgbClr val="0070C0"/>
              </a:solidFill>
              <a:latin typeface="Arial Rounded MT Bold" panose="020F0704030504030204" pitchFamily="34" charset="0"/>
            </a:endParaRPr>
          </a:p>
          <a:p>
            <a:pPr algn="just"/>
            <a:r>
              <a:rPr lang="es-ES" dirty="0" smtClean="0"/>
              <a:t>La palabra </a:t>
            </a:r>
            <a:r>
              <a:rPr lang="es-ES" dirty="0"/>
              <a:t>reluctancia </a:t>
            </a:r>
            <a:r>
              <a:rPr lang="es-ES" dirty="0" smtClean="0"/>
              <a:t>se refiere a la resistencia en la electrostática y electromecánica</a:t>
            </a:r>
            <a:r>
              <a:rPr lang="es-ES" dirty="0"/>
              <a:t>, </a:t>
            </a:r>
            <a:r>
              <a:rPr lang="es-ES" dirty="0" smtClean="0"/>
              <a:t>a la generación </a:t>
            </a:r>
            <a:r>
              <a:rPr lang="es-ES" dirty="0"/>
              <a:t>de </a:t>
            </a:r>
            <a:r>
              <a:rPr lang="es-ES" dirty="0" smtClean="0"/>
              <a:t>campos </a:t>
            </a:r>
            <a:r>
              <a:rPr lang="es-ES" dirty="0"/>
              <a:t>magnéticos. </a:t>
            </a:r>
            <a:r>
              <a:rPr lang="es-ES" dirty="0" smtClean="0"/>
              <a:t>Esta palabra </a:t>
            </a:r>
            <a:r>
              <a:rPr lang="es-ES" dirty="0"/>
              <a:t>debería </a:t>
            </a:r>
            <a:r>
              <a:rPr lang="es-ES" dirty="0" smtClean="0"/>
              <a:t>derivar del verbo </a:t>
            </a:r>
            <a:r>
              <a:rPr lang="es-ES" b="1" dirty="0" err="1"/>
              <a:t>reluctar</a:t>
            </a:r>
            <a:r>
              <a:rPr lang="es-ES" dirty="0" smtClean="0"/>
              <a:t>, pero </a:t>
            </a:r>
            <a:r>
              <a:rPr lang="es-ES" dirty="0"/>
              <a:t>este verbo </a:t>
            </a:r>
            <a:r>
              <a:rPr lang="es-ES" dirty="0" smtClean="0"/>
              <a:t>no </a:t>
            </a:r>
            <a:r>
              <a:rPr lang="es-ES" dirty="0"/>
              <a:t>existe </a:t>
            </a:r>
            <a:r>
              <a:rPr lang="es-ES" dirty="0" smtClean="0"/>
              <a:t>en el castellano. La unidad </a:t>
            </a:r>
            <a:r>
              <a:rPr lang="es-ES" dirty="0"/>
              <a:t>de </a:t>
            </a:r>
            <a:r>
              <a:rPr lang="es-ES" dirty="0" smtClean="0"/>
              <a:t>reluctancia se llama </a:t>
            </a:r>
            <a:r>
              <a:rPr lang="es-ES" dirty="0"/>
              <a:t>oersted </a:t>
            </a:r>
            <a:r>
              <a:rPr lang="es-ES" dirty="0" smtClean="0"/>
              <a:t>en honor </a:t>
            </a:r>
            <a:r>
              <a:rPr lang="es-ES" dirty="0"/>
              <a:t>al </a:t>
            </a:r>
            <a:r>
              <a:rPr lang="es-ES" dirty="0" smtClean="0"/>
              <a:t>científico </a:t>
            </a:r>
            <a:r>
              <a:rPr lang="es-ES" dirty="0"/>
              <a:t>danés Hans Christian Oersted </a:t>
            </a:r>
            <a:r>
              <a:rPr lang="es-ES" dirty="0" smtClean="0"/>
              <a:t>(</a:t>
            </a:r>
            <a:r>
              <a:rPr lang="es-ES" dirty="0"/>
              <a:t>1777-1851), quien probó </a:t>
            </a:r>
            <a:r>
              <a:rPr lang="es-ES" dirty="0" smtClean="0"/>
              <a:t>en 1819 </a:t>
            </a:r>
            <a:r>
              <a:rPr lang="es-ES" dirty="0"/>
              <a:t>que </a:t>
            </a:r>
            <a:r>
              <a:rPr lang="es-ES" dirty="0" smtClean="0"/>
              <a:t>había una relación </a:t>
            </a:r>
            <a:r>
              <a:rPr lang="es-ES" dirty="0"/>
              <a:t>entre </a:t>
            </a:r>
            <a:r>
              <a:rPr lang="es-ES" dirty="0" smtClean="0"/>
              <a:t>la electricidad y el magnetismo </a:t>
            </a:r>
            <a:r>
              <a:rPr lang="es-ES" dirty="0"/>
              <a:t>mientras realizaba un </a:t>
            </a:r>
            <a:r>
              <a:rPr lang="es-ES" dirty="0" smtClean="0"/>
              <a:t>experimento en una </a:t>
            </a:r>
            <a:r>
              <a:rPr lang="es-ES" dirty="0"/>
              <a:t>de sus clases</a:t>
            </a:r>
            <a:r>
              <a:rPr lang="es-ES" dirty="0" smtClean="0"/>
              <a:t>. La palabra </a:t>
            </a:r>
            <a:r>
              <a:rPr lang="es-ES" dirty="0"/>
              <a:t>reluctancia viene </a:t>
            </a:r>
            <a:r>
              <a:rPr lang="es-ES" dirty="0" smtClean="0"/>
              <a:t>del latín </a:t>
            </a:r>
            <a:r>
              <a:rPr lang="es-ES" b="1" dirty="0" err="1" smtClean="0"/>
              <a:t>reluctari</a:t>
            </a:r>
            <a:r>
              <a:rPr lang="es-ES" dirty="0"/>
              <a:t>, </a:t>
            </a:r>
            <a:r>
              <a:rPr lang="es-ES" dirty="0" smtClean="0"/>
              <a:t>formada </a:t>
            </a:r>
            <a:r>
              <a:rPr lang="es-ES" dirty="0"/>
              <a:t>por </a:t>
            </a:r>
            <a:r>
              <a:rPr lang="es-ES" dirty="0" smtClean="0"/>
              <a:t>re ("</a:t>
            </a:r>
            <a:r>
              <a:rPr lang="es-ES" dirty="0"/>
              <a:t>repetición") </a:t>
            </a:r>
            <a:r>
              <a:rPr lang="es-ES" dirty="0" smtClean="0"/>
              <a:t>y por </a:t>
            </a:r>
            <a:r>
              <a:rPr lang="es-ES" b="1" dirty="0" err="1"/>
              <a:t>luctari</a:t>
            </a:r>
            <a:r>
              <a:rPr lang="es-ES" dirty="0"/>
              <a:t> </a:t>
            </a:r>
            <a:r>
              <a:rPr lang="es-ES" dirty="0" smtClean="0"/>
              <a:t>("</a:t>
            </a:r>
            <a:r>
              <a:rPr lang="es-ES" b="1" dirty="0"/>
              <a:t>luchar</a:t>
            </a:r>
            <a:r>
              <a:rPr lang="es-ES" dirty="0"/>
              <a:t>") </a:t>
            </a:r>
            <a:r>
              <a:rPr lang="es-ES" dirty="0" smtClean="0"/>
              <a:t>o sea </a:t>
            </a:r>
            <a:r>
              <a:rPr lang="es-ES" b="1" dirty="0"/>
              <a:t>'relucha</a:t>
            </a:r>
            <a:r>
              <a:rPr lang="es-ES" dirty="0"/>
              <a:t>' </a:t>
            </a:r>
            <a:r>
              <a:rPr lang="es-ES" dirty="0" smtClean="0"/>
              <a:t>o </a:t>
            </a:r>
            <a:r>
              <a:rPr lang="es-ES" b="1" dirty="0" smtClean="0"/>
              <a:t>'rechazo</a:t>
            </a:r>
            <a:r>
              <a:rPr lang="es-ES" dirty="0"/>
              <a:t>, que </a:t>
            </a:r>
            <a:r>
              <a:rPr lang="es-ES" dirty="0" smtClean="0"/>
              <a:t>en </a:t>
            </a:r>
            <a:r>
              <a:rPr lang="es-ES" dirty="0"/>
              <a:t>términos físicos </a:t>
            </a:r>
            <a:r>
              <a:rPr lang="es-ES" dirty="0" smtClean="0"/>
              <a:t>se refiere al rechazo de la materia al magnetismo</a:t>
            </a:r>
            <a:r>
              <a:rPr lang="es-ES" dirty="0"/>
              <a:t>.</a:t>
            </a:r>
          </a:p>
          <a:p>
            <a:pPr algn="just"/>
            <a:endParaRPr lang="es-ES" dirty="0"/>
          </a:p>
        </p:txBody>
      </p:sp>
    </p:spTree>
    <p:extLst>
      <p:ext uri="{BB962C8B-B14F-4D97-AF65-F5344CB8AC3E}">
        <p14:creationId xmlns:p14="http://schemas.microsoft.com/office/powerpoint/2010/main" val="98591524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9384" y="1534564"/>
            <a:ext cx="11483439" cy="4247317"/>
          </a:xfrm>
          <a:prstGeom prst="rect">
            <a:avLst/>
          </a:prstGeom>
        </p:spPr>
        <p:txBody>
          <a:bodyPr wrap="square">
            <a:spAutoFit/>
          </a:bodyPr>
          <a:lstStyle/>
          <a:p>
            <a:pPr algn="ctr"/>
            <a:r>
              <a:rPr lang="es-ES" sz="5400" b="1" dirty="0" smtClean="0"/>
              <a:t>Generación </a:t>
            </a:r>
            <a:r>
              <a:rPr lang="es-ES" sz="5400" b="1" dirty="0"/>
              <a:t>de corriente alterna </a:t>
            </a:r>
            <a:r>
              <a:rPr lang="es-ES" sz="5400" b="1" dirty="0" smtClean="0"/>
              <a:t>y sus </a:t>
            </a:r>
            <a:r>
              <a:rPr lang="es-ES" sz="5400" b="1" dirty="0"/>
              <a:t>valores, </a:t>
            </a:r>
            <a:r>
              <a:rPr lang="es-ES" sz="5400" b="1" dirty="0" smtClean="0"/>
              <a:t>las características de la fuerza </a:t>
            </a:r>
            <a:r>
              <a:rPr lang="es-ES" sz="5400" b="1" dirty="0"/>
              <a:t>electromotriz </a:t>
            </a:r>
            <a:r>
              <a:rPr lang="es-ES" sz="5400" b="1" dirty="0" smtClean="0"/>
              <a:t>y de la corriente alterna</a:t>
            </a:r>
            <a:r>
              <a:rPr lang="es-ES" sz="5400" b="1" dirty="0"/>
              <a:t>, </a:t>
            </a:r>
            <a:r>
              <a:rPr lang="es-ES" sz="5400" b="1" dirty="0" smtClean="0"/>
              <a:t>los efectos de inductancia y capacitor, entre otros temas</a:t>
            </a:r>
            <a:endParaRPr lang="es-ES" sz="5400" b="1" dirty="0"/>
          </a:p>
        </p:txBody>
      </p:sp>
    </p:spTree>
    <p:extLst>
      <p:ext uri="{BB962C8B-B14F-4D97-AF65-F5344CB8AC3E}">
        <p14:creationId xmlns:p14="http://schemas.microsoft.com/office/powerpoint/2010/main" val="128394159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30" y="198313"/>
            <a:ext cx="11744696" cy="6186309"/>
          </a:xfrm>
          <a:prstGeom prst="rect">
            <a:avLst/>
          </a:prstGeom>
        </p:spPr>
        <p:txBody>
          <a:bodyPr wrap="square">
            <a:spAutoFit/>
          </a:bodyPr>
          <a:lstStyle/>
          <a:p>
            <a:pPr algn="just"/>
            <a:r>
              <a:rPr lang="es-ES" dirty="0" smtClean="0"/>
              <a:t>Anteriormente </a:t>
            </a:r>
            <a:r>
              <a:rPr lang="es-ES" dirty="0"/>
              <a:t>anterior vimos </a:t>
            </a:r>
            <a:r>
              <a:rPr lang="es-ES" dirty="0" smtClean="0"/>
              <a:t>el fenómeno del magnetismo para entender su relación en la generación de electricidad, analizamos las características de los imanes y la existencia de los polos </a:t>
            </a:r>
            <a:r>
              <a:rPr lang="es-ES" dirty="0"/>
              <a:t>magnéticos. </a:t>
            </a:r>
          </a:p>
          <a:p>
            <a:pPr algn="just"/>
            <a:r>
              <a:rPr lang="es-ES" dirty="0"/>
              <a:t>También conocimos </a:t>
            </a:r>
            <a:r>
              <a:rPr lang="es-ES" dirty="0" smtClean="0"/>
              <a:t>los principios de la ley fundamental del magnetismo</a:t>
            </a:r>
            <a:r>
              <a:rPr lang="es-ES" dirty="0"/>
              <a:t>, </a:t>
            </a:r>
            <a:r>
              <a:rPr lang="es-ES" dirty="0" smtClean="0"/>
              <a:t>la teoría de Weber y las leyes de Gauss y </a:t>
            </a:r>
            <a:r>
              <a:rPr lang="es-ES" dirty="0" err="1" smtClean="0"/>
              <a:t>Ampéere</a:t>
            </a:r>
            <a:r>
              <a:rPr lang="es-ES" dirty="0"/>
              <a:t>. </a:t>
            </a:r>
            <a:r>
              <a:rPr lang="es-ES" dirty="0" smtClean="0"/>
              <a:t>Vimos la intensidad y el comportamiento de los campos </a:t>
            </a:r>
            <a:r>
              <a:rPr lang="es-ES" dirty="0"/>
              <a:t>magnéticos, </a:t>
            </a:r>
            <a:r>
              <a:rPr lang="es-ES" dirty="0" smtClean="0"/>
              <a:t>el detalle de aquellos creados </a:t>
            </a:r>
            <a:r>
              <a:rPr lang="es-ES" dirty="0"/>
              <a:t>por corrientes eléctricas </a:t>
            </a:r>
            <a:r>
              <a:rPr lang="es-ES" dirty="0" smtClean="0"/>
              <a:t>y la fuerza sobre </a:t>
            </a:r>
            <a:r>
              <a:rPr lang="es-ES" dirty="0"/>
              <a:t>cables paralelos </a:t>
            </a:r>
            <a:r>
              <a:rPr lang="es-ES" dirty="0" smtClean="0"/>
              <a:t>con circulación </a:t>
            </a:r>
            <a:r>
              <a:rPr lang="es-ES" dirty="0"/>
              <a:t>de </a:t>
            </a:r>
            <a:r>
              <a:rPr lang="es-ES" dirty="0" smtClean="0"/>
              <a:t>corriente </a:t>
            </a:r>
            <a:r>
              <a:rPr lang="es-ES" dirty="0"/>
              <a:t>eléctrica.</a:t>
            </a:r>
          </a:p>
          <a:p>
            <a:pPr algn="just"/>
            <a:r>
              <a:rPr lang="es-ES" dirty="0"/>
              <a:t>Finalmente analizamos </a:t>
            </a:r>
            <a:r>
              <a:rPr lang="es-ES" dirty="0" smtClean="0"/>
              <a:t>la permeabilidad, la curva de primera </a:t>
            </a:r>
            <a:r>
              <a:rPr lang="es-ES" dirty="0"/>
              <a:t>magnetización </a:t>
            </a:r>
            <a:r>
              <a:rPr lang="es-ES" dirty="0" smtClean="0"/>
              <a:t>y la clasificación de los materiales de acuerdo </a:t>
            </a:r>
            <a:endParaRPr lang="es-ES" dirty="0"/>
          </a:p>
          <a:p>
            <a:pPr algn="just"/>
            <a:r>
              <a:rPr lang="es-ES" dirty="0" smtClean="0"/>
              <a:t>a su comportamiento </a:t>
            </a:r>
            <a:r>
              <a:rPr lang="es-ES" dirty="0"/>
              <a:t>magnético.</a:t>
            </a:r>
          </a:p>
          <a:p>
            <a:pPr algn="just"/>
            <a:r>
              <a:rPr lang="es-ES" dirty="0"/>
              <a:t>En esta oportunidad, nos encargaremos </a:t>
            </a:r>
            <a:r>
              <a:rPr lang="es-ES" dirty="0" smtClean="0"/>
              <a:t>de profundizar </a:t>
            </a:r>
            <a:r>
              <a:rPr lang="es-ES" dirty="0"/>
              <a:t>en la generación de corriente </a:t>
            </a:r>
            <a:r>
              <a:rPr lang="es-ES" dirty="0" smtClean="0"/>
              <a:t>alterna </a:t>
            </a:r>
            <a:r>
              <a:rPr lang="es-ES" dirty="0"/>
              <a:t>y conoceremos los valores típicos </a:t>
            </a:r>
            <a:r>
              <a:rPr lang="es-ES" dirty="0" smtClean="0"/>
              <a:t>de </a:t>
            </a:r>
            <a:r>
              <a:rPr lang="es-ES" dirty="0"/>
              <a:t>este tipo de corriente. Además, </a:t>
            </a:r>
            <a:r>
              <a:rPr lang="es-ES" dirty="0" smtClean="0"/>
              <a:t>revisaremos las inductancias</a:t>
            </a:r>
            <a:r>
              <a:rPr lang="es-ES" dirty="0"/>
              <a:t>, </a:t>
            </a:r>
            <a:r>
              <a:rPr lang="es-ES" dirty="0" smtClean="0"/>
              <a:t>los capacitores y la aplicación de la corriente alterna en estos componentes</a:t>
            </a:r>
            <a:r>
              <a:rPr lang="es-ES" dirty="0"/>
              <a:t>.</a:t>
            </a:r>
          </a:p>
          <a:p>
            <a:pPr algn="just"/>
            <a:r>
              <a:rPr lang="es-ES" dirty="0"/>
              <a:t>Para terminar, veremos los efectos propios </a:t>
            </a:r>
            <a:r>
              <a:rPr lang="es-ES" dirty="0" smtClean="0"/>
              <a:t>de </a:t>
            </a:r>
            <a:r>
              <a:rPr lang="es-ES" dirty="0"/>
              <a:t>la corriente alterna, y caracterizaremos </a:t>
            </a:r>
            <a:r>
              <a:rPr lang="es-ES" dirty="0" smtClean="0"/>
              <a:t>la </a:t>
            </a:r>
            <a:r>
              <a:rPr lang="es-ES" dirty="0"/>
              <a:t>resonancia y los armónicos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Generación </a:t>
            </a:r>
            <a:r>
              <a:rPr lang="es-ES" b="1" dirty="0"/>
              <a:t>de corriente </a:t>
            </a:r>
            <a:r>
              <a:rPr lang="es-ES" b="1" dirty="0" smtClean="0"/>
              <a:t>alterna y sus </a:t>
            </a:r>
            <a:r>
              <a:rPr lang="es-ES" b="1" dirty="0"/>
              <a:t>valores </a:t>
            </a:r>
            <a:endParaRPr lang="es-ES" b="1" dirty="0" smtClean="0"/>
          </a:p>
          <a:p>
            <a:pPr algn="just"/>
            <a:r>
              <a:rPr lang="es-ES" dirty="0" smtClean="0"/>
              <a:t>Características de la fuerza electromotriz y de la corriente alterna.</a:t>
            </a:r>
          </a:p>
          <a:p>
            <a:pPr algn="just"/>
            <a:endParaRPr lang="es-ES" dirty="0"/>
          </a:p>
          <a:p>
            <a:pPr algn="just"/>
            <a:r>
              <a:rPr lang="es-ES" b="1" dirty="0"/>
              <a:t>Corriente </a:t>
            </a:r>
            <a:r>
              <a:rPr lang="es-ES" b="1" dirty="0" smtClean="0"/>
              <a:t>alterna en elementos pasivos</a:t>
            </a:r>
          </a:p>
          <a:p>
            <a:pPr algn="just"/>
            <a:r>
              <a:rPr lang="es-ES" dirty="0" smtClean="0"/>
              <a:t>Aplicación de la corriente </a:t>
            </a:r>
            <a:r>
              <a:rPr lang="es-ES" dirty="0"/>
              <a:t>alterna </a:t>
            </a:r>
            <a:r>
              <a:rPr lang="es-ES" dirty="0" smtClean="0"/>
              <a:t>sobre </a:t>
            </a:r>
            <a:r>
              <a:rPr lang="es-ES" dirty="0"/>
              <a:t>elementos pasivos</a:t>
            </a:r>
            <a:r>
              <a:rPr lang="es-ES" dirty="0" smtClean="0"/>
              <a:t>.</a:t>
            </a:r>
          </a:p>
          <a:p>
            <a:pPr algn="just"/>
            <a:endParaRPr lang="es-ES" b="1" dirty="0"/>
          </a:p>
          <a:p>
            <a:pPr algn="just"/>
            <a:r>
              <a:rPr lang="es-ES" b="1" dirty="0"/>
              <a:t>Efectos </a:t>
            </a:r>
            <a:r>
              <a:rPr lang="es-ES" b="1" dirty="0" smtClean="0"/>
              <a:t>de la corriente </a:t>
            </a:r>
            <a:r>
              <a:rPr lang="es-ES" b="1" dirty="0"/>
              <a:t>alterna </a:t>
            </a:r>
            <a:endParaRPr lang="es-ES" b="1" dirty="0" smtClean="0"/>
          </a:p>
          <a:p>
            <a:pPr algn="just"/>
            <a:r>
              <a:rPr lang="es-ES" dirty="0" smtClean="0"/>
              <a:t>Análisis de los efectos </a:t>
            </a:r>
            <a:r>
              <a:rPr lang="es-ES" dirty="0"/>
              <a:t>de </a:t>
            </a:r>
            <a:r>
              <a:rPr lang="es-ES" dirty="0" smtClean="0"/>
              <a:t>inductancia </a:t>
            </a:r>
            <a:r>
              <a:rPr lang="es-ES" dirty="0"/>
              <a:t>vs</a:t>
            </a:r>
            <a:r>
              <a:rPr lang="es-ES" dirty="0" smtClean="0"/>
              <a:t>. capacitor</a:t>
            </a:r>
            <a:r>
              <a:rPr lang="es-ES" dirty="0"/>
              <a:t>, y </a:t>
            </a:r>
            <a:r>
              <a:rPr lang="es-ES" dirty="0" smtClean="0"/>
              <a:t>características </a:t>
            </a:r>
          </a:p>
          <a:p>
            <a:pPr algn="just"/>
            <a:r>
              <a:rPr lang="es-ES" dirty="0" smtClean="0"/>
              <a:t>de la resonancia y los armónicos</a:t>
            </a:r>
            <a:r>
              <a:rPr lang="es-ES" dirty="0"/>
              <a:t>.</a:t>
            </a:r>
          </a:p>
        </p:txBody>
      </p:sp>
      <p:pic>
        <p:nvPicPr>
          <p:cNvPr id="3" name="Imagen 2"/>
          <p:cNvPicPr>
            <a:picLocks noChangeAspect="1"/>
          </p:cNvPicPr>
          <p:nvPr/>
        </p:nvPicPr>
        <p:blipFill>
          <a:blip r:embed="rId2"/>
          <a:stretch>
            <a:fillRect/>
          </a:stretch>
        </p:blipFill>
        <p:spPr>
          <a:xfrm>
            <a:off x="6828312" y="3360717"/>
            <a:ext cx="4928260" cy="3230088"/>
          </a:xfrm>
          <a:prstGeom prst="rect">
            <a:avLst/>
          </a:prstGeom>
        </p:spPr>
      </p:pic>
    </p:spTree>
    <p:extLst>
      <p:ext uri="{BB962C8B-B14F-4D97-AF65-F5344CB8AC3E}">
        <p14:creationId xmlns:p14="http://schemas.microsoft.com/office/powerpoint/2010/main" val="40109987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GENERACIÓN </a:t>
            </a:r>
            <a:r>
              <a:rPr lang="es-ES" sz="5400" b="1" dirty="0" smtClean="0"/>
              <a:t>DE CORRIENTE ALTERNA Y SUS </a:t>
            </a:r>
            <a:r>
              <a:rPr lang="es-ES" sz="5400" b="1" dirty="0"/>
              <a:t>VALORES</a:t>
            </a:r>
          </a:p>
          <a:p>
            <a:pPr algn="ctr"/>
            <a:r>
              <a:rPr lang="es-ES" sz="5400" b="1" dirty="0" smtClean="0"/>
              <a:t>Fuerza </a:t>
            </a:r>
            <a:r>
              <a:rPr lang="es-ES" sz="5400" b="1" dirty="0"/>
              <a:t>electromotriz </a:t>
            </a:r>
            <a:r>
              <a:rPr lang="es-ES" sz="5400" b="1" dirty="0" smtClean="0"/>
              <a:t>y la corriente </a:t>
            </a:r>
            <a:r>
              <a:rPr lang="es-ES" sz="5400" b="1" dirty="0"/>
              <a:t>alterna, </a:t>
            </a:r>
            <a:r>
              <a:rPr lang="es-ES" sz="5400" b="1" dirty="0" smtClean="0"/>
              <a:t>también se analizara los valores característicos y su representación vectorial</a:t>
            </a:r>
            <a:endParaRPr lang="es-ES" sz="5400" b="1" dirty="0"/>
          </a:p>
        </p:txBody>
      </p:sp>
    </p:spTree>
    <p:extLst>
      <p:ext uri="{BB962C8B-B14F-4D97-AF65-F5344CB8AC3E}">
        <p14:creationId xmlns:p14="http://schemas.microsoft.com/office/powerpoint/2010/main" val="251897222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En la mayoría de los equipos eléctricos que encontramos en nuestros hogares e industrias en </a:t>
            </a:r>
            <a:r>
              <a:rPr lang="es-ES" dirty="0" err="1" smtClean="0"/>
              <a:t>generaI</a:t>
            </a:r>
            <a:r>
              <a:rPr lang="es-ES" dirty="0" smtClean="0"/>
              <a:t>, la </a:t>
            </a:r>
            <a:r>
              <a:rPr lang="es-ES" dirty="0"/>
              <a:t>fuente de energía viene dada de plantas generadoras </a:t>
            </a:r>
            <a:r>
              <a:rPr lang="es-ES" dirty="0" smtClean="0"/>
              <a:t>hidroeléctricas</a:t>
            </a:r>
            <a:r>
              <a:rPr lang="es-ES" dirty="0"/>
              <a:t>, termoeléctricas, atómicas, etcétera., y su </a:t>
            </a:r>
            <a:r>
              <a:rPr lang="es-ES" dirty="0" smtClean="0"/>
              <a:t>principio </a:t>
            </a:r>
            <a:r>
              <a:rPr lang="es-ES" dirty="0"/>
              <a:t>físico básico de funcionamiento es de acuerdo </a:t>
            </a:r>
            <a:r>
              <a:rPr lang="es-ES" dirty="0" smtClean="0"/>
              <a:t>a un fenómeno </a:t>
            </a:r>
            <a:r>
              <a:rPr lang="es-ES" dirty="0"/>
              <a:t>llamado inducción electromagnética.</a:t>
            </a:r>
          </a:p>
          <a:p>
            <a:pPr algn="just"/>
            <a:r>
              <a:rPr lang="es-ES" b="1" dirty="0">
                <a:solidFill>
                  <a:srgbClr val="0070C0"/>
                </a:solidFill>
                <a:latin typeface="Arial Rounded MT Bold" panose="020F0704030504030204" pitchFamily="34" charset="0"/>
              </a:rPr>
              <a:t>Fuerza electromotriz</a:t>
            </a:r>
          </a:p>
          <a:p>
            <a:pPr algn="just"/>
            <a:r>
              <a:rPr lang="es-ES" dirty="0"/>
              <a:t>La ley que relaciona el flujo magnético variable y la fuerza </a:t>
            </a:r>
            <a:r>
              <a:rPr lang="es-ES" dirty="0" smtClean="0"/>
              <a:t>electromotriz </a:t>
            </a:r>
            <a:r>
              <a:rPr lang="es-ES" dirty="0"/>
              <a:t>inducida se denomina ley de Faraday. Otra ley </a:t>
            </a:r>
            <a:r>
              <a:rPr lang="es-ES" dirty="0" smtClean="0"/>
              <a:t>importante </a:t>
            </a:r>
            <a:r>
              <a:rPr lang="es-ES" dirty="0"/>
              <a:t>es la ley de Lenz, que nos brinda el sentido de la </a:t>
            </a:r>
            <a:r>
              <a:rPr lang="es-ES" dirty="0" smtClean="0"/>
              <a:t>fuerza </a:t>
            </a:r>
            <a:r>
              <a:rPr lang="es-ES" dirty="0"/>
              <a:t>electromotriz y las corrientes inducidas.</a:t>
            </a:r>
          </a:p>
          <a:p>
            <a:pPr algn="just"/>
            <a:r>
              <a:rPr lang="es-ES" dirty="0"/>
              <a:t>Debemos considerar que estos conceptos están </a:t>
            </a:r>
            <a:r>
              <a:rPr lang="es-ES" dirty="0" smtClean="0"/>
              <a:t>relacionados </a:t>
            </a:r>
            <a:r>
              <a:rPr lang="es-ES" dirty="0"/>
              <a:t>con campos que tienen una dependencia con la </a:t>
            </a:r>
            <a:r>
              <a:rPr lang="es-ES" dirty="0" smtClean="0"/>
              <a:t>variación </a:t>
            </a:r>
            <a:r>
              <a:rPr lang="es-ES" dirty="0"/>
              <a:t>en el tiempo.</a:t>
            </a:r>
          </a:p>
          <a:p>
            <a:pPr algn="just"/>
            <a:r>
              <a:rPr lang="es-ES" dirty="0"/>
              <a:t>Hay una relación entre el campo magnético y el campo </a:t>
            </a:r>
            <a:r>
              <a:rPr lang="es-ES" dirty="0" smtClean="0"/>
              <a:t>eléctrico</a:t>
            </a:r>
            <a:r>
              <a:rPr lang="es-ES" dirty="0"/>
              <a:t>, dado que la existencia de uno requiere la presencia del </a:t>
            </a:r>
            <a:r>
              <a:rPr lang="es-ES" dirty="0" smtClean="0"/>
              <a:t>otro</a:t>
            </a:r>
            <a:r>
              <a:rPr lang="es-ES" dirty="0"/>
              <a:t>, y viceversa. Esta relación forma parte de un conjunto </a:t>
            </a:r>
            <a:r>
              <a:rPr lang="es-ES" dirty="0" smtClean="0"/>
              <a:t>de </a:t>
            </a:r>
            <a:r>
              <a:rPr lang="es-ES" dirty="0"/>
              <a:t>fórmulas llamadas ecuaciones de </a:t>
            </a:r>
            <a:r>
              <a:rPr lang="es-ES" dirty="0" smtClean="0"/>
              <a:t>MaxwelI1 </a:t>
            </a:r>
            <a:r>
              <a:rPr lang="es-ES" dirty="0"/>
              <a:t>que </a:t>
            </a:r>
            <a:r>
              <a:rPr lang="es-ES" dirty="0" smtClean="0"/>
              <a:t>describen </a:t>
            </a:r>
            <a:r>
              <a:rPr lang="es-ES" dirty="0"/>
              <a:t>el comportamiento de los campos magnéticos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7493330" y="3146961"/>
            <a:ext cx="2505075" cy="3598223"/>
          </a:xfrm>
          <a:prstGeom prst="rect">
            <a:avLst/>
          </a:prstGeom>
        </p:spPr>
      </p:pic>
      <p:sp>
        <p:nvSpPr>
          <p:cNvPr id="4" name="Rectángulo 3"/>
          <p:cNvSpPr/>
          <p:nvPr/>
        </p:nvSpPr>
        <p:spPr>
          <a:xfrm>
            <a:off x="2014848" y="4207408"/>
            <a:ext cx="4350327" cy="1477328"/>
          </a:xfrm>
          <a:prstGeom prst="rect">
            <a:avLst/>
          </a:prstGeom>
        </p:spPr>
        <p:txBody>
          <a:bodyPr wrap="square">
            <a:spAutoFit/>
          </a:bodyPr>
          <a:lstStyle/>
          <a:p>
            <a:pPr algn="just"/>
            <a:r>
              <a:rPr lang="es-ES" b="1" dirty="0"/>
              <a:t>Generador de conductor corredizo. </a:t>
            </a:r>
          </a:p>
          <a:p>
            <a:pPr algn="just"/>
            <a:r>
              <a:rPr lang="es-ES" b="1" dirty="0"/>
              <a:t>Se observa el campo magnético vectorial B como el área </a:t>
            </a:r>
            <a:r>
              <a:rPr lang="es-ES" b="1" dirty="0" err="1" smtClean="0"/>
              <a:t>vectoriaI</a:t>
            </a:r>
            <a:r>
              <a:rPr lang="es-ES" b="1" dirty="0" smtClean="0"/>
              <a:t> </a:t>
            </a:r>
            <a:r>
              <a:rPr lang="es-ES" b="1" dirty="0"/>
              <a:t>al aumentar el área, aumenta el flujo magnético, </a:t>
            </a:r>
            <a:r>
              <a:rPr lang="es-ES" b="1" dirty="0" smtClean="0"/>
              <a:t>induce </a:t>
            </a:r>
            <a:r>
              <a:rPr lang="es-ES" b="1" dirty="0" err="1" smtClean="0"/>
              <a:t>Fem</a:t>
            </a:r>
            <a:r>
              <a:rPr lang="es-ES" b="1" dirty="0" smtClean="0"/>
              <a:t> y </a:t>
            </a:r>
            <a:r>
              <a:rPr lang="es-ES" b="1" dirty="0"/>
              <a:t>corriente</a:t>
            </a:r>
            <a:r>
              <a:rPr lang="es-ES" b="1" dirty="0" smtClean="0"/>
              <a:t>.</a:t>
            </a:r>
            <a:endParaRPr lang="es-ES" dirty="0"/>
          </a:p>
        </p:txBody>
      </p:sp>
    </p:spTree>
    <p:extLst>
      <p:ext uri="{BB962C8B-B14F-4D97-AF65-F5344CB8AC3E}">
        <p14:creationId xmlns:p14="http://schemas.microsoft.com/office/powerpoint/2010/main" val="77792231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inducción electromagnética es el principio en el que </a:t>
            </a:r>
            <a:r>
              <a:rPr lang="es-ES" dirty="0" smtClean="0"/>
              <a:t>se basan </a:t>
            </a:r>
            <a:r>
              <a:rPr lang="es-ES" dirty="0"/>
              <a:t>las características de un generador eléctrico, un </a:t>
            </a:r>
            <a:r>
              <a:rPr lang="es-ES" dirty="0" smtClean="0"/>
              <a:t>transformador </a:t>
            </a:r>
            <a:r>
              <a:rPr lang="es-ES" dirty="0"/>
              <a:t>y muchos otros dispositivos de uso diario. </a:t>
            </a:r>
          </a:p>
          <a:p>
            <a:pPr algn="just"/>
            <a:r>
              <a:rPr lang="es-ES" dirty="0"/>
              <a:t>La ley de Faraday de la inducción nos dice que </a:t>
            </a:r>
            <a:r>
              <a:rPr lang="es-ES" dirty="0" smtClean="0"/>
              <a:t>la </a:t>
            </a:r>
            <a:r>
              <a:rPr lang="es-ES" dirty="0" err="1" smtClean="0"/>
              <a:t>Fem</a:t>
            </a:r>
            <a:r>
              <a:rPr lang="es-ES" dirty="0" smtClean="0"/>
              <a:t> inducida </a:t>
            </a:r>
            <a:r>
              <a:rPr lang="es-ES" dirty="0"/>
              <a:t>en un circuito es </a:t>
            </a:r>
            <a:r>
              <a:rPr lang="es-ES" dirty="0" smtClean="0"/>
              <a:t>igual </a:t>
            </a:r>
            <a:r>
              <a:rPr lang="es-ES" dirty="0"/>
              <a:t>a la rapidez con </a:t>
            </a:r>
            <a:r>
              <a:rPr lang="es-ES" dirty="0" smtClean="0"/>
              <a:t>signo negativo </a:t>
            </a:r>
            <a:r>
              <a:rPr lang="es-ES" dirty="0"/>
              <a:t>con la que varía, en función del tiempo, el flujo </a:t>
            </a:r>
            <a:r>
              <a:rPr lang="es-ES" dirty="0" smtClean="0"/>
              <a:t>magnético </a:t>
            </a:r>
            <a:r>
              <a:rPr lang="es-ES" dirty="0"/>
              <a:t>en el circuito. La ley de Faraday en términos </a:t>
            </a:r>
            <a:r>
              <a:rPr lang="es-ES" dirty="0" smtClean="0"/>
              <a:t>matemáticos </a:t>
            </a:r>
            <a:r>
              <a:rPr lang="es-ES" dirty="0"/>
              <a:t>es:</a:t>
            </a:r>
          </a:p>
          <a:p>
            <a:pPr algn="just"/>
            <a:endParaRPr lang="es-ES" dirty="0" smtClean="0"/>
          </a:p>
          <a:p>
            <a:pPr algn="just"/>
            <a:endParaRPr lang="es-ES" dirty="0"/>
          </a:p>
          <a:p>
            <a:pPr algn="just"/>
            <a:endParaRPr lang="es-ES" dirty="0" smtClean="0"/>
          </a:p>
          <a:p>
            <a:pPr algn="just"/>
            <a:r>
              <a:rPr lang="es-ES" dirty="0" smtClean="0"/>
              <a:t>Donde</a:t>
            </a:r>
            <a:r>
              <a:rPr lang="es-ES" dirty="0"/>
              <a:t>:</a:t>
            </a:r>
          </a:p>
          <a:p>
            <a:pPr lvl="2" algn="just"/>
            <a:r>
              <a:rPr lang="es-ES" b="1" dirty="0" smtClean="0"/>
              <a:t>0 ɛ = fuerza </a:t>
            </a:r>
            <a:r>
              <a:rPr lang="es-ES" b="1" dirty="0"/>
              <a:t>electromotriz (</a:t>
            </a:r>
            <a:r>
              <a:rPr lang="es-ES" b="1" dirty="0" err="1"/>
              <a:t>fem</a:t>
            </a:r>
            <a:r>
              <a:rPr lang="es-ES" b="1" dirty="0"/>
              <a:t>).</a:t>
            </a:r>
          </a:p>
          <a:p>
            <a:pPr lvl="2" algn="just"/>
            <a:r>
              <a:rPr lang="es-ES" b="1" dirty="0" smtClean="0"/>
              <a:t>0 B = flujo magnético</a:t>
            </a:r>
            <a:r>
              <a:rPr lang="es-ES" b="1" dirty="0"/>
              <a:t>.</a:t>
            </a:r>
          </a:p>
          <a:p>
            <a:pPr lvl="2" algn="just"/>
            <a:r>
              <a:rPr lang="es-ES" b="1" dirty="0"/>
              <a:t>0</a:t>
            </a:r>
            <a:r>
              <a:rPr lang="es-ES" b="1" dirty="0" smtClean="0"/>
              <a:t>, </a:t>
            </a:r>
            <a:r>
              <a:rPr lang="es-ES" b="1" dirty="0" err="1" smtClean="0"/>
              <a:t>dt</a:t>
            </a:r>
            <a:r>
              <a:rPr lang="es-ES" b="1" dirty="0" smtClean="0"/>
              <a:t>: diferencial </a:t>
            </a:r>
            <a:r>
              <a:rPr lang="es-ES" b="1" dirty="0"/>
              <a:t>de tiempo.</a:t>
            </a:r>
          </a:p>
          <a:p>
            <a:pPr algn="just"/>
            <a:r>
              <a:rPr lang="es-ES" dirty="0"/>
              <a:t>Si se tienen N espiras </a:t>
            </a:r>
            <a:r>
              <a:rPr lang="es-ES" dirty="0" smtClean="0"/>
              <a:t>iguales </a:t>
            </a:r>
            <a:r>
              <a:rPr lang="es-ES" dirty="0"/>
              <a:t>de la bobina, entonces</a:t>
            </a:r>
            <a:r>
              <a:rPr lang="es-ES" dirty="0" smtClean="0"/>
              <a:t>:</a:t>
            </a:r>
          </a:p>
          <a:p>
            <a:pPr algn="just"/>
            <a:endParaRPr lang="es-ES" dirty="0"/>
          </a:p>
          <a:p>
            <a:pPr algn="just"/>
            <a:endParaRPr lang="es-ES" dirty="0"/>
          </a:p>
          <a:p>
            <a:pPr algn="just"/>
            <a:r>
              <a:rPr lang="es-ES" dirty="0" smtClean="0"/>
              <a:t>El signo negativo se interpreta como que el sentido de la </a:t>
            </a:r>
            <a:r>
              <a:rPr lang="es-ES" dirty="0" err="1" smtClean="0"/>
              <a:t>Fem</a:t>
            </a:r>
            <a:r>
              <a:rPr lang="es-ES" dirty="0" smtClean="0"/>
              <a:t> se opone al sentido que lo produce</a:t>
            </a:r>
            <a:r>
              <a:rPr lang="es-ES" dirty="0"/>
              <a:t>, </a:t>
            </a:r>
            <a:r>
              <a:rPr lang="es-ES" dirty="0" smtClean="0"/>
              <a:t>es decir</a:t>
            </a:r>
            <a:r>
              <a:rPr lang="es-ES" dirty="0"/>
              <a:t>, </a:t>
            </a:r>
            <a:r>
              <a:rPr lang="es-ES" dirty="0" smtClean="0"/>
              <a:t>toda </a:t>
            </a:r>
            <a:r>
              <a:rPr lang="es-ES" dirty="0" err="1" smtClean="0"/>
              <a:t>Fem</a:t>
            </a:r>
            <a:r>
              <a:rPr lang="es-ES" dirty="0" smtClean="0"/>
              <a:t> inducida produce una corriente</a:t>
            </a:r>
            <a:r>
              <a:rPr lang="es-ES" dirty="0"/>
              <a:t>, </a:t>
            </a:r>
            <a:r>
              <a:rPr lang="es-ES" dirty="0" smtClean="0"/>
              <a:t>de modo tal que su campo magnético se opone a la variación </a:t>
            </a:r>
            <a:r>
              <a:rPr lang="es-ES" dirty="0"/>
              <a:t>de </a:t>
            </a:r>
            <a:r>
              <a:rPr lang="es-ES" dirty="0" smtClean="0"/>
              <a:t>flujo que lo origina. </a:t>
            </a:r>
            <a:endParaRPr lang="es-ES" dirty="0"/>
          </a:p>
          <a:p>
            <a:pPr algn="just"/>
            <a:r>
              <a:rPr lang="es-ES" dirty="0"/>
              <a:t>Recordemos </a:t>
            </a:r>
            <a:r>
              <a:rPr lang="es-ES" dirty="0" smtClean="0"/>
              <a:t>la definición </a:t>
            </a:r>
            <a:r>
              <a:rPr lang="es-ES" dirty="0"/>
              <a:t>de </a:t>
            </a:r>
            <a:r>
              <a:rPr lang="es-ES" dirty="0" smtClean="0"/>
              <a:t>flujo magnético:</a:t>
            </a:r>
          </a:p>
          <a:p>
            <a:pPr algn="just"/>
            <a:endParaRPr lang="es-ES" dirty="0"/>
          </a:p>
          <a:p>
            <a:pPr algn="just"/>
            <a:endParaRPr lang="es-ES" dirty="0"/>
          </a:p>
          <a:p>
            <a:pPr lvl="2" algn="just"/>
            <a:r>
              <a:rPr lang="es-ES" b="1" dirty="0" smtClean="0"/>
              <a:t>0 S es una </a:t>
            </a:r>
            <a:r>
              <a:rPr lang="es-ES" b="1" dirty="0"/>
              <a:t>superficie </a:t>
            </a:r>
            <a:r>
              <a:rPr lang="es-ES" b="1" dirty="0" smtClean="0"/>
              <a:t>arbitraria por </a:t>
            </a:r>
            <a:r>
              <a:rPr lang="es-ES" b="1" dirty="0"/>
              <a:t>donde </a:t>
            </a:r>
            <a:r>
              <a:rPr lang="es-ES" b="1" dirty="0" smtClean="0"/>
              <a:t>el flujo pasa</a:t>
            </a:r>
            <a:r>
              <a:rPr lang="es-ES" b="1" dirty="0"/>
              <a:t>.</a:t>
            </a:r>
          </a:p>
          <a:p>
            <a:pPr lvl="2" algn="just"/>
            <a:r>
              <a:rPr lang="es-ES" b="1" dirty="0" smtClean="0"/>
              <a:t>0 B es el campo </a:t>
            </a:r>
            <a:r>
              <a:rPr lang="es-ES" b="1" dirty="0"/>
              <a:t>magnético.</a:t>
            </a:r>
          </a:p>
          <a:p>
            <a:pPr algn="just"/>
            <a:r>
              <a:rPr lang="es-ES" dirty="0"/>
              <a:t>Esta ley se basa en el descubrimiento casi simultáneo </a:t>
            </a:r>
            <a:r>
              <a:rPr lang="es-ES" dirty="0" smtClean="0"/>
              <a:t>de </a:t>
            </a:r>
            <a:r>
              <a:rPr lang="es-ES" dirty="0"/>
              <a:t>Michael Faraday y Joseph Henry en 1930 </a:t>
            </a:r>
            <a:r>
              <a:rPr lang="es-ES" dirty="0" smtClean="0"/>
              <a:t>aproximadamente</a:t>
            </a:r>
            <a:r>
              <a:rPr lang="es-ES" dirty="0"/>
              <a:t>, a pesar de que estaban trabajando en forma </a:t>
            </a:r>
            <a:r>
              <a:rPr lang="es-ES" dirty="0" smtClean="0"/>
              <a:t>independiente</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25143" y="1454726"/>
            <a:ext cx="1484415" cy="623455"/>
          </a:xfrm>
          <a:prstGeom prst="rect">
            <a:avLst/>
          </a:prstGeom>
        </p:spPr>
      </p:pic>
      <p:pic>
        <p:nvPicPr>
          <p:cNvPr id="4" name="Imagen 3"/>
          <p:cNvPicPr>
            <a:picLocks noChangeAspect="1"/>
          </p:cNvPicPr>
          <p:nvPr/>
        </p:nvPicPr>
        <p:blipFill>
          <a:blip r:embed="rId3"/>
          <a:stretch>
            <a:fillRect/>
          </a:stretch>
        </p:blipFill>
        <p:spPr>
          <a:xfrm>
            <a:off x="5225143" y="3547134"/>
            <a:ext cx="1484415" cy="597353"/>
          </a:xfrm>
          <a:prstGeom prst="rect">
            <a:avLst/>
          </a:prstGeom>
        </p:spPr>
      </p:pic>
      <p:pic>
        <p:nvPicPr>
          <p:cNvPr id="5" name="Imagen 4"/>
          <p:cNvPicPr>
            <a:picLocks noChangeAspect="1"/>
          </p:cNvPicPr>
          <p:nvPr/>
        </p:nvPicPr>
        <p:blipFill>
          <a:blip r:embed="rId4"/>
          <a:stretch>
            <a:fillRect/>
          </a:stretch>
        </p:blipFill>
        <p:spPr>
          <a:xfrm>
            <a:off x="5142016" y="4843833"/>
            <a:ext cx="1650669" cy="678193"/>
          </a:xfrm>
          <a:prstGeom prst="rect">
            <a:avLst/>
          </a:prstGeom>
        </p:spPr>
      </p:pic>
    </p:spTree>
    <p:extLst>
      <p:ext uri="{BB962C8B-B14F-4D97-AF65-F5344CB8AC3E}">
        <p14:creationId xmlns:p14="http://schemas.microsoft.com/office/powerpoint/2010/main" val="99203227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Consiste </a:t>
            </a:r>
            <a:r>
              <a:rPr lang="es-ES" dirty="0"/>
              <a:t>en que flujos magnéticos </a:t>
            </a:r>
            <a:r>
              <a:rPr lang="es-ES" dirty="0" smtClean="0"/>
              <a:t>variables </a:t>
            </a:r>
            <a:r>
              <a:rPr lang="es-ES" dirty="0"/>
              <a:t>en el tiempo generan en los circuitos fuerzas </a:t>
            </a:r>
            <a:r>
              <a:rPr lang="es-ES" dirty="0" smtClean="0"/>
              <a:t>electromotrices </a:t>
            </a:r>
            <a:r>
              <a:rPr lang="es-ES" dirty="0"/>
              <a:t>inducidas que, a su vez, determinan corrientes </a:t>
            </a:r>
            <a:r>
              <a:rPr lang="es-ES" dirty="0" smtClean="0"/>
              <a:t>que </a:t>
            </a:r>
            <a:r>
              <a:rPr lang="es-ES" dirty="0"/>
              <a:t>crean campos magnéticos con sus flujos, cuya </a:t>
            </a:r>
            <a:r>
              <a:rPr lang="es-ES" dirty="0" smtClean="0"/>
              <a:t>misión </a:t>
            </a:r>
            <a:r>
              <a:rPr lang="es-ES" dirty="0"/>
              <a:t>es oponerse a la variación del flujo </a:t>
            </a:r>
            <a:r>
              <a:rPr lang="es-ES" dirty="0" err="1" smtClean="0"/>
              <a:t>iniciaI</a:t>
            </a:r>
            <a:r>
              <a:rPr lang="es-ES" dirty="0" smtClean="0"/>
              <a:t>, en virtud de </a:t>
            </a:r>
            <a:r>
              <a:rPr lang="es-ES" dirty="0"/>
              <a:t>la tendencia natural que presenta cualquier sistema a </a:t>
            </a:r>
            <a:r>
              <a:rPr lang="es-ES" dirty="0" smtClean="0"/>
              <a:t>permanecer </a:t>
            </a:r>
            <a:r>
              <a:rPr lang="es-ES" dirty="0"/>
              <a:t>en su situación actual. Podemos observar los </a:t>
            </a:r>
            <a:r>
              <a:rPr lang="es-ES" dirty="0" smtClean="0"/>
              <a:t>siguientes </a:t>
            </a:r>
            <a:r>
              <a:rPr lang="es-ES" dirty="0"/>
              <a:t>hechos experimentales:</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que nos permita medir </a:t>
            </a:r>
            <a:r>
              <a:rPr lang="es-ES" b="1" dirty="0" smtClean="0"/>
              <a:t>pequeñas </a:t>
            </a:r>
            <a:r>
              <a:rPr lang="es-ES" b="1" dirty="0"/>
              <a:t>corrientes, se coloca próximo a un imán que se </a:t>
            </a:r>
            <a:r>
              <a:rPr lang="es-ES" b="1" dirty="0" smtClean="0"/>
              <a:t>está </a:t>
            </a:r>
            <a:r>
              <a:rPr lang="es-ES" b="1" dirty="0"/>
              <a:t>moviendo, el equipo acusa que hay una corriente en </a:t>
            </a:r>
            <a:r>
              <a:rPr lang="es-ES" b="1" dirty="0" smtClean="0"/>
              <a:t>la </a:t>
            </a:r>
            <a:r>
              <a:rPr lang="es-ES" b="1" dirty="0"/>
              <a:t>malla: es la corriente inducida.</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de pequeñas </a:t>
            </a:r>
            <a:r>
              <a:rPr lang="es-ES" b="1" dirty="0" smtClean="0"/>
              <a:t>corrientes</a:t>
            </a:r>
            <a:r>
              <a:rPr lang="es-ES" b="1" dirty="0"/>
              <a:t>, se mueve próximo a un imán que está en reposo, </a:t>
            </a:r>
            <a:r>
              <a:rPr lang="es-ES" b="1" dirty="0" smtClean="0"/>
              <a:t>el equipo </a:t>
            </a:r>
            <a:r>
              <a:rPr lang="es-ES" b="1" dirty="0"/>
              <a:t>de medición demuestra que se produce una </a:t>
            </a:r>
            <a:r>
              <a:rPr lang="es-ES" b="1" dirty="0" smtClean="0"/>
              <a:t>corriente </a:t>
            </a:r>
            <a:r>
              <a:rPr lang="es-ES" b="1" dirty="0"/>
              <a:t>en la malla.</a:t>
            </a:r>
          </a:p>
          <a:p>
            <a:pPr marL="742950" lvl="1" indent="-285750" algn="just">
              <a:buFont typeface="Wingdings" panose="05000000000000000000" pitchFamily="2" charset="2"/>
              <a:buChar char="Ø"/>
            </a:pPr>
            <a:r>
              <a:rPr lang="es-ES" b="1" dirty="0" smtClean="0"/>
              <a:t>Si </a:t>
            </a:r>
            <a:r>
              <a:rPr lang="es-ES" b="1" dirty="0"/>
              <a:t>tenemos dos circuitos cerrados próximos, uno </a:t>
            </a:r>
            <a:r>
              <a:rPr lang="es-ES" b="1" dirty="0" smtClean="0"/>
              <a:t>conectado </a:t>
            </a:r>
            <a:r>
              <a:rPr lang="es-ES" b="1" dirty="0"/>
              <a:t>a un equipo de medición de pequeñas </a:t>
            </a:r>
            <a:r>
              <a:rPr lang="es-ES" b="1" dirty="0" smtClean="0"/>
              <a:t>corrientes </a:t>
            </a:r>
            <a:r>
              <a:rPr lang="es-ES" b="1" dirty="0"/>
              <a:t>que indica que no pasa corriente y el otro </a:t>
            </a:r>
            <a:r>
              <a:rPr lang="es-ES" b="1" dirty="0" smtClean="0"/>
              <a:t>conectado </a:t>
            </a:r>
            <a:r>
              <a:rPr lang="es-ES" b="1" dirty="0"/>
              <a:t>a una batería mediante un interruptor cerrado por el </a:t>
            </a:r>
            <a:r>
              <a:rPr lang="es-ES" b="1" dirty="0" smtClean="0"/>
              <a:t>que </a:t>
            </a:r>
            <a:r>
              <a:rPr lang="es-ES" b="1" dirty="0"/>
              <a:t>sí está pasando una corriente, al abrir el interruptor </a:t>
            </a:r>
            <a:r>
              <a:rPr lang="es-ES" b="1" dirty="0" smtClean="0"/>
              <a:t>se </a:t>
            </a:r>
            <a:r>
              <a:rPr lang="es-ES" b="1" dirty="0"/>
              <a:t>cierra la corriente y se observa </a:t>
            </a:r>
            <a:r>
              <a:rPr lang="es-ES" b="1" dirty="0" smtClean="0"/>
              <a:t>una </a:t>
            </a:r>
            <a:r>
              <a:rPr lang="es-ES" b="1" dirty="0" err="1" smtClean="0"/>
              <a:t>Fem</a:t>
            </a:r>
            <a:r>
              <a:rPr lang="es-ES" b="1" dirty="0" smtClean="0"/>
              <a:t> inducida en </a:t>
            </a:r>
            <a:r>
              <a:rPr lang="es-ES" b="1" dirty="0"/>
              <a:t>el primero, que no se observaba cuando había una </a:t>
            </a:r>
            <a:r>
              <a:rPr lang="es-ES" b="1" dirty="0" smtClean="0"/>
              <a:t>corriente </a:t>
            </a:r>
            <a:r>
              <a:rPr lang="es-ES" b="1" dirty="0"/>
              <a:t>estacionaria.</a:t>
            </a:r>
          </a:p>
          <a:p>
            <a:pPr marL="742950" lvl="1" indent="-285750" algn="just">
              <a:buFont typeface="Wingdings" panose="05000000000000000000" pitchFamily="2" charset="2"/>
              <a:buChar char="Ø"/>
            </a:pPr>
            <a:r>
              <a:rPr lang="es-ES" b="1" dirty="0" smtClean="0"/>
              <a:t>Mientras </a:t>
            </a:r>
            <a:r>
              <a:rPr lang="es-ES" b="1" dirty="0"/>
              <a:t>mayor sea la variación del flujo magnético </a:t>
            </a:r>
            <a:r>
              <a:rPr lang="es-ES" b="1" dirty="0" smtClean="0"/>
              <a:t>respecto </a:t>
            </a:r>
            <a:r>
              <a:rPr lang="es-ES" b="1" dirty="0"/>
              <a:t>del tiempo a través del circuito cerrado, mayor es </a:t>
            </a:r>
            <a:r>
              <a:rPr lang="es-ES" b="1" dirty="0" smtClean="0"/>
              <a:t>la </a:t>
            </a:r>
            <a:r>
              <a:rPr lang="es-ES" b="1" dirty="0" err="1" smtClean="0"/>
              <a:t>Fem</a:t>
            </a:r>
            <a:r>
              <a:rPr lang="es-ES" b="1" dirty="0" smtClean="0"/>
              <a:t> inducida</a:t>
            </a:r>
            <a:r>
              <a:rPr lang="es-ES" b="1" dirty="0"/>
              <a:t>.</a:t>
            </a:r>
          </a:p>
          <a:p>
            <a:pPr algn="just"/>
            <a:endParaRPr lang="es-ES" dirty="0" smtClean="0"/>
          </a:p>
          <a:p>
            <a:pPr algn="just"/>
            <a:endParaRPr lang="es-ES" dirty="0" smtClean="0"/>
          </a:p>
          <a:p>
            <a:pPr lvl="3" algn="just"/>
            <a:r>
              <a:rPr lang="es-ES" b="1" dirty="0" smtClean="0"/>
              <a:t>Hecho </a:t>
            </a:r>
            <a:r>
              <a:rPr lang="es-ES" b="1" dirty="0"/>
              <a:t>experimental</a:t>
            </a:r>
          </a:p>
          <a:p>
            <a:pPr lvl="3" algn="just"/>
            <a:r>
              <a:rPr lang="es-ES" b="1" dirty="0"/>
              <a:t>realizado con una </a:t>
            </a:r>
          </a:p>
          <a:p>
            <a:pPr lvl="3" algn="just"/>
            <a:r>
              <a:rPr lang="es-ES" b="1" dirty="0"/>
              <a:t>bobina conectada a</a:t>
            </a:r>
          </a:p>
          <a:p>
            <a:pPr lvl="3" algn="just"/>
            <a:r>
              <a:rPr lang="es-ES" b="1" dirty="0"/>
              <a:t>un galvanómetro y al</a:t>
            </a:r>
          </a:p>
          <a:p>
            <a:pPr lvl="3" algn="just"/>
            <a:r>
              <a:rPr lang="es-ES" b="1" dirty="0"/>
              <a:t>imán en movimiento</a:t>
            </a:r>
            <a:r>
              <a:rPr lang="es-ES" b="1" dirty="0" smtClean="0"/>
              <a:t>.</a:t>
            </a:r>
          </a:p>
          <a:p>
            <a:pPr algn="just"/>
            <a:endParaRPr lang="es-ES" dirty="0"/>
          </a:p>
        </p:txBody>
      </p:sp>
      <p:pic>
        <p:nvPicPr>
          <p:cNvPr id="6" name="Imagen 5"/>
          <p:cNvPicPr>
            <a:picLocks noChangeAspect="1"/>
          </p:cNvPicPr>
          <p:nvPr/>
        </p:nvPicPr>
        <p:blipFill>
          <a:blip r:embed="rId2"/>
          <a:stretch>
            <a:fillRect/>
          </a:stretch>
        </p:blipFill>
        <p:spPr>
          <a:xfrm>
            <a:off x="3788229" y="4595751"/>
            <a:ext cx="5177642" cy="2125930"/>
          </a:xfrm>
          <a:prstGeom prst="rect">
            <a:avLst/>
          </a:prstGeom>
        </p:spPr>
      </p:pic>
    </p:spTree>
    <p:extLst>
      <p:ext uri="{BB962C8B-B14F-4D97-AF65-F5344CB8AC3E}">
        <p14:creationId xmlns:p14="http://schemas.microsoft.com/office/powerpoint/2010/main" val="382611643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Principio del generador</a:t>
            </a:r>
            <a:endParaRPr lang="es-ES" b="1" dirty="0">
              <a:solidFill>
                <a:srgbClr val="0070C0"/>
              </a:solidFill>
              <a:latin typeface="Arial Rounded MT Bold" panose="020F0704030504030204" pitchFamily="34" charset="0"/>
            </a:endParaRPr>
          </a:p>
          <a:p>
            <a:pPr algn="just"/>
            <a:r>
              <a:rPr lang="es-ES" b="1" dirty="0"/>
              <a:t>Una espira </a:t>
            </a:r>
            <a:r>
              <a:rPr lang="es-ES" b="1" dirty="0" smtClean="0"/>
              <a:t>gira con </a:t>
            </a:r>
            <a:r>
              <a:rPr lang="es-ES" b="1" dirty="0"/>
              <a:t>una velocidad </a:t>
            </a:r>
            <a:r>
              <a:rPr lang="es-ES" b="1" dirty="0" smtClean="0"/>
              <a:t>angular </a:t>
            </a:r>
            <a:r>
              <a:rPr lang="es-ES" b="1" dirty="0"/>
              <a:t>constante w </a:t>
            </a:r>
            <a:r>
              <a:rPr lang="es-ES" b="1" dirty="0" smtClean="0"/>
              <a:t>y corta las líneas de fuerza producidas </a:t>
            </a:r>
            <a:r>
              <a:rPr lang="es-ES" b="1" dirty="0"/>
              <a:t>por </a:t>
            </a:r>
            <a:r>
              <a:rPr lang="es-ES" b="1" dirty="0" smtClean="0"/>
              <a:t>un campo magnético</a:t>
            </a:r>
            <a:r>
              <a:rPr lang="es-ES" b="1" dirty="0"/>
              <a:t>, produce </a:t>
            </a:r>
            <a:r>
              <a:rPr lang="es-ES" b="1" dirty="0" smtClean="0"/>
              <a:t>una </a:t>
            </a:r>
            <a:r>
              <a:rPr lang="es-ES" b="1" dirty="0" err="1" smtClean="0"/>
              <a:t>Fem</a:t>
            </a:r>
            <a:r>
              <a:rPr lang="es-ES" b="1" dirty="0" smtClean="0"/>
              <a:t> en los extremos </a:t>
            </a:r>
            <a:r>
              <a:rPr lang="es-ES" b="1" dirty="0"/>
              <a:t>y, si se conecta una carga en </a:t>
            </a:r>
            <a:r>
              <a:rPr lang="es-ES" b="1" dirty="0" smtClean="0"/>
              <a:t>los bornes </a:t>
            </a:r>
            <a:r>
              <a:rPr lang="es-ES" b="1" dirty="0"/>
              <a:t>extremos, </a:t>
            </a:r>
            <a:r>
              <a:rPr lang="es-ES" b="1" dirty="0" smtClean="0"/>
              <a:t>circulará una </a:t>
            </a:r>
            <a:r>
              <a:rPr lang="es-ES" b="1" dirty="0"/>
              <a:t>corriente.</a:t>
            </a:r>
          </a:p>
          <a:p>
            <a:pPr algn="just"/>
            <a:endParaRPr lang="es-ES" dirty="0" smtClean="0"/>
          </a:p>
          <a:p>
            <a:pPr algn="ctr"/>
            <a:r>
              <a:rPr lang="es-ES" b="1" dirty="0" smtClean="0">
                <a:solidFill>
                  <a:srgbClr val="FF0000"/>
                </a:solidFill>
                <a:latin typeface="Arial Rounded MT Bold" panose="020F0704030504030204" pitchFamily="34" charset="0"/>
              </a:rPr>
              <a:t>Una conclusión </a:t>
            </a:r>
            <a:r>
              <a:rPr lang="es-ES" b="1" dirty="0">
                <a:solidFill>
                  <a:srgbClr val="FF0000"/>
                </a:solidFill>
                <a:latin typeface="Arial Rounded MT Bold" panose="020F0704030504030204" pitchFamily="34" charset="0"/>
              </a:rPr>
              <a:t>importante </a:t>
            </a:r>
            <a:r>
              <a:rPr lang="es-ES" b="1" dirty="0" smtClean="0">
                <a:solidFill>
                  <a:srgbClr val="FF0000"/>
                </a:solidFill>
                <a:latin typeface="Arial Rounded MT Bold" panose="020F0704030504030204" pitchFamily="34" charset="0"/>
              </a:rPr>
              <a:t>es que cuanto </a:t>
            </a:r>
            <a:r>
              <a:rPr lang="es-ES" b="1" dirty="0">
                <a:solidFill>
                  <a:srgbClr val="FF0000"/>
                </a:solidFill>
                <a:latin typeface="Arial Rounded MT Bold" panose="020F0704030504030204" pitchFamily="34" charset="0"/>
              </a:rPr>
              <a:t>mayor </a:t>
            </a:r>
            <a:r>
              <a:rPr lang="es-ES" b="1" dirty="0" smtClean="0">
                <a:solidFill>
                  <a:srgbClr val="FF0000"/>
                </a:solidFill>
                <a:latin typeface="Arial Rounded MT Bold" panose="020F0704030504030204" pitchFamily="34" charset="0"/>
              </a:rPr>
              <a:t>sea la rapidez de variación del flujo, mayor va a ser la fuerza electromotriz </a:t>
            </a:r>
            <a:r>
              <a:rPr lang="es-ES" b="1" dirty="0">
                <a:solidFill>
                  <a:srgbClr val="FF0000"/>
                </a:solidFill>
                <a:latin typeface="Arial Rounded MT Bold" panose="020F0704030504030204" pitchFamily="34" charset="0"/>
              </a:rPr>
              <a:t>inducida. </a:t>
            </a: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Lenz</a:t>
            </a:r>
            <a:endParaRPr lang="es-ES" b="1" dirty="0">
              <a:solidFill>
                <a:srgbClr val="0070C0"/>
              </a:solidFill>
              <a:latin typeface="Arial Rounded MT Bold" panose="020F0704030504030204" pitchFamily="34" charset="0"/>
            </a:endParaRPr>
          </a:p>
          <a:p>
            <a:pPr algn="just"/>
            <a:r>
              <a:rPr lang="es-ES" dirty="0"/>
              <a:t>En el año 1834, Heinrich F. Lenz publicó lo que hoy se </a:t>
            </a:r>
            <a:r>
              <a:rPr lang="es-ES" dirty="0" smtClean="0"/>
              <a:t>conoce </a:t>
            </a:r>
            <a:r>
              <a:rPr lang="es-ES" dirty="0"/>
              <a:t>como ley de Lenz. Debemos considerar que con </a:t>
            </a:r>
            <a:r>
              <a:rPr lang="es-ES" dirty="0" smtClean="0"/>
              <a:t>esta ley podemos </a:t>
            </a:r>
            <a:r>
              <a:rPr lang="es-ES" dirty="0"/>
              <a:t>determinar </a:t>
            </a:r>
            <a:r>
              <a:rPr lang="es-ES" dirty="0" smtClean="0"/>
              <a:t>la dirección de la corriente o </a:t>
            </a:r>
            <a:r>
              <a:rPr lang="es-ES" dirty="0" err="1" smtClean="0"/>
              <a:t>Fem</a:t>
            </a:r>
            <a:r>
              <a:rPr lang="es-ES" dirty="0" smtClean="0"/>
              <a:t> inducida </a:t>
            </a:r>
            <a:r>
              <a:rPr lang="es-ES" dirty="0"/>
              <a:t>en un circuito cerrado, conocido como malla. No </a:t>
            </a:r>
            <a:r>
              <a:rPr lang="es-ES" dirty="0" smtClean="0"/>
              <a:t>es </a:t>
            </a:r>
            <a:r>
              <a:rPr lang="es-ES" dirty="0"/>
              <a:t>un principio independiente, ya que se puede obtener </a:t>
            </a:r>
            <a:r>
              <a:rPr lang="es-ES" dirty="0" smtClean="0"/>
              <a:t>de </a:t>
            </a:r>
            <a:r>
              <a:rPr lang="es-ES" dirty="0"/>
              <a:t>la ley de Faraday</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Para </a:t>
            </a:r>
            <a:r>
              <a:rPr lang="es-ES" b="1" dirty="0"/>
              <a:t>obtener </a:t>
            </a:r>
            <a:r>
              <a:rPr lang="es-ES" b="1" dirty="0" smtClean="0"/>
              <a:t>la corriente</a:t>
            </a:r>
            <a:r>
              <a:rPr lang="es-ES" b="1" dirty="0"/>
              <a:t>, colocamos colectores que giren con los extremos </a:t>
            </a:r>
            <a:r>
              <a:rPr lang="es-ES" b="1" dirty="0" smtClean="0"/>
              <a:t>de la espira y escobillas </a:t>
            </a:r>
            <a:r>
              <a:rPr lang="es-ES" b="1" dirty="0"/>
              <a:t>fijas por donde sacamos </a:t>
            </a:r>
            <a:r>
              <a:rPr lang="es-ES" b="1" dirty="0" smtClean="0"/>
              <a:t>la corriente </a:t>
            </a:r>
            <a:r>
              <a:rPr lang="es-ES" b="1" dirty="0"/>
              <a:t>generada</a:t>
            </a:r>
            <a:r>
              <a:rPr lang="es-ES" b="1" dirty="0" smtClean="0"/>
              <a:t>.</a:t>
            </a:r>
            <a:endParaRPr lang="es-ES" dirty="0"/>
          </a:p>
        </p:txBody>
      </p:sp>
      <p:pic>
        <p:nvPicPr>
          <p:cNvPr id="3" name="Imagen 2"/>
          <p:cNvPicPr>
            <a:picLocks noChangeAspect="1"/>
          </p:cNvPicPr>
          <p:nvPr/>
        </p:nvPicPr>
        <p:blipFill>
          <a:blip r:embed="rId2"/>
          <a:stretch>
            <a:fillRect/>
          </a:stretch>
        </p:blipFill>
        <p:spPr>
          <a:xfrm>
            <a:off x="3028209" y="3384468"/>
            <a:ext cx="6115792" cy="2719449"/>
          </a:xfrm>
          <a:prstGeom prst="rect">
            <a:avLst/>
          </a:prstGeom>
        </p:spPr>
      </p:pic>
    </p:spTree>
    <p:extLst>
      <p:ext uri="{BB962C8B-B14F-4D97-AF65-F5344CB8AC3E}">
        <p14:creationId xmlns:p14="http://schemas.microsoft.com/office/powerpoint/2010/main" val="178500655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ley de Lenz establece que la fuerza electromotriz </a:t>
            </a:r>
            <a:r>
              <a:rPr lang="es-ES" dirty="0" smtClean="0"/>
              <a:t>inducida </a:t>
            </a:r>
            <a:r>
              <a:rPr lang="es-ES" dirty="0"/>
              <a:t>se opone siempre a la causa que la </a:t>
            </a:r>
            <a:r>
              <a:rPr lang="es-ES" dirty="0" smtClean="0"/>
              <a:t>origina </a:t>
            </a:r>
            <a:r>
              <a:rPr lang="es-ES" dirty="0"/>
              <a:t>¿Cómo </a:t>
            </a:r>
            <a:r>
              <a:rPr lang="es-ES" dirty="0" smtClean="0"/>
              <a:t>interpretar </a:t>
            </a:r>
            <a:r>
              <a:rPr lang="es-ES" dirty="0"/>
              <a:t>la ley de Lenz?</a:t>
            </a:r>
          </a:p>
          <a:p>
            <a:pPr marL="742950" lvl="1" indent="-285750" algn="just">
              <a:buFont typeface="Wingdings" panose="05000000000000000000" pitchFamily="2" charset="2"/>
              <a:buChar char="q"/>
            </a:pPr>
            <a:r>
              <a:rPr lang="es-ES" b="1" dirty="0" smtClean="0"/>
              <a:t>Si acercamos un imán </a:t>
            </a:r>
            <a:r>
              <a:rPr lang="es-ES" b="1" dirty="0"/>
              <a:t>por </a:t>
            </a:r>
            <a:r>
              <a:rPr lang="es-ES" b="1" dirty="0" smtClean="0"/>
              <a:t>su polo N (</a:t>
            </a:r>
            <a:r>
              <a:rPr lang="es-ES" b="1" dirty="0"/>
              <a:t>norte) </a:t>
            </a:r>
            <a:r>
              <a:rPr lang="es-ES" b="1" dirty="0" smtClean="0"/>
              <a:t>a una </a:t>
            </a:r>
            <a:r>
              <a:rPr lang="es-ES" b="1" dirty="0"/>
              <a:t>malla o </a:t>
            </a:r>
            <a:r>
              <a:rPr lang="es-ES" b="1" dirty="0" smtClean="0"/>
              <a:t>circuito eléctrico </a:t>
            </a:r>
            <a:r>
              <a:rPr lang="es-ES" b="1" dirty="0"/>
              <a:t>cerrado, </a:t>
            </a:r>
            <a:r>
              <a:rPr lang="es-ES" b="1" dirty="0" smtClean="0"/>
              <a:t>le produce a esta una corriente </a:t>
            </a:r>
            <a:r>
              <a:rPr lang="es-ES" b="1" dirty="0"/>
              <a:t>inducida. La corriente inducida en la malla actúa de tal </a:t>
            </a:r>
            <a:r>
              <a:rPr lang="es-ES" b="1" dirty="0" smtClean="0"/>
              <a:t>forma </a:t>
            </a:r>
            <a:r>
              <a:rPr lang="es-ES" b="1" dirty="0"/>
              <a:t>que se opone al acercamiento del imán, </a:t>
            </a:r>
            <a:r>
              <a:rPr lang="es-ES" b="1" dirty="0" smtClean="0"/>
              <a:t>creando un polo N próximo al del imán</a:t>
            </a:r>
            <a:r>
              <a:rPr lang="es-ES" b="1" dirty="0"/>
              <a:t>.</a:t>
            </a:r>
          </a:p>
          <a:p>
            <a:pPr marL="742950" lvl="1" indent="-285750" algn="just">
              <a:buFont typeface="Wingdings" panose="05000000000000000000" pitchFamily="2" charset="2"/>
              <a:buChar char="q"/>
            </a:pPr>
            <a:r>
              <a:rPr lang="es-ES" b="1" dirty="0" smtClean="0"/>
              <a:t>Si </a:t>
            </a:r>
            <a:r>
              <a:rPr lang="es-ES" b="1" dirty="0"/>
              <a:t>alejamos un imán de una malla por su polo N, le </a:t>
            </a:r>
            <a:r>
              <a:rPr lang="es-ES" b="1" dirty="0" smtClean="0"/>
              <a:t>produce </a:t>
            </a:r>
            <a:r>
              <a:rPr lang="es-ES" b="1" dirty="0"/>
              <a:t>una corriente inducida. La corriente inducida se </a:t>
            </a:r>
            <a:r>
              <a:rPr lang="es-ES" b="1" dirty="0" smtClean="0"/>
              <a:t>opondrá </a:t>
            </a:r>
            <a:r>
              <a:rPr lang="es-ES" b="1" dirty="0"/>
              <a:t>creando un polo S sobre la cara de la malla próxima </a:t>
            </a:r>
            <a:r>
              <a:rPr lang="es-ES" b="1" dirty="0" smtClean="0"/>
              <a:t>al </a:t>
            </a:r>
            <a:r>
              <a:rPr lang="es-ES" b="1" dirty="0"/>
              <a:t>polo N del imán.</a:t>
            </a:r>
          </a:p>
          <a:p>
            <a:pPr marL="742950" lvl="1" indent="-285750" algn="just">
              <a:buFont typeface="Wingdings" panose="05000000000000000000" pitchFamily="2" charset="2"/>
              <a:buChar char="q"/>
            </a:pPr>
            <a:r>
              <a:rPr lang="es-ES" b="1" dirty="0" smtClean="0"/>
              <a:t>Si </a:t>
            </a:r>
            <a:r>
              <a:rPr lang="es-ES" b="1" dirty="0"/>
              <a:t>acercamos o alejamos un imán hacia una malla, </a:t>
            </a:r>
            <a:r>
              <a:rPr lang="es-ES" b="1" dirty="0" smtClean="0"/>
              <a:t>siempre </a:t>
            </a:r>
            <a:r>
              <a:rPr lang="es-ES" b="1" dirty="0"/>
              <a:t>se experimenta una fuerza de resistencia y </a:t>
            </a:r>
            <a:r>
              <a:rPr lang="es-ES" b="1" dirty="0" smtClean="0"/>
              <a:t>tendremos </a:t>
            </a:r>
            <a:r>
              <a:rPr lang="es-ES" b="1" dirty="0"/>
              <a:t>que realizar un trabajo. Aplicando el </a:t>
            </a:r>
            <a:r>
              <a:rPr lang="es-ES" b="1" dirty="0" smtClean="0"/>
              <a:t>principio </a:t>
            </a:r>
            <a:r>
              <a:rPr lang="es-ES" b="1" dirty="0"/>
              <a:t>de conservación de la energía, este trabajo debe ser </a:t>
            </a:r>
            <a:r>
              <a:rPr lang="es-ES" b="1" dirty="0" smtClean="0"/>
              <a:t>exactamente ¡igual </a:t>
            </a:r>
            <a:r>
              <a:rPr lang="es-ES" b="1" dirty="0"/>
              <a:t>a la energía térmica que aparece en </a:t>
            </a:r>
            <a:r>
              <a:rPr lang="es-ES" b="1" dirty="0" smtClean="0"/>
              <a:t>el </a:t>
            </a:r>
            <a:r>
              <a:rPr lang="es-ES" b="1" dirty="0"/>
              <a:t>enrollamiento, ya que estas son las dos energías que </a:t>
            </a:r>
            <a:r>
              <a:rPr lang="es-ES" b="1" dirty="0" smtClean="0"/>
              <a:t>existen </a:t>
            </a:r>
            <a:r>
              <a:rPr lang="es-ES" b="1" dirty="0"/>
              <a:t>en el sistema aislado </a:t>
            </a:r>
            <a:r>
              <a:rPr lang="es-ES" b="1" dirty="0" smtClean="0"/>
              <a:t>(ignorando </a:t>
            </a:r>
            <a:r>
              <a:rPr lang="es-ES" b="1" dirty="0"/>
              <a:t>la energía </a:t>
            </a:r>
            <a:r>
              <a:rPr lang="es-ES" b="1" dirty="0" smtClean="0"/>
              <a:t>radiada </a:t>
            </a:r>
            <a:r>
              <a:rPr lang="es-ES" b="1" dirty="0"/>
              <a:t>desde el circuito como onda electromagnética).</a:t>
            </a:r>
          </a:p>
          <a:p>
            <a:pPr algn="just"/>
            <a:endParaRPr lang="es-ES" dirty="0" smtClean="0"/>
          </a:p>
          <a:p>
            <a:pPr algn="just"/>
            <a:r>
              <a:rPr lang="es-ES" dirty="0" smtClean="0"/>
              <a:t>Ejemplo </a:t>
            </a:r>
            <a:r>
              <a:rPr lang="es-ES" dirty="0"/>
              <a:t>de un circuito hidráulico con una fuente que eleva el flujo de </a:t>
            </a:r>
            <a:r>
              <a:rPr lang="es-ES" dirty="0" smtClean="0"/>
              <a:t>agua mediante </a:t>
            </a:r>
            <a:r>
              <a:rPr lang="es-ES" dirty="0"/>
              <a:t>una bomba eléctrica</a:t>
            </a:r>
            <a:r>
              <a:rPr lang="es-ES" dirty="0" smtClean="0"/>
              <a:t>, manteniéndolo </a:t>
            </a:r>
            <a:r>
              <a:rPr lang="es-ES" dirty="0"/>
              <a:t>constante</a:t>
            </a:r>
            <a:r>
              <a:rPr lang="es-ES" dirty="0" smtClean="0"/>
              <a:t>.</a:t>
            </a:r>
          </a:p>
          <a:p>
            <a:pPr algn="just"/>
            <a:endParaRPr lang="es-ES" dirty="0"/>
          </a:p>
          <a:p>
            <a:pPr algn="just"/>
            <a:r>
              <a:rPr lang="es-ES" dirty="0" smtClean="0"/>
              <a:t>Consideremos </a:t>
            </a:r>
            <a:r>
              <a:rPr lang="es-ES" dirty="0"/>
              <a:t>un ejemplo para explicar un nuevo </a:t>
            </a:r>
            <a:r>
              <a:rPr lang="es-ES" dirty="0" smtClean="0"/>
              <a:t>concepto</a:t>
            </a:r>
            <a:r>
              <a:rPr lang="es-ES" dirty="0"/>
              <a:t>: si tenemos un solenoide formado por N espiras </a:t>
            </a:r>
            <a:r>
              <a:rPr lang="es-ES" dirty="0" smtClean="0"/>
              <a:t>de igual </a:t>
            </a:r>
            <a:r>
              <a:rPr lang="es-ES" dirty="0"/>
              <a:t>sección S, las distribuimos en forma uniforme a </a:t>
            </a:r>
            <a:r>
              <a:rPr lang="es-ES" dirty="0" smtClean="0"/>
              <a:t>lo </a:t>
            </a:r>
            <a:r>
              <a:rPr lang="es-ES" dirty="0"/>
              <a:t>largo de una longitud determinada que llamaremos (1), </a:t>
            </a:r>
            <a:r>
              <a:rPr lang="es-ES" dirty="0" smtClean="0"/>
              <a:t>dentro </a:t>
            </a:r>
            <a:r>
              <a:rPr lang="es-ES" dirty="0"/>
              <a:t>del solenoide el campo es prácticamente </a:t>
            </a:r>
            <a:r>
              <a:rPr lang="es-ES" dirty="0" smtClean="0"/>
              <a:t>uniforme</a:t>
            </a:r>
            <a:r>
              <a:rPr lang="es-ES" dirty="0"/>
              <a:t>, por lo que podríamos considerar que</a:t>
            </a:r>
            <a:r>
              <a:rPr lang="es-ES" dirty="0" smtClean="0"/>
              <a:t>:</a:t>
            </a:r>
          </a:p>
          <a:p>
            <a:pPr algn="just"/>
            <a:endParaRPr lang="es-ES" dirty="0"/>
          </a:p>
          <a:p>
            <a:pPr algn="just"/>
            <a:r>
              <a:rPr lang="es-ES" dirty="0"/>
              <a:t>Si N es el número de espiras por unidad de longitud, se </a:t>
            </a:r>
          </a:p>
          <a:p>
            <a:pPr algn="just"/>
            <a:r>
              <a:rPr lang="es-ES" dirty="0"/>
              <a:t>tiene que:</a:t>
            </a:r>
          </a:p>
          <a:p>
            <a:pPr algn="ctr"/>
            <a:r>
              <a:rPr lang="es-ES" b="1" dirty="0" smtClean="0">
                <a:latin typeface="Arial Rounded MT Bold" panose="020F0704030504030204" pitchFamily="34" charset="0"/>
              </a:rPr>
              <a:t>N =n * l</a:t>
            </a:r>
            <a:endParaRPr lang="es-ES" b="1" dirty="0">
              <a:latin typeface="Arial Rounded MT Bold" panose="020F0704030504030204" pitchFamily="34" charset="0"/>
            </a:endParaRPr>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461103" y="5390532"/>
            <a:ext cx="1190625" cy="209550"/>
          </a:xfrm>
          <a:prstGeom prst="rect">
            <a:avLst/>
          </a:prstGeom>
        </p:spPr>
      </p:pic>
    </p:spTree>
    <p:extLst>
      <p:ext uri="{BB962C8B-B14F-4D97-AF65-F5344CB8AC3E}">
        <p14:creationId xmlns:p14="http://schemas.microsoft.com/office/powerpoint/2010/main" val="228136493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Si B es igual a:</a:t>
            </a:r>
          </a:p>
          <a:p>
            <a:pPr algn="just"/>
            <a:endParaRPr lang="es-ES" dirty="0"/>
          </a:p>
          <a:p>
            <a:pPr algn="just"/>
            <a:r>
              <a:rPr lang="el-GR" dirty="0" smtClean="0"/>
              <a:t>μ</a:t>
            </a:r>
            <a:r>
              <a:rPr lang="es-ES" dirty="0" smtClean="0"/>
              <a:t>o = momento </a:t>
            </a:r>
            <a:r>
              <a:rPr lang="es-ES" dirty="0"/>
              <a:t>magnético de </a:t>
            </a:r>
            <a:r>
              <a:rPr lang="es-ES" dirty="0" smtClean="0"/>
              <a:t>la espira:</a:t>
            </a:r>
          </a:p>
          <a:p>
            <a:pPr algn="just"/>
            <a:endParaRPr lang="es-ES" dirty="0" smtClean="0"/>
          </a:p>
          <a:p>
            <a:pPr algn="just"/>
            <a:r>
              <a:rPr lang="es-ES" dirty="0"/>
              <a:t>Entonces:</a:t>
            </a:r>
          </a:p>
          <a:p>
            <a:pPr algn="just"/>
            <a:endParaRPr lang="es-ES" dirty="0" smtClean="0"/>
          </a:p>
          <a:p>
            <a:pPr algn="just"/>
            <a:r>
              <a:rPr lang="es-ES" dirty="0" smtClean="0"/>
              <a:t>L </a:t>
            </a:r>
            <a:r>
              <a:rPr lang="es-ES" dirty="0"/>
              <a:t>se llama </a:t>
            </a:r>
            <a:r>
              <a:rPr lang="es-ES" dirty="0" err="1"/>
              <a:t>autoinductancia</a:t>
            </a:r>
            <a:r>
              <a:rPr lang="es-ES" dirty="0"/>
              <a:t> o coeficiente de autoinducción </a:t>
            </a:r>
            <a:r>
              <a:rPr lang="es-ES" dirty="0" smtClean="0"/>
              <a:t>y </a:t>
            </a:r>
            <a:r>
              <a:rPr lang="es-ES" dirty="0"/>
              <a:t>depende de la geometría del conductor. Entonces, </a:t>
            </a:r>
            <a:r>
              <a:rPr lang="es-ES" dirty="0" smtClean="0"/>
              <a:t>aplicando </a:t>
            </a:r>
            <a:r>
              <a:rPr lang="es-ES" dirty="0"/>
              <a:t>Faraday:</a:t>
            </a:r>
          </a:p>
          <a:p>
            <a:pPr algn="just"/>
            <a:endParaRPr lang="es-ES" dirty="0"/>
          </a:p>
          <a:p>
            <a:pPr algn="just"/>
            <a:endParaRPr lang="es-ES" dirty="0" smtClean="0"/>
          </a:p>
          <a:p>
            <a:pPr algn="just"/>
            <a:r>
              <a:rPr lang="es-ES" dirty="0" smtClean="0"/>
              <a:t>Donde la </a:t>
            </a:r>
            <a:r>
              <a:rPr lang="es-ES" dirty="0" err="1" smtClean="0"/>
              <a:t>Fem</a:t>
            </a:r>
            <a:r>
              <a:rPr lang="es-ES" dirty="0" smtClean="0"/>
              <a:t> (</a:t>
            </a:r>
            <a:r>
              <a:rPr lang="es-ES" dirty="0"/>
              <a:t>fuerza electromotriz) es proporcional a la </a:t>
            </a:r>
            <a:r>
              <a:rPr lang="es-ES" dirty="0" smtClean="0"/>
              <a:t>inductancia </a:t>
            </a:r>
            <a:r>
              <a:rPr lang="es-ES" dirty="0"/>
              <a:t>y a la velocidad con que varía la corriente y se opone a </a:t>
            </a:r>
            <a:r>
              <a:rPr lang="es-ES" dirty="0" smtClean="0"/>
              <a:t>la </a:t>
            </a:r>
            <a:r>
              <a:rPr lang="es-ES" dirty="0"/>
              <a:t>causa que la genera. Recordemos que la resistencia es una </a:t>
            </a:r>
            <a:r>
              <a:rPr lang="es-ES" dirty="0" smtClean="0"/>
              <a:t>medida </a:t>
            </a:r>
            <a:r>
              <a:rPr lang="es-ES" dirty="0"/>
              <a:t>de la oposición al paso de la corriente y la </a:t>
            </a:r>
            <a:r>
              <a:rPr lang="es-ES" dirty="0" err="1" smtClean="0"/>
              <a:t>autoinductancia</a:t>
            </a:r>
            <a:r>
              <a:rPr lang="es-ES" dirty="0" smtClean="0"/>
              <a:t> </a:t>
            </a:r>
            <a:r>
              <a:rPr lang="es-ES" dirty="0"/>
              <a:t>es la oposición al cambio de la corriente en un circuito.</a:t>
            </a:r>
          </a:p>
          <a:p>
            <a:pPr algn="just"/>
            <a:r>
              <a:rPr lang="es-ES" dirty="0"/>
              <a:t>La unidad de medida en el sistema </a:t>
            </a:r>
            <a:r>
              <a:rPr lang="es-ES" dirty="0" err="1"/>
              <a:t>Sl</a:t>
            </a:r>
            <a:r>
              <a:rPr lang="es-ES" dirty="0"/>
              <a:t> es el </a:t>
            </a:r>
            <a:r>
              <a:rPr lang="es-ES" dirty="0" err="1"/>
              <a:t>henry</a:t>
            </a:r>
            <a:r>
              <a:rPr lang="es-ES" dirty="0"/>
              <a:t>; una </a:t>
            </a:r>
            <a:r>
              <a:rPr lang="es-ES" dirty="0" smtClean="0"/>
              <a:t>bobina </a:t>
            </a:r>
            <a:r>
              <a:rPr lang="es-ES" dirty="0"/>
              <a:t>tiene un </a:t>
            </a:r>
            <a:r>
              <a:rPr lang="es-ES" dirty="0" err="1"/>
              <a:t>henry</a:t>
            </a:r>
            <a:r>
              <a:rPr lang="es-ES" dirty="0"/>
              <a:t> de inductancia atravesada por una </a:t>
            </a:r>
            <a:r>
              <a:rPr lang="es-ES" dirty="0" smtClean="0"/>
              <a:t>corriente </a:t>
            </a:r>
            <a:r>
              <a:rPr lang="es-ES" dirty="0"/>
              <a:t>de un </a:t>
            </a:r>
            <a:r>
              <a:rPr lang="es-ES" dirty="0" err="1" smtClean="0"/>
              <a:t>amper</a:t>
            </a:r>
            <a:r>
              <a:rPr lang="es-ES" dirty="0" smtClean="0"/>
              <a:t> y </a:t>
            </a:r>
            <a:r>
              <a:rPr lang="es-ES" dirty="0"/>
              <a:t>desarrolla un flujo de un weber</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470628" y="443222"/>
            <a:ext cx="1171575" cy="247650"/>
          </a:xfrm>
          <a:prstGeom prst="rect">
            <a:avLst/>
          </a:prstGeom>
        </p:spPr>
      </p:pic>
      <p:pic>
        <p:nvPicPr>
          <p:cNvPr id="3" name="Imagen 2"/>
          <p:cNvPicPr>
            <a:picLocks noChangeAspect="1"/>
          </p:cNvPicPr>
          <p:nvPr/>
        </p:nvPicPr>
        <p:blipFill>
          <a:blip r:embed="rId3"/>
          <a:stretch>
            <a:fillRect/>
          </a:stretch>
        </p:blipFill>
        <p:spPr>
          <a:xfrm>
            <a:off x="5613502" y="1124877"/>
            <a:ext cx="885825" cy="238125"/>
          </a:xfrm>
          <a:prstGeom prst="rect">
            <a:avLst/>
          </a:prstGeom>
        </p:spPr>
      </p:pic>
      <p:pic>
        <p:nvPicPr>
          <p:cNvPr id="6" name="Imagen 5"/>
          <p:cNvPicPr>
            <a:picLocks noChangeAspect="1"/>
          </p:cNvPicPr>
          <p:nvPr/>
        </p:nvPicPr>
        <p:blipFill>
          <a:blip r:embed="rId4"/>
          <a:stretch>
            <a:fillRect/>
          </a:stretch>
        </p:blipFill>
        <p:spPr>
          <a:xfrm>
            <a:off x="4127601" y="1668419"/>
            <a:ext cx="3857625" cy="257175"/>
          </a:xfrm>
          <a:prstGeom prst="rect">
            <a:avLst/>
          </a:prstGeom>
        </p:spPr>
      </p:pic>
      <p:pic>
        <p:nvPicPr>
          <p:cNvPr id="7" name="Imagen 6"/>
          <p:cNvPicPr>
            <a:picLocks noChangeAspect="1"/>
          </p:cNvPicPr>
          <p:nvPr/>
        </p:nvPicPr>
        <p:blipFill>
          <a:blip r:embed="rId5"/>
          <a:stretch>
            <a:fillRect/>
          </a:stretch>
        </p:blipFill>
        <p:spPr>
          <a:xfrm>
            <a:off x="4789588" y="2426891"/>
            <a:ext cx="2533650" cy="476250"/>
          </a:xfrm>
          <a:prstGeom prst="rect">
            <a:avLst/>
          </a:prstGeom>
        </p:spPr>
      </p:pic>
      <p:sp>
        <p:nvSpPr>
          <p:cNvPr id="8" name="Rectángulo 7"/>
          <p:cNvSpPr/>
          <p:nvPr/>
        </p:nvSpPr>
        <p:spPr>
          <a:xfrm>
            <a:off x="2082014" y="4918891"/>
            <a:ext cx="2707574" cy="1200329"/>
          </a:xfrm>
          <a:prstGeom prst="rect">
            <a:avLst/>
          </a:prstGeom>
        </p:spPr>
        <p:txBody>
          <a:bodyPr wrap="square">
            <a:spAutoFit/>
          </a:bodyPr>
          <a:lstStyle/>
          <a:p>
            <a:r>
              <a:rPr lang="es-ES" b="1" dirty="0"/>
              <a:t>Ejemplo de </a:t>
            </a:r>
            <a:r>
              <a:rPr lang="es-ES" b="1" dirty="0" smtClean="0"/>
              <a:t>autoinducción</a:t>
            </a:r>
            <a:r>
              <a:rPr lang="es-ES" b="1" dirty="0"/>
              <a:t>. La </a:t>
            </a:r>
            <a:r>
              <a:rPr lang="es-ES" b="1" dirty="0" smtClean="0"/>
              <a:t>figura muestra </a:t>
            </a:r>
            <a:r>
              <a:rPr lang="es-ES" b="1" dirty="0"/>
              <a:t>una </a:t>
            </a:r>
            <a:r>
              <a:rPr lang="es-ES" b="1" dirty="0" smtClean="0"/>
              <a:t>bobina </a:t>
            </a:r>
            <a:r>
              <a:rPr lang="es-ES" b="1" dirty="0"/>
              <a:t>enrollada sobre </a:t>
            </a:r>
            <a:r>
              <a:rPr lang="es-ES" b="1" dirty="0" smtClean="0"/>
              <a:t>un </a:t>
            </a:r>
            <a:r>
              <a:rPr lang="es-ES" b="1" dirty="0"/>
              <a:t>centro cilíndrico </a:t>
            </a:r>
            <a:r>
              <a:rPr lang="es-ES" b="1" dirty="0" smtClean="0"/>
              <a:t>de </a:t>
            </a:r>
            <a:r>
              <a:rPr lang="es-ES" b="1" dirty="0"/>
              <a:t>hierro.</a:t>
            </a:r>
          </a:p>
        </p:txBody>
      </p:sp>
      <p:pic>
        <p:nvPicPr>
          <p:cNvPr id="9" name="Imagen 8"/>
          <p:cNvPicPr>
            <a:picLocks noChangeAspect="1"/>
          </p:cNvPicPr>
          <p:nvPr/>
        </p:nvPicPr>
        <p:blipFill>
          <a:blip r:embed="rId6"/>
          <a:stretch>
            <a:fillRect/>
          </a:stretch>
        </p:blipFill>
        <p:spPr>
          <a:xfrm>
            <a:off x="4928074" y="4447494"/>
            <a:ext cx="6543675" cy="2143125"/>
          </a:xfrm>
          <a:prstGeom prst="rect">
            <a:avLst/>
          </a:prstGeom>
        </p:spPr>
      </p:pic>
    </p:spTree>
    <p:extLst>
      <p:ext uri="{BB962C8B-B14F-4D97-AF65-F5344CB8AC3E}">
        <p14:creationId xmlns:p14="http://schemas.microsoft.com/office/powerpoint/2010/main" val="321940779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fenómeno de inducción electromagnética es el principio básico por el que funcionan los generadores eléctricos</a:t>
            </a:r>
            <a:r>
              <a:rPr lang="es-ES" b="1" dirty="0">
                <a:solidFill>
                  <a:srgbClr val="FF0000"/>
                </a:solidFill>
                <a:latin typeface="Arial Rounded MT Bold" panose="020F0704030504030204" pitchFamily="34" charset="0"/>
              </a:rPr>
              <a:t>, transformadores </a:t>
            </a:r>
            <a:r>
              <a:rPr lang="es-ES" b="1" dirty="0" smtClean="0">
                <a:solidFill>
                  <a:srgbClr val="FF0000"/>
                </a:solidFill>
                <a:latin typeface="Arial Rounded MT Bold" panose="020F0704030504030204" pitchFamily="34" charset="0"/>
              </a:rPr>
              <a:t>y otros equipos </a:t>
            </a:r>
            <a:r>
              <a:rPr lang="es-ES" b="1" dirty="0">
                <a:solidFill>
                  <a:srgbClr val="FF0000"/>
                </a:solidFill>
                <a:latin typeface="Arial Rounded MT Bold" panose="020F0704030504030204" pitchFamily="34" charset="0"/>
              </a:rPr>
              <a:t>eléctricos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observamos la imagen que nos muestra un ejemplo de </a:t>
            </a:r>
            <a:r>
              <a:rPr lang="es-ES" dirty="0" smtClean="0"/>
              <a:t>autoinducción</a:t>
            </a:r>
            <a:r>
              <a:rPr lang="es-ES" dirty="0"/>
              <a:t>, veremos que la corriente de fuente en la </a:t>
            </a:r>
            <a:r>
              <a:rPr lang="es-ES" dirty="0" smtClean="0"/>
              <a:t>bobina </a:t>
            </a:r>
            <a:r>
              <a:rPr lang="es-ES" dirty="0"/>
              <a:t>aumenta o disminuye con el tiempo. Cuando la </a:t>
            </a:r>
            <a:r>
              <a:rPr lang="es-ES" dirty="0" smtClean="0"/>
              <a:t>corriente </a:t>
            </a:r>
            <a:r>
              <a:rPr lang="es-ES" dirty="0"/>
              <a:t>de fuente está en la dirección indicada en la </a:t>
            </a:r>
            <a:r>
              <a:rPr lang="es-ES" dirty="0" smtClean="0"/>
              <a:t>figura, un </a:t>
            </a:r>
            <a:r>
              <a:rPr lang="es-ES" dirty="0"/>
              <a:t>campo magnético </a:t>
            </a:r>
            <a:r>
              <a:rPr lang="es-ES" dirty="0" err="1" smtClean="0"/>
              <a:t>dirIRido</a:t>
            </a:r>
            <a:r>
              <a:rPr lang="es-ES" dirty="0" smtClean="0"/>
              <a:t> </a:t>
            </a:r>
            <a:r>
              <a:rPr lang="es-ES" dirty="0"/>
              <a:t>de derecha a izquierda se </a:t>
            </a:r>
            <a:r>
              <a:rPr lang="es-ES" dirty="0" smtClean="0"/>
              <a:t>establece </a:t>
            </a:r>
            <a:r>
              <a:rPr lang="es-ES" dirty="0"/>
              <a:t>dentro de la bobina, como se muestra en la </a:t>
            </a:r>
            <a:r>
              <a:rPr lang="es-ES" dirty="0" smtClean="0"/>
              <a:t>figura (</a:t>
            </a:r>
            <a:r>
              <a:rPr lang="es-ES" dirty="0"/>
              <a:t>a). Si la corriente de fuente cambia con el tiempo, el flujo </a:t>
            </a:r>
            <a:r>
              <a:rPr lang="es-ES" dirty="0" smtClean="0"/>
              <a:t>magnético </a:t>
            </a:r>
            <a:r>
              <a:rPr lang="es-ES" dirty="0"/>
              <a:t>a través de la bobina también cambia e </a:t>
            </a:r>
            <a:r>
              <a:rPr lang="es-ES" dirty="0" smtClean="0"/>
              <a:t>induce una </a:t>
            </a:r>
            <a:r>
              <a:rPr lang="es-ES" dirty="0" err="1" smtClean="0"/>
              <a:t>Fem</a:t>
            </a:r>
            <a:r>
              <a:rPr lang="es-ES" dirty="0" smtClean="0"/>
              <a:t> en </a:t>
            </a:r>
            <a:r>
              <a:rPr lang="es-ES" dirty="0"/>
              <a:t>la bobina. A partir de la ley de Lenz, la </a:t>
            </a:r>
            <a:r>
              <a:rPr lang="es-ES" dirty="0" smtClean="0"/>
              <a:t>polaridad </a:t>
            </a:r>
            <a:r>
              <a:rPr lang="es-ES" dirty="0"/>
              <a:t>de </a:t>
            </a:r>
            <a:r>
              <a:rPr lang="es-ES" dirty="0" smtClean="0"/>
              <a:t>esta </a:t>
            </a:r>
            <a:r>
              <a:rPr lang="es-ES" dirty="0" err="1" smtClean="0"/>
              <a:t>Fem</a:t>
            </a:r>
            <a:r>
              <a:rPr lang="es-ES" dirty="0" smtClean="0"/>
              <a:t> inducida </a:t>
            </a:r>
            <a:r>
              <a:rPr lang="es-ES" dirty="0"/>
              <a:t>debe ser tal que se oponga al </a:t>
            </a:r>
            <a:r>
              <a:rPr lang="es-ES" dirty="0" smtClean="0"/>
              <a:t>cambio </a:t>
            </a:r>
            <a:r>
              <a:rPr lang="es-ES" dirty="0"/>
              <a:t>en el campo magnético de la corriente de fuente.</a:t>
            </a:r>
          </a:p>
          <a:p>
            <a:pPr algn="just"/>
            <a:r>
              <a:rPr lang="es-ES" dirty="0"/>
              <a:t>Si la corriente de fuente está aumentando, la polaridad de </a:t>
            </a:r>
            <a:r>
              <a:rPr lang="es-ES" dirty="0" smtClean="0"/>
              <a:t>la </a:t>
            </a:r>
            <a:r>
              <a:rPr lang="es-ES" dirty="0" err="1" smtClean="0"/>
              <a:t>Fem</a:t>
            </a:r>
            <a:r>
              <a:rPr lang="es-ES" dirty="0" smtClean="0"/>
              <a:t> inducida </a:t>
            </a:r>
            <a:r>
              <a:rPr lang="es-ES" dirty="0"/>
              <a:t>es como está representada en la </a:t>
            </a:r>
            <a:r>
              <a:rPr lang="es-ES" dirty="0" smtClean="0"/>
              <a:t>figura </a:t>
            </a:r>
            <a:r>
              <a:rPr lang="es-ES" dirty="0"/>
              <a:t>(b), y si </a:t>
            </a:r>
          </a:p>
          <a:p>
            <a:pPr algn="just"/>
            <a:r>
              <a:rPr lang="es-ES" dirty="0"/>
              <a:t>la corriente de la fuente está disminuyendo, la polaridad </a:t>
            </a:r>
            <a:r>
              <a:rPr lang="es-ES" dirty="0" smtClean="0"/>
              <a:t>de la </a:t>
            </a:r>
            <a:r>
              <a:rPr lang="es-ES" dirty="0" err="1" smtClean="0"/>
              <a:t>Fem</a:t>
            </a:r>
            <a:r>
              <a:rPr lang="es-ES" dirty="0" smtClean="0"/>
              <a:t> inducida es como se muestra en la figura (</a:t>
            </a:r>
            <a:r>
              <a:rPr lang="es-ES" dirty="0"/>
              <a:t>c</a:t>
            </a:r>
            <a:r>
              <a:rPr lang="es-ES" dirty="0" smtClean="0"/>
              <a:t>).</a:t>
            </a:r>
          </a:p>
          <a:p>
            <a:pPr algn="just"/>
            <a:endParaRPr lang="es-ES" dirty="0"/>
          </a:p>
          <a:p>
            <a:pPr algn="just"/>
            <a:r>
              <a:rPr lang="es-ES" b="1" dirty="0">
                <a:solidFill>
                  <a:srgbClr val="0070C0"/>
                </a:solidFill>
                <a:latin typeface="Arial Rounded MT Bold" panose="020F0704030504030204" pitchFamily="34" charset="0"/>
              </a:rPr>
              <a:t>Definición de corriente alterna</a:t>
            </a:r>
          </a:p>
          <a:p>
            <a:pPr algn="just"/>
            <a:r>
              <a:rPr lang="es-ES" dirty="0"/>
              <a:t>La corriente eléctrica se define como un flujo de </a:t>
            </a:r>
            <a:r>
              <a:rPr lang="es-ES" dirty="0" smtClean="0"/>
              <a:t>electrones </a:t>
            </a:r>
            <a:r>
              <a:rPr lang="es-ES" dirty="0"/>
              <a:t>que circulan a través de un conductor. En el caso de </a:t>
            </a:r>
            <a:r>
              <a:rPr lang="es-ES" dirty="0" smtClean="0"/>
              <a:t>la </a:t>
            </a:r>
            <a:r>
              <a:rPr lang="es-ES" dirty="0"/>
              <a:t>corriente continua, el flujo tiene una sola dirección, y los </a:t>
            </a:r>
            <a:r>
              <a:rPr lang="es-ES" dirty="0" smtClean="0"/>
              <a:t>polos </a:t>
            </a:r>
            <a:r>
              <a:rPr lang="es-ES" dirty="0"/>
              <a:t>positivos y negativos son siempre los mismos; es el </a:t>
            </a:r>
            <a:r>
              <a:rPr lang="es-ES" dirty="0" smtClean="0"/>
              <a:t>caso </a:t>
            </a:r>
            <a:r>
              <a:rPr lang="es-ES" dirty="0"/>
              <a:t>de la energía que producen las baterías, paneles </a:t>
            </a:r>
            <a:r>
              <a:rPr lang="es-ES" dirty="0" smtClean="0"/>
              <a:t>solares </a:t>
            </a:r>
            <a:r>
              <a:rPr lang="es-ES" dirty="0"/>
              <a:t>y celdas de combustible. En la corriente alterna, el </a:t>
            </a:r>
            <a:r>
              <a:rPr lang="es-ES" dirty="0" smtClean="0"/>
              <a:t>flujo se </a:t>
            </a:r>
            <a:r>
              <a:rPr lang="es-ES" dirty="0"/>
              <a:t>produce en ambas direcciones, y se pierde la noción de </a:t>
            </a:r>
            <a:r>
              <a:rPr lang="es-ES" dirty="0" smtClean="0"/>
              <a:t>positivo </a:t>
            </a:r>
            <a:r>
              <a:rPr lang="es-ES" dirty="0"/>
              <a:t>y negativo; en cambio los dos conductores que </a:t>
            </a:r>
            <a:r>
              <a:rPr lang="es-ES" dirty="0" smtClean="0"/>
              <a:t>alimentan </a:t>
            </a:r>
            <a:r>
              <a:rPr lang="es-ES" dirty="0"/>
              <a:t>nuestros hogares se denominan fase y neutro. Es </a:t>
            </a:r>
            <a:r>
              <a:rPr lang="es-ES" dirty="0" smtClean="0"/>
              <a:t>la </a:t>
            </a:r>
            <a:r>
              <a:rPr lang="es-ES" dirty="0"/>
              <a:t>energía que proviene de las generadoras eléctricas y </a:t>
            </a:r>
            <a:r>
              <a:rPr lang="es-ES" dirty="0" smtClean="0"/>
              <a:t>alimenta </a:t>
            </a:r>
            <a:r>
              <a:rPr lang="es-ES" dirty="0"/>
              <a:t>los hogares.</a:t>
            </a:r>
          </a:p>
          <a:p>
            <a:pPr algn="just"/>
            <a:r>
              <a:rPr lang="es-ES" dirty="0"/>
              <a:t>Debemos recordar que la tensión en volts es la diferencia </a:t>
            </a:r>
            <a:r>
              <a:rPr lang="es-ES" dirty="0" smtClean="0"/>
              <a:t>de </a:t>
            </a:r>
            <a:r>
              <a:rPr lang="es-ES" dirty="0"/>
              <a:t>potencial entre dos conductores, por lo tanto, para que </a:t>
            </a:r>
            <a:r>
              <a:rPr lang="es-ES" dirty="0" smtClean="0"/>
              <a:t>la </a:t>
            </a:r>
            <a:r>
              <a:rPr lang="es-ES" dirty="0"/>
              <a:t>tensión cambie, solo uno de los potenciales debe cambiar </a:t>
            </a:r>
            <a:r>
              <a:rPr lang="es-ES" dirty="0" smtClean="0"/>
              <a:t>(</a:t>
            </a:r>
            <a:r>
              <a:rPr lang="es-ES" dirty="0"/>
              <a:t>aunque también los dos pueden hacerlo).</a:t>
            </a:r>
          </a:p>
          <a:p>
            <a:pPr algn="just"/>
            <a:r>
              <a:rPr lang="es-ES" dirty="0"/>
              <a:t>En el sistema eléctrico utilizado en la Argentina y en la </a:t>
            </a:r>
            <a:r>
              <a:rPr lang="es-ES" dirty="0" smtClean="0"/>
              <a:t>mayor </a:t>
            </a:r>
            <a:r>
              <a:rPr lang="es-ES" dirty="0"/>
              <a:t>parte del mundo, el neutro posee </a:t>
            </a:r>
            <a:r>
              <a:rPr lang="es-ES" dirty="0" smtClean="0"/>
              <a:t>potencial o V </a:t>
            </a:r>
            <a:r>
              <a:rPr lang="es-ES" dirty="0"/>
              <a:t>(potencial </a:t>
            </a:r>
            <a:r>
              <a:rPr lang="es-ES" dirty="0" smtClean="0"/>
              <a:t>cercano </a:t>
            </a:r>
            <a:r>
              <a:rPr lang="es-ES" dirty="0"/>
              <a:t>a tierra). Por lo tanto, si solo tocamos el conductor </a:t>
            </a:r>
            <a:r>
              <a:rPr lang="es-ES" dirty="0" smtClean="0"/>
              <a:t>de </a:t>
            </a:r>
            <a:r>
              <a:rPr lang="es-ES" dirty="0"/>
              <a:t>neutro, no habrá diferencia de potencial y no circulará </a:t>
            </a:r>
            <a:r>
              <a:rPr lang="es-ES" dirty="0" smtClean="0"/>
              <a:t>una </a:t>
            </a:r>
            <a:r>
              <a:rPr lang="es-ES" dirty="0"/>
              <a:t>corriente a través de nuestro cuerpo</a:t>
            </a:r>
            <a:r>
              <a:rPr lang="es-ES" dirty="0" smtClean="0"/>
              <a:t>.</a:t>
            </a:r>
          </a:p>
          <a:p>
            <a:pPr algn="just"/>
            <a:endParaRPr lang="es-ES" dirty="0"/>
          </a:p>
        </p:txBody>
      </p:sp>
    </p:spTree>
    <p:extLst>
      <p:ext uri="{BB962C8B-B14F-4D97-AF65-F5344CB8AC3E}">
        <p14:creationId xmlns:p14="http://schemas.microsoft.com/office/powerpoint/2010/main" val="15287158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También </a:t>
            </a:r>
            <a:r>
              <a:rPr lang="es-ES" dirty="0"/>
              <a:t>es importante destacar que, si se intercambian la </a:t>
            </a:r>
            <a:r>
              <a:rPr lang="es-ES" dirty="0" smtClean="0"/>
              <a:t>fase </a:t>
            </a:r>
            <a:r>
              <a:rPr lang="es-ES" dirty="0"/>
              <a:t>y el neutro, no se produce ningún problema en el </a:t>
            </a:r>
            <a:r>
              <a:rPr lang="es-ES" dirty="0" smtClean="0"/>
              <a:t>funcionamiento </a:t>
            </a:r>
            <a:r>
              <a:rPr lang="es-ES" dirty="0"/>
              <a:t>del equipo que se esté alimentando, ya sean </a:t>
            </a:r>
            <a:r>
              <a:rPr lang="es-ES" dirty="0" smtClean="0"/>
              <a:t>lámparas</a:t>
            </a:r>
            <a:r>
              <a:rPr lang="es-ES" dirty="0"/>
              <a:t>, heladeras, etcétera; ni se producirá una </a:t>
            </a:r>
            <a:r>
              <a:rPr lang="es-ES" dirty="0" smtClean="0"/>
              <a:t>inversión </a:t>
            </a:r>
            <a:r>
              <a:rPr lang="es-ES" dirty="0"/>
              <a:t>del giro de un motor, ya que esto depende de su </a:t>
            </a:r>
            <a:r>
              <a:rPr lang="es-ES" dirty="0" smtClean="0"/>
              <a:t>construcción </a:t>
            </a:r>
            <a:r>
              <a:rPr lang="es-ES" dirty="0"/>
              <a:t>interna y no de la alimentación. Sin embargo, en </a:t>
            </a:r>
            <a:r>
              <a:rPr lang="es-ES" dirty="0" smtClean="0"/>
              <a:t>un </a:t>
            </a:r>
            <a:r>
              <a:rPr lang="es-ES" dirty="0"/>
              <a:t>tomacorriente es importante identificar a qué terminal </a:t>
            </a:r>
            <a:r>
              <a:rPr lang="es-ES" dirty="0" smtClean="0"/>
              <a:t>corresponde </a:t>
            </a:r>
            <a:r>
              <a:rPr lang="es-ES" dirty="0"/>
              <a:t>el conductor de fase y cuál es neutro, por una </a:t>
            </a:r>
            <a:r>
              <a:rPr lang="es-ES" dirty="0" smtClean="0"/>
              <a:t>cuestión </a:t>
            </a:r>
            <a:r>
              <a:rPr lang="es-ES" dirty="0"/>
              <a:t>de seguridad. Como el </a:t>
            </a:r>
            <a:r>
              <a:rPr lang="es-ES" dirty="0" smtClean="0"/>
              <a:t>peligro </a:t>
            </a:r>
            <a:r>
              <a:rPr lang="es-ES" dirty="0"/>
              <a:t>reside en tocar el </a:t>
            </a:r>
            <a:r>
              <a:rPr lang="es-ES" dirty="0" smtClean="0"/>
              <a:t>conductor </a:t>
            </a:r>
            <a:r>
              <a:rPr lang="es-ES" dirty="0"/>
              <a:t>de fase, los interruptores de los distintos </a:t>
            </a:r>
            <a:r>
              <a:rPr lang="es-ES" dirty="0" smtClean="0"/>
              <a:t>equipos </a:t>
            </a:r>
            <a:r>
              <a:rPr lang="es-ES" dirty="0"/>
              <a:t>y electrodomésticos se colocan en la fase, por lo que, </a:t>
            </a:r>
            <a:r>
              <a:rPr lang="es-ES" dirty="0" smtClean="0"/>
              <a:t>si </a:t>
            </a:r>
            <a:r>
              <a:rPr lang="es-ES" dirty="0"/>
              <a:t>hay un problema en el cableado, esta es la manera más </a:t>
            </a:r>
            <a:r>
              <a:rPr lang="es-ES" dirty="0" smtClean="0"/>
              <a:t>segura </a:t>
            </a:r>
            <a:r>
              <a:rPr lang="es-ES" dirty="0"/>
              <a:t>de cortar la alimentación.</a:t>
            </a:r>
          </a:p>
          <a:p>
            <a:pPr algn="just"/>
            <a:endParaRPr lang="es-ES" dirty="0" smtClean="0"/>
          </a:p>
          <a:p>
            <a:pPr algn="just"/>
            <a:r>
              <a:rPr lang="es-ES" b="1" dirty="0">
                <a:solidFill>
                  <a:srgbClr val="0070C0"/>
                </a:solidFill>
                <a:latin typeface="Arial Rounded MT Bold" panose="020F0704030504030204" pitchFamily="34" charset="0"/>
              </a:rPr>
              <a:t>Concepto de </a:t>
            </a:r>
            <a:r>
              <a:rPr lang="es-ES" b="1" dirty="0" smtClean="0">
                <a:solidFill>
                  <a:srgbClr val="0070C0"/>
                </a:solidFill>
                <a:latin typeface="Arial Rounded MT Bold" panose="020F0704030504030204" pitchFamily="34" charset="0"/>
              </a:rPr>
              <a:t>autoinducción</a:t>
            </a:r>
            <a:endParaRPr lang="es-ES" b="1" dirty="0">
              <a:solidFill>
                <a:srgbClr val="0070C0"/>
              </a:solidFill>
              <a:latin typeface="Arial Rounded MT Bold" panose="020F0704030504030204" pitchFamily="34" charset="0"/>
            </a:endParaRPr>
          </a:p>
          <a:p>
            <a:pPr algn="ctr"/>
            <a:r>
              <a:rPr lang="es-ES" b="1" dirty="0" smtClean="0"/>
              <a:t>Si la corriente se incrementa </a:t>
            </a:r>
            <a:r>
              <a:rPr lang="es-ES" b="1" dirty="0"/>
              <a:t>(dl/</a:t>
            </a:r>
            <a:r>
              <a:rPr lang="es-ES" b="1" dirty="0" err="1"/>
              <a:t>dt</a:t>
            </a:r>
            <a:r>
              <a:rPr lang="es-ES" b="1" dirty="0"/>
              <a:t>&gt;0</a:t>
            </a:r>
            <a:r>
              <a:rPr lang="es-ES" b="1" dirty="0" smtClean="0"/>
              <a:t>), la fuerza </a:t>
            </a:r>
            <a:r>
              <a:rPr lang="es-ES" b="1" dirty="0"/>
              <a:t>electromotriz </a:t>
            </a:r>
            <a:r>
              <a:rPr lang="es-ES" b="1" dirty="0" err="1" smtClean="0"/>
              <a:t>autoinducida</a:t>
            </a:r>
            <a:r>
              <a:rPr lang="es-ES" b="1" dirty="0" smtClean="0"/>
              <a:t> se opone </a:t>
            </a:r>
            <a:r>
              <a:rPr lang="es-ES" b="1" dirty="0"/>
              <a:t>a la corriente. </a:t>
            </a:r>
            <a:r>
              <a:rPr lang="es-ES" b="1" dirty="0" smtClean="0"/>
              <a:t>Si la corriente decrece </a:t>
            </a:r>
            <a:r>
              <a:rPr lang="es-ES" b="1" dirty="0"/>
              <a:t>(dl/</a:t>
            </a:r>
            <a:r>
              <a:rPr lang="es-ES" b="1" dirty="0" err="1"/>
              <a:t>dt</a:t>
            </a:r>
            <a:r>
              <a:rPr lang="es-ES" b="1" dirty="0"/>
              <a:t>&lt;0</a:t>
            </a:r>
            <a:r>
              <a:rPr lang="es-ES" b="1" dirty="0" smtClean="0"/>
              <a:t>), la </a:t>
            </a:r>
            <a:r>
              <a:rPr lang="es-ES" b="1" dirty="0" err="1" smtClean="0"/>
              <a:t>Fem</a:t>
            </a:r>
            <a:r>
              <a:rPr lang="es-ES" b="1" dirty="0" smtClean="0"/>
              <a:t> </a:t>
            </a:r>
            <a:r>
              <a:rPr lang="es-ES" b="1" dirty="0" err="1" smtClean="0"/>
              <a:t>autoinducida</a:t>
            </a:r>
            <a:r>
              <a:rPr lang="es-ES" b="1" dirty="0" smtClean="0"/>
              <a:t> actúa en la misma </a:t>
            </a:r>
            <a:r>
              <a:rPr lang="es-ES" b="1" dirty="0"/>
              <a:t>dirección que la </a:t>
            </a:r>
            <a:r>
              <a:rPr lang="es-ES" b="1" dirty="0" smtClean="0"/>
              <a:t>corriente. Por </a:t>
            </a:r>
            <a:r>
              <a:rPr lang="es-ES" b="1" dirty="0"/>
              <a:t>tanto</a:t>
            </a:r>
            <a:r>
              <a:rPr lang="es-ES" b="1" dirty="0" smtClean="0"/>
              <a:t>, la fuerza </a:t>
            </a:r>
            <a:r>
              <a:rPr lang="es-ES" b="1" dirty="0"/>
              <a:t>electromotriz </a:t>
            </a:r>
            <a:r>
              <a:rPr lang="es-ES" b="1" dirty="0" err="1" smtClean="0"/>
              <a:t>autoinducida</a:t>
            </a:r>
            <a:r>
              <a:rPr lang="es-ES" b="1" dirty="0" smtClean="0"/>
              <a:t> </a:t>
            </a:r>
            <a:r>
              <a:rPr lang="es-ES" b="1" dirty="0"/>
              <a:t>actúa </a:t>
            </a:r>
            <a:r>
              <a:rPr lang="es-ES" b="1" dirty="0" smtClean="0"/>
              <a:t>en la dirección </a:t>
            </a:r>
            <a:r>
              <a:rPr lang="es-ES" b="1" dirty="0"/>
              <a:t>que se </a:t>
            </a:r>
            <a:r>
              <a:rPr lang="es-ES" b="1" dirty="0" smtClean="0"/>
              <a:t>opone al cambio en la corriente</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886690" y="3770322"/>
            <a:ext cx="3340926" cy="2585323"/>
          </a:xfrm>
          <a:prstGeom prst="rect">
            <a:avLst/>
          </a:prstGeom>
        </p:spPr>
        <p:txBody>
          <a:bodyPr wrap="square">
            <a:spAutoFit/>
          </a:bodyPr>
          <a:lstStyle/>
          <a:p>
            <a:pPr algn="just"/>
            <a:r>
              <a:rPr lang="es-ES" b="1" dirty="0" smtClean="0"/>
              <a:t>Si se </a:t>
            </a:r>
            <a:r>
              <a:rPr lang="es-ES" b="1" dirty="0"/>
              <a:t>aplica </a:t>
            </a:r>
            <a:r>
              <a:rPr lang="es-ES" b="1" dirty="0" smtClean="0"/>
              <a:t>la regla de la mano derecha (</a:t>
            </a:r>
            <a:r>
              <a:rPr lang="es-ES" b="1" dirty="0"/>
              <a:t>para </a:t>
            </a:r>
            <a:r>
              <a:rPr lang="es-ES" b="1" dirty="0" smtClean="0"/>
              <a:t>el funcionamiento </a:t>
            </a:r>
            <a:r>
              <a:rPr lang="es-ES" b="1" dirty="0"/>
              <a:t>de un </a:t>
            </a:r>
            <a:r>
              <a:rPr lang="es-ES" b="1" dirty="0" smtClean="0"/>
              <a:t>generador</a:t>
            </a:r>
            <a:r>
              <a:rPr lang="es-ES" b="1" dirty="0"/>
              <a:t>), se observa </a:t>
            </a:r>
            <a:r>
              <a:rPr lang="es-ES" b="1" dirty="0" smtClean="0"/>
              <a:t>que el sentido en que </a:t>
            </a:r>
            <a:r>
              <a:rPr lang="es-ES" b="1" dirty="0"/>
              <a:t>debe moverse el </a:t>
            </a:r>
            <a:r>
              <a:rPr lang="es-ES" b="1" dirty="0" smtClean="0"/>
              <a:t>conductor </a:t>
            </a:r>
            <a:r>
              <a:rPr lang="es-ES" b="1" dirty="0"/>
              <a:t>para que </a:t>
            </a:r>
            <a:r>
              <a:rPr lang="es-ES" b="1" dirty="0" smtClean="0"/>
              <a:t>en él se induzcan la </a:t>
            </a:r>
            <a:r>
              <a:rPr lang="es-ES" b="1" dirty="0" err="1" smtClean="0"/>
              <a:t>Fem</a:t>
            </a:r>
            <a:r>
              <a:rPr lang="es-ES" b="1" dirty="0" smtClean="0"/>
              <a:t> y </a:t>
            </a:r>
            <a:r>
              <a:rPr lang="es-ES" b="1" dirty="0"/>
              <a:t>la corriente </a:t>
            </a:r>
            <a:r>
              <a:rPr lang="es-ES" b="1" dirty="0" smtClean="0"/>
              <a:t>indicadas en la figura es </a:t>
            </a:r>
            <a:r>
              <a:rPr lang="es-ES" b="1" dirty="0"/>
              <a:t>hacia abajo, </a:t>
            </a:r>
            <a:r>
              <a:rPr lang="es-ES" b="1" dirty="0" smtClean="0"/>
              <a:t>o sea</a:t>
            </a:r>
            <a:r>
              <a:rPr lang="es-ES" b="1" dirty="0"/>
              <a:t>, </a:t>
            </a:r>
            <a:r>
              <a:rPr lang="es-ES" b="1" dirty="0" smtClean="0"/>
              <a:t>opuesto al del motor</a:t>
            </a:r>
            <a:r>
              <a:rPr lang="es-ES" b="1" dirty="0"/>
              <a:t>.</a:t>
            </a:r>
          </a:p>
        </p:txBody>
      </p:sp>
      <p:pic>
        <p:nvPicPr>
          <p:cNvPr id="4" name="Imagen 3"/>
          <p:cNvPicPr>
            <a:picLocks noChangeAspect="1"/>
          </p:cNvPicPr>
          <p:nvPr/>
        </p:nvPicPr>
        <p:blipFill>
          <a:blip r:embed="rId2"/>
          <a:stretch>
            <a:fillRect/>
          </a:stretch>
        </p:blipFill>
        <p:spPr>
          <a:xfrm>
            <a:off x="4829298" y="3770322"/>
            <a:ext cx="3198422" cy="2915486"/>
          </a:xfrm>
          <a:prstGeom prst="rect">
            <a:avLst/>
          </a:prstGeom>
        </p:spPr>
      </p:pic>
    </p:spTree>
    <p:extLst>
      <p:ext uri="{BB962C8B-B14F-4D97-AF65-F5344CB8AC3E}">
        <p14:creationId xmlns:p14="http://schemas.microsoft.com/office/powerpoint/2010/main" val="54373916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En </a:t>
            </a:r>
            <a:r>
              <a:rPr lang="es-ES" b="1" dirty="0"/>
              <a:t>un circuito de corriente alterna, </a:t>
            </a:r>
            <a:r>
              <a:rPr lang="es-ES" b="1" dirty="0" smtClean="0"/>
              <a:t>la </a:t>
            </a:r>
            <a:r>
              <a:rPr lang="es-ES" b="1" dirty="0" err="1" smtClean="0"/>
              <a:t>Fem</a:t>
            </a:r>
            <a:r>
              <a:rPr lang="es-ES" b="1" dirty="0" smtClean="0"/>
              <a:t> </a:t>
            </a:r>
            <a:r>
              <a:rPr lang="es-ES" b="1" dirty="0" err="1" smtClean="0"/>
              <a:t>autoinducida</a:t>
            </a:r>
            <a:r>
              <a:rPr lang="es-ES" b="1" dirty="0" smtClean="0"/>
              <a:t> </a:t>
            </a:r>
            <a:r>
              <a:rPr lang="es-ES" b="1" dirty="0"/>
              <a:t>actúa </a:t>
            </a:r>
            <a:r>
              <a:rPr lang="es-ES" b="1" dirty="0" smtClean="0"/>
              <a:t>en la dirección </a:t>
            </a:r>
            <a:r>
              <a:rPr lang="es-ES" b="1" dirty="0"/>
              <a:t>que </a:t>
            </a:r>
            <a:r>
              <a:rPr lang="es-ES" b="1" dirty="0" smtClean="0"/>
              <a:t>se opone al cambio </a:t>
            </a:r>
            <a:r>
              <a:rPr lang="es-ES" b="1" dirty="0"/>
              <a:t>en </a:t>
            </a:r>
            <a:r>
              <a:rPr lang="es-ES" b="1" dirty="0" smtClean="0"/>
              <a:t>la intensidad </a:t>
            </a:r>
            <a:r>
              <a:rPr lang="es-ES" b="1" dirty="0"/>
              <a:t>de </a:t>
            </a:r>
            <a:r>
              <a:rPr lang="es-ES" b="1" dirty="0" smtClean="0"/>
              <a:t>la corriente y hace </a:t>
            </a:r>
            <a:r>
              <a:rPr lang="es-ES" b="1" dirty="0"/>
              <a:t>que </a:t>
            </a:r>
            <a:r>
              <a:rPr lang="es-ES" b="1" dirty="0" smtClean="0"/>
              <a:t>la intensidad </a:t>
            </a:r>
            <a:r>
              <a:rPr lang="es-ES" b="1" dirty="0"/>
              <a:t>vaya retrasada respecto </a:t>
            </a:r>
            <a:r>
              <a:rPr lang="es-ES" b="1" dirty="0" smtClean="0"/>
              <a:t>a la </a:t>
            </a:r>
            <a:r>
              <a:rPr lang="es-ES" b="1" dirty="0" err="1" smtClean="0"/>
              <a:t>Fem</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 generador eléctrico elemental.</a:t>
            </a:r>
          </a:p>
          <a:p>
            <a:pPr algn="just"/>
            <a:endParaRPr lang="es-ES" dirty="0"/>
          </a:p>
        </p:txBody>
      </p:sp>
      <p:pic>
        <p:nvPicPr>
          <p:cNvPr id="5" name="Imagen 4"/>
          <p:cNvPicPr>
            <a:picLocks noChangeAspect="1"/>
          </p:cNvPicPr>
          <p:nvPr/>
        </p:nvPicPr>
        <p:blipFill>
          <a:blip r:embed="rId2"/>
          <a:stretch>
            <a:fillRect/>
          </a:stretch>
        </p:blipFill>
        <p:spPr>
          <a:xfrm>
            <a:off x="3575153" y="380258"/>
            <a:ext cx="4962525" cy="1181100"/>
          </a:xfrm>
          <a:prstGeom prst="rect">
            <a:avLst/>
          </a:prstGeom>
        </p:spPr>
      </p:pic>
      <p:pic>
        <p:nvPicPr>
          <p:cNvPr id="6" name="Imagen 5"/>
          <p:cNvPicPr>
            <a:picLocks noChangeAspect="1"/>
          </p:cNvPicPr>
          <p:nvPr/>
        </p:nvPicPr>
        <p:blipFill>
          <a:blip r:embed="rId3"/>
          <a:stretch>
            <a:fillRect/>
          </a:stretch>
        </p:blipFill>
        <p:spPr>
          <a:xfrm>
            <a:off x="3575153" y="2592903"/>
            <a:ext cx="4943475" cy="3714750"/>
          </a:xfrm>
          <a:prstGeom prst="rect">
            <a:avLst/>
          </a:prstGeom>
        </p:spPr>
      </p:pic>
    </p:spTree>
    <p:extLst>
      <p:ext uri="{BB962C8B-B14F-4D97-AF65-F5344CB8AC3E}">
        <p14:creationId xmlns:p14="http://schemas.microsoft.com/office/powerpoint/2010/main" val="33819946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El </a:t>
            </a:r>
            <a:r>
              <a:rPr lang="es-ES" dirty="0"/>
              <a:t>uso de la energía eléctrica se empezó a popularizar a </a:t>
            </a:r>
            <a:r>
              <a:rPr lang="es-ES" dirty="0" smtClean="0"/>
              <a:t>mediados </a:t>
            </a:r>
            <a:r>
              <a:rPr lang="es-ES" dirty="0"/>
              <a:t>de 1800 con sistemas de corriente continua, </a:t>
            </a:r>
            <a:r>
              <a:rPr lang="es-ES" dirty="0" smtClean="0"/>
              <a:t>usada principalmente </a:t>
            </a:r>
            <a:r>
              <a:rPr lang="es-ES" dirty="0"/>
              <a:t>para encender lámparas. En Estados </a:t>
            </a:r>
            <a:r>
              <a:rPr lang="es-ES" dirty="0" smtClean="0"/>
              <a:t>Unidos </a:t>
            </a:r>
            <a:r>
              <a:rPr lang="es-ES" dirty="0"/>
              <a:t>se produjeron los mayores avances en distribución de </a:t>
            </a:r>
            <a:r>
              <a:rPr lang="es-ES" dirty="0" smtClean="0"/>
              <a:t>energía </a:t>
            </a:r>
            <a:r>
              <a:rPr lang="es-ES" dirty="0"/>
              <a:t>eléctrica, y allí se disputó la denominada guerra de </a:t>
            </a:r>
            <a:r>
              <a:rPr lang="es-ES" dirty="0" smtClean="0"/>
              <a:t>corrientes</a:t>
            </a:r>
            <a:r>
              <a:rPr lang="es-ES" dirty="0"/>
              <a:t>, en la que Edison promovía los sistemas de </a:t>
            </a:r>
            <a:r>
              <a:rPr lang="es-ES" dirty="0" smtClean="0"/>
              <a:t>corriente </a:t>
            </a:r>
            <a:r>
              <a:rPr lang="es-ES" dirty="0"/>
              <a:t>continua, y Westinghouse, los de corriente alterna </a:t>
            </a:r>
            <a:r>
              <a:rPr lang="es-ES" dirty="0" smtClean="0"/>
              <a:t>con </a:t>
            </a:r>
            <a:r>
              <a:rPr lang="es-ES" dirty="0"/>
              <a:t>los diseños de </a:t>
            </a:r>
            <a:r>
              <a:rPr lang="es-ES" dirty="0" err="1"/>
              <a:t>Nikola</a:t>
            </a:r>
            <a:r>
              <a:rPr lang="es-ES" dirty="0"/>
              <a:t> Tesla.</a:t>
            </a:r>
          </a:p>
          <a:p>
            <a:pPr algn="just"/>
            <a:r>
              <a:rPr lang="es-ES" dirty="0" smtClean="0"/>
              <a:t>Al finaI1 el sistema que se popularizó y se sigue usando </a:t>
            </a:r>
            <a:r>
              <a:rPr lang="es-ES" dirty="0"/>
              <a:t>en </a:t>
            </a:r>
            <a:r>
              <a:rPr lang="es-ES" dirty="0" smtClean="0"/>
              <a:t>la actualidad es CA</a:t>
            </a:r>
            <a:r>
              <a:rPr lang="es-ES" dirty="0"/>
              <a:t>, debido </a:t>
            </a:r>
            <a:r>
              <a:rPr lang="es-ES" dirty="0" smtClean="0"/>
              <a:t>en especial a la facilidad de aumentar y disminuir la tensión de trabajo a través de transformadores</a:t>
            </a:r>
            <a:r>
              <a:rPr lang="es-ES" dirty="0"/>
              <a:t>, cosa que </a:t>
            </a:r>
            <a:r>
              <a:rPr lang="es-ES" dirty="0" smtClean="0"/>
              <a:t>no es posible en los sistemas de CC</a:t>
            </a:r>
            <a:r>
              <a:rPr lang="es-ES" dirty="0"/>
              <a:t>. </a:t>
            </a:r>
          </a:p>
          <a:p>
            <a:pPr algn="just"/>
            <a:r>
              <a:rPr lang="es-ES" dirty="0" smtClean="0"/>
              <a:t>La posibilidad de aumentar el voltaje de manera simple es fundamental </a:t>
            </a:r>
            <a:r>
              <a:rPr lang="es-ES" dirty="0"/>
              <a:t>para la transmisión de energía. Pensemos en </a:t>
            </a:r>
            <a:r>
              <a:rPr lang="es-ES" dirty="0" smtClean="0"/>
              <a:t>una </a:t>
            </a:r>
            <a:r>
              <a:rPr lang="es-ES" dirty="0"/>
              <a:t>planta eléctrica que produce 1.000 kW, teóricamente </a:t>
            </a:r>
            <a:r>
              <a:rPr lang="es-ES" dirty="0" smtClean="0"/>
              <a:t>podríamos </a:t>
            </a:r>
            <a:r>
              <a:rPr lang="es-ES" dirty="0"/>
              <a:t>transmitir estos kW a una tensión de 1 V y una </a:t>
            </a:r>
            <a:r>
              <a:rPr lang="es-ES" dirty="0" smtClean="0"/>
              <a:t>corriente </a:t>
            </a:r>
            <a:r>
              <a:rPr lang="es-ES" dirty="0"/>
              <a:t>de 1.000.000 A o a una tensión de 500.000 V y 2 A. </a:t>
            </a:r>
          </a:p>
          <a:p>
            <a:pPr algn="just"/>
            <a:r>
              <a:rPr lang="es-ES" dirty="0"/>
              <a:t>La primera opción es económica pero impracticable, por lo </a:t>
            </a:r>
            <a:r>
              <a:rPr lang="es-ES" dirty="0" smtClean="0"/>
              <a:t>que </a:t>
            </a:r>
            <a:r>
              <a:rPr lang="es-ES" dirty="0"/>
              <a:t>siempre se busca transmitir a la mayor tensión posible </a:t>
            </a:r>
            <a:r>
              <a:rPr lang="es-ES" dirty="0" smtClean="0"/>
              <a:t>reduciendo </a:t>
            </a:r>
            <a:r>
              <a:rPr lang="es-ES" dirty="0"/>
              <a:t>la corriente y, de esta manera, utilizar cables </a:t>
            </a:r>
            <a:r>
              <a:rPr lang="es-ES" dirty="0" smtClean="0"/>
              <a:t>de menor sección; así, se reducen las caídas de tensión y las pérdidas por efecto Joule. De esta manera, es posible tener líneas eléctricas de cientos de kilómetros y poder alimentar cada punto de un país.</a:t>
            </a:r>
          </a:p>
          <a:p>
            <a:pPr algn="just"/>
            <a:r>
              <a:rPr lang="es-ES" dirty="0" smtClean="0"/>
              <a:t>Otro </a:t>
            </a:r>
            <a:r>
              <a:rPr lang="es-ES" dirty="0"/>
              <a:t>hecho clave es que los motores de corriente alterna </a:t>
            </a:r>
            <a:r>
              <a:rPr lang="es-ES" dirty="0" smtClean="0"/>
              <a:t>son </a:t>
            </a:r>
            <a:r>
              <a:rPr lang="es-ES" dirty="0"/>
              <a:t>mucho más simples que los de su contraparte de </a:t>
            </a:r>
            <a:r>
              <a:rPr lang="es-ES" dirty="0" smtClean="0"/>
              <a:t>corriente </a:t>
            </a:r>
            <a:r>
              <a:rPr lang="es-ES" dirty="0"/>
              <a:t>continua, y más económicos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377231" y="4156797"/>
            <a:ext cx="4962525" cy="2588388"/>
          </a:xfrm>
          <a:prstGeom prst="rect">
            <a:avLst/>
          </a:prstGeom>
        </p:spPr>
      </p:pic>
      <p:sp>
        <p:nvSpPr>
          <p:cNvPr id="4" name="Rectángulo 3"/>
          <p:cNvSpPr/>
          <p:nvPr/>
        </p:nvSpPr>
        <p:spPr>
          <a:xfrm>
            <a:off x="8366539" y="5127825"/>
            <a:ext cx="3342532" cy="646331"/>
          </a:xfrm>
          <a:prstGeom prst="rect">
            <a:avLst/>
          </a:prstGeom>
        </p:spPr>
        <p:txBody>
          <a:bodyPr wrap="square">
            <a:spAutoFit/>
          </a:bodyPr>
          <a:lstStyle/>
          <a:p>
            <a:pPr algn="just"/>
            <a:r>
              <a:rPr lang="es-ES" b="1" dirty="0"/>
              <a:t>Representación de una onda de tensión de 220 V eficaces.</a:t>
            </a:r>
          </a:p>
        </p:txBody>
      </p:sp>
    </p:spTree>
    <p:extLst>
      <p:ext uri="{BB962C8B-B14F-4D97-AF65-F5344CB8AC3E}">
        <p14:creationId xmlns:p14="http://schemas.microsoft.com/office/powerpoint/2010/main" val="112824933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de corriente alterna</a:t>
            </a:r>
          </a:p>
          <a:p>
            <a:pPr algn="just"/>
            <a:r>
              <a:rPr lang="es-ES" dirty="0"/>
              <a:t>La generación eléctrica puede ser a gas o carbón, </a:t>
            </a:r>
            <a:r>
              <a:rPr lang="es-ES" dirty="0" smtClean="0"/>
              <a:t>hidroeléctrica</a:t>
            </a:r>
            <a:r>
              <a:rPr lang="es-ES" dirty="0"/>
              <a:t>, por medio de generadores eólicos, etcétera., </a:t>
            </a:r>
            <a:r>
              <a:rPr lang="es-ES" dirty="0" smtClean="0"/>
              <a:t>pero </a:t>
            </a:r>
            <a:r>
              <a:rPr lang="es-ES" dirty="0"/>
              <a:t>todas estas opciones tienen en común que poseen un </a:t>
            </a:r>
            <a:r>
              <a:rPr lang="es-ES" dirty="0" smtClean="0"/>
              <a:t>generador </a:t>
            </a:r>
            <a:r>
              <a:rPr lang="es-ES" dirty="0"/>
              <a:t>eléctrico y deben hacerlo girar a través de otra </a:t>
            </a:r>
            <a:r>
              <a:rPr lang="es-ES" dirty="0" smtClean="0"/>
              <a:t>máquina</a:t>
            </a:r>
            <a:r>
              <a:rPr lang="es-ES" dirty="0"/>
              <a:t>, que puede ser una turbina o un motor </a:t>
            </a:r>
            <a:r>
              <a:rPr lang="es-ES" dirty="0" err="1"/>
              <a:t>diesel</a:t>
            </a:r>
            <a:r>
              <a:rPr lang="es-ES" dirty="0"/>
              <a:t>.</a:t>
            </a:r>
          </a:p>
          <a:p>
            <a:pPr algn="just"/>
            <a:r>
              <a:rPr lang="es-ES" dirty="0"/>
              <a:t>La primera persona que observó el fenómeno de inducción </a:t>
            </a:r>
            <a:r>
              <a:rPr lang="es-ES" dirty="0" smtClean="0"/>
              <a:t>magnética</a:t>
            </a:r>
            <a:r>
              <a:rPr lang="es-ES" dirty="0"/>
              <a:t>, clave en la generación de energía eléctrica, fue </a:t>
            </a:r>
            <a:r>
              <a:rPr lang="es-ES" dirty="0" smtClean="0"/>
              <a:t>Michael </a:t>
            </a:r>
            <a:r>
              <a:rPr lang="es-ES" dirty="0"/>
              <a:t>Faraday, uno de los científicos más influyentes de </a:t>
            </a:r>
            <a:r>
              <a:rPr lang="es-ES" dirty="0" smtClean="0"/>
              <a:t>la </a:t>
            </a:r>
            <a:r>
              <a:rPr lang="es-ES" dirty="0"/>
              <a:t>historia, en 1831</a:t>
            </a:r>
            <a:r>
              <a:rPr lang="es-ES" dirty="0" smtClean="0"/>
              <a:t>.</a:t>
            </a:r>
          </a:p>
          <a:p>
            <a:pPr algn="just"/>
            <a:r>
              <a:rPr lang="es-ES" b="1" dirty="0" smtClean="0">
                <a:latin typeface="Arial Rounded MT Bold" panose="020F0704030504030204" pitchFamily="34" charset="0"/>
              </a:rPr>
              <a:t>Generadores </a:t>
            </a:r>
            <a:r>
              <a:rPr lang="es-ES" b="1" dirty="0">
                <a:latin typeface="Arial Rounded MT Bold" panose="020F0704030504030204" pitchFamily="34" charset="0"/>
              </a:rPr>
              <a:t>eléctricos</a:t>
            </a:r>
          </a:p>
          <a:p>
            <a:pPr algn="just"/>
            <a:r>
              <a:rPr lang="es-ES" dirty="0"/>
              <a:t>En la práctica, los generadores están construidos como </a:t>
            </a:r>
            <a:r>
              <a:rPr lang="es-ES" dirty="0" smtClean="0"/>
              <a:t>un </a:t>
            </a:r>
            <a:r>
              <a:rPr lang="es-ES" dirty="0"/>
              <a:t>paquete de bobinas colocadas longitudinalmente </a:t>
            </a:r>
            <a:r>
              <a:rPr lang="es-ES" dirty="0" smtClean="0"/>
              <a:t>sobre </a:t>
            </a:r>
            <a:r>
              <a:rPr lang="es-ES" dirty="0"/>
              <a:t>un eje que rota, y los imanes son estáticos y se ubican </a:t>
            </a:r>
            <a:r>
              <a:rPr lang="es-ES" dirty="0" smtClean="0"/>
              <a:t>a </a:t>
            </a:r>
            <a:r>
              <a:rPr lang="es-ES" dirty="0"/>
              <a:t>los costados.</a:t>
            </a:r>
          </a:p>
          <a:p>
            <a:pPr algn="just"/>
            <a:r>
              <a:rPr lang="es-ES" dirty="0"/>
              <a:t>Cada </a:t>
            </a:r>
            <a:r>
              <a:rPr lang="es-ES" dirty="0" smtClean="0"/>
              <a:t>vez que una espira de la bobina se mueve a través del campo </a:t>
            </a:r>
            <a:r>
              <a:rPr lang="es-ES" dirty="0"/>
              <a:t>magnético generado por </a:t>
            </a:r>
            <a:r>
              <a:rPr lang="es-ES" dirty="0" smtClean="0"/>
              <a:t>los imanes y corta las líneas de </a:t>
            </a:r>
            <a:r>
              <a:rPr lang="es-ES" dirty="0"/>
              <a:t>flujo, se induce una corriente y se genera energía eléctrica. </a:t>
            </a:r>
          </a:p>
          <a:p>
            <a:pPr algn="just"/>
            <a:r>
              <a:rPr lang="es-ES" dirty="0"/>
              <a:t>La velocidad de la rotación dará la frecuencia de la tensión </a:t>
            </a:r>
            <a:r>
              <a:rPr lang="es-ES" dirty="0" smtClean="0"/>
              <a:t>generada </a:t>
            </a:r>
            <a:r>
              <a:rPr lang="es-ES" dirty="0"/>
              <a:t>que, para el caso de la Argentina, es de 50 Hz y, en </a:t>
            </a:r>
            <a:r>
              <a:rPr lang="es-ES" dirty="0" smtClean="0"/>
              <a:t>países </a:t>
            </a:r>
            <a:r>
              <a:rPr lang="es-ES" dirty="0"/>
              <a:t>como México y Estados Unidos, de 60 Hz.</a:t>
            </a:r>
          </a:p>
          <a:p>
            <a:pPr algn="just"/>
            <a:r>
              <a:rPr lang="es-ES" b="1" dirty="0">
                <a:latin typeface="Arial Rounded MT Bold" panose="020F0704030504030204" pitchFamily="34" charset="0"/>
              </a:rPr>
              <a:t>Valores característicos</a:t>
            </a:r>
          </a:p>
          <a:p>
            <a:pPr algn="just"/>
            <a:r>
              <a:rPr lang="es-ES" dirty="0"/>
              <a:t>Como se mencionó en las secciones anteriores, la </a:t>
            </a:r>
            <a:r>
              <a:rPr lang="es-ES" dirty="0" smtClean="0"/>
              <a:t>corriente </a:t>
            </a:r>
            <a:r>
              <a:rPr lang="es-ES" dirty="0"/>
              <a:t>alterna generada que utiliza el sistema eléctrico </a:t>
            </a:r>
            <a:r>
              <a:rPr lang="es-ES" dirty="0" smtClean="0"/>
              <a:t>posee </a:t>
            </a:r>
            <a:r>
              <a:rPr lang="es-ES" dirty="0"/>
              <a:t>una forma </a:t>
            </a:r>
            <a:r>
              <a:rPr lang="es-ES" dirty="0" err="1"/>
              <a:t>senoidal</a:t>
            </a:r>
            <a:r>
              <a:rPr lang="es-ES" dirty="0"/>
              <a:t> y una frecuencia de 50 o 60 Hz.</a:t>
            </a:r>
          </a:p>
          <a:p>
            <a:pPr algn="just"/>
            <a:r>
              <a:rPr lang="es-ES" dirty="0"/>
              <a:t>Esto es constante en los sistema eléctricos de cada país, </a:t>
            </a:r>
            <a:r>
              <a:rPr lang="es-ES" dirty="0" smtClean="0"/>
              <a:t>y </a:t>
            </a:r>
            <a:r>
              <a:rPr lang="es-ES" dirty="0"/>
              <a:t>lo único que cambia es el voltaje en distintos puntos, </a:t>
            </a:r>
            <a:r>
              <a:rPr lang="es-ES" dirty="0" smtClean="0"/>
              <a:t>desde </a:t>
            </a:r>
            <a:r>
              <a:rPr lang="es-ES" dirty="0"/>
              <a:t>alta tensión a 500.000 V hasta los 220 V que </a:t>
            </a:r>
            <a:r>
              <a:rPr lang="es-ES" dirty="0" smtClean="0"/>
              <a:t>poseemos </a:t>
            </a:r>
            <a:r>
              <a:rPr lang="es-ES" dirty="0"/>
              <a:t>en nuestros hogares. Entonces, ¿qué </a:t>
            </a:r>
            <a:r>
              <a:rPr lang="es-ES" dirty="0" smtClean="0"/>
              <a:t>significan </a:t>
            </a:r>
            <a:r>
              <a:rPr lang="es-ES" dirty="0"/>
              <a:t>estos </a:t>
            </a:r>
            <a:r>
              <a:rPr lang="es-ES" dirty="0" smtClean="0"/>
              <a:t>valores</a:t>
            </a:r>
            <a:r>
              <a:rPr lang="es-ES" dirty="0"/>
              <a:t>? Si los representamos en un gráfico, lo que </a:t>
            </a:r>
            <a:r>
              <a:rPr lang="es-ES" dirty="0" smtClean="0"/>
              <a:t>obteneos </a:t>
            </a:r>
            <a:r>
              <a:rPr lang="es-ES" dirty="0"/>
              <a:t>es lo </a:t>
            </a:r>
            <a:r>
              <a:rPr lang="es-ES" dirty="0" smtClean="0"/>
              <a:t>siguiente:</a:t>
            </a:r>
            <a:endParaRPr lang="es-ES" dirty="0"/>
          </a:p>
          <a:p>
            <a:pPr marL="285750" indent="-285750" algn="just">
              <a:buFont typeface="Arial" panose="020B0604020202020204" pitchFamily="34" charset="0"/>
              <a:buChar char="•"/>
            </a:pPr>
            <a:r>
              <a:rPr lang="es-ES" b="1" dirty="0" smtClean="0"/>
              <a:t>La </a:t>
            </a:r>
            <a:r>
              <a:rPr lang="es-ES" b="1" dirty="0"/>
              <a:t>onda posee la forma de la función </a:t>
            </a:r>
            <a:r>
              <a:rPr lang="es-ES" b="1" dirty="0" smtClean="0"/>
              <a:t>trigonométrica seno</a:t>
            </a:r>
            <a:r>
              <a:rPr lang="es-ES" b="1" dirty="0"/>
              <a:t>; esto lo podemos ver en la práctica a través de un </a:t>
            </a:r>
            <a:r>
              <a:rPr lang="es-ES" b="1" dirty="0" smtClean="0"/>
              <a:t>osciloscopio</a:t>
            </a:r>
            <a:r>
              <a:rPr lang="es-ES" b="1" dirty="0"/>
              <a:t>, un instrumento que grafica en una pantalla </a:t>
            </a:r>
            <a:r>
              <a:rPr lang="es-ES" b="1" dirty="0" smtClean="0"/>
              <a:t>lo </a:t>
            </a:r>
            <a:r>
              <a:rPr lang="es-ES" b="1" dirty="0"/>
              <a:t>que se está midiendo</a:t>
            </a:r>
            <a:r>
              <a:rPr lang="es-ES" b="1" dirty="0" smtClean="0"/>
              <a:t>.</a:t>
            </a:r>
          </a:p>
          <a:p>
            <a:pPr algn="just"/>
            <a:endParaRPr lang="es-ES" dirty="0"/>
          </a:p>
        </p:txBody>
      </p:sp>
    </p:spTree>
    <p:extLst>
      <p:ext uri="{BB962C8B-B14F-4D97-AF65-F5344CB8AC3E}">
        <p14:creationId xmlns:p14="http://schemas.microsoft.com/office/powerpoint/2010/main" val="281361497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forma de la onda sinusoidal se debe a que la energía </a:t>
            </a:r>
            <a:r>
              <a:rPr lang="es-ES" b="1" dirty="0" smtClean="0"/>
              <a:t>eléctrica </a:t>
            </a:r>
            <a:r>
              <a:rPr lang="es-ES" b="1" dirty="0"/>
              <a:t>es generada por la rotación del generador </a:t>
            </a:r>
            <a:r>
              <a:rPr lang="es-ES" b="1" dirty="0" smtClean="0"/>
              <a:t>eléctrico</a:t>
            </a:r>
            <a:r>
              <a:rPr lang="es-ES" b="1" dirty="0"/>
              <a:t>, lo que hace que los cambios de los valores de la </a:t>
            </a:r>
            <a:r>
              <a:rPr lang="es-ES" b="1" dirty="0" smtClean="0"/>
              <a:t>fuerza </a:t>
            </a:r>
            <a:r>
              <a:rPr lang="es-ES" b="1" dirty="0"/>
              <a:t>electromotriz inducida posean esta forma. Si bien </a:t>
            </a:r>
            <a:r>
              <a:rPr lang="es-ES" b="1" dirty="0" smtClean="0"/>
              <a:t>esta </a:t>
            </a:r>
            <a:r>
              <a:rPr lang="es-ES" b="1" dirty="0"/>
              <a:t>es la forma que se estableció como la más práctica y eficiente, se pueden generar ondas de distintas formas, </a:t>
            </a:r>
            <a:r>
              <a:rPr lang="es-ES" b="1" dirty="0" smtClean="0"/>
              <a:t>como </a:t>
            </a:r>
            <a:r>
              <a:rPr lang="es-ES" b="1" dirty="0"/>
              <a:t>cuadradas y triangulares, que por lo general son </a:t>
            </a:r>
            <a:r>
              <a:rPr lang="es-ES" b="1" dirty="0" smtClean="0"/>
              <a:t>utilizadas </a:t>
            </a:r>
            <a:r>
              <a:rPr lang="es-ES" b="1" dirty="0"/>
              <a:t>en el campo de la electrónica.</a:t>
            </a:r>
          </a:p>
          <a:p>
            <a:pPr marL="285750" indent="-285750" algn="just">
              <a:buFont typeface="Arial" panose="020B0604020202020204" pitchFamily="34" charset="0"/>
              <a:buChar char="•"/>
            </a:pPr>
            <a:r>
              <a:rPr lang="es-ES" b="1" dirty="0" smtClean="0"/>
              <a:t>La onda </a:t>
            </a:r>
            <a:r>
              <a:rPr lang="es-ES" b="1" dirty="0" err="1" smtClean="0"/>
              <a:t>senoidal</a:t>
            </a:r>
            <a:r>
              <a:rPr lang="es-ES" b="1" dirty="0" smtClean="0"/>
              <a:t> en la corriente alterna posee valores característicos que son: valor pico, valor eficaz, valor medio </a:t>
            </a:r>
            <a:r>
              <a:rPr lang="es-ES" b="1" dirty="0"/>
              <a:t>y frecuencia.</a:t>
            </a:r>
          </a:p>
          <a:p>
            <a:pPr algn="just"/>
            <a:r>
              <a:rPr lang="es-ES" b="1" dirty="0">
                <a:latin typeface="Arial Rounded MT Bold" panose="020F0704030504030204" pitchFamily="34" charset="0"/>
              </a:rPr>
              <a:t>Radián</a:t>
            </a:r>
          </a:p>
          <a:p>
            <a:pPr algn="just"/>
            <a:r>
              <a:rPr lang="es-ES" dirty="0" smtClean="0"/>
              <a:t>El radián </a:t>
            </a:r>
            <a:r>
              <a:rPr lang="es-ES" dirty="0"/>
              <a:t>(rad) </a:t>
            </a:r>
            <a:r>
              <a:rPr lang="es-ES" dirty="0" smtClean="0"/>
              <a:t>es una </a:t>
            </a:r>
            <a:r>
              <a:rPr lang="es-ES" dirty="0"/>
              <a:t>forma </a:t>
            </a:r>
            <a:r>
              <a:rPr lang="es-ES" dirty="0" smtClean="0"/>
              <a:t>de medir </a:t>
            </a:r>
            <a:r>
              <a:rPr lang="es-ES" dirty="0"/>
              <a:t>ángulos, como </a:t>
            </a:r>
            <a:r>
              <a:rPr lang="es-ES" dirty="0" smtClean="0"/>
              <a:t>lo es </a:t>
            </a:r>
            <a:r>
              <a:rPr lang="es-ES" dirty="0"/>
              <a:t>el </a:t>
            </a:r>
            <a:r>
              <a:rPr lang="es-ES" dirty="0" smtClean="0"/>
              <a:t>sistema </a:t>
            </a:r>
            <a:r>
              <a:rPr lang="es-ES" dirty="0"/>
              <a:t>sexagesimal </a:t>
            </a:r>
            <a:r>
              <a:rPr lang="es-ES" dirty="0" smtClean="0"/>
              <a:t>al que </a:t>
            </a:r>
            <a:r>
              <a:rPr lang="es-ES" dirty="0"/>
              <a:t>estamos más acostumbrados. </a:t>
            </a:r>
          </a:p>
          <a:p>
            <a:pPr algn="just"/>
            <a:r>
              <a:rPr lang="es-ES" dirty="0" smtClean="0"/>
              <a:t>El radián es definido </a:t>
            </a:r>
            <a:r>
              <a:rPr lang="es-ES" dirty="0"/>
              <a:t>matemáticamente como </a:t>
            </a:r>
            <a:r>
              <a:rPr lang="es-ES" dirty="0" smtClean="0"/>
              <a:t>un cuadrante de un círculo </a:t>
            </a:r>
            <a:r>
              <a:rPr lang="es-ES" dirty="0"/>
              <a:t>donde </a:t>
            </a:r>
            <a:r>
              <a:rPr lang="es-ES" dirty="0" smtClean="0"/>
              <a:t>la longitud del arco es igual al radio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Definición </a:t>
            </a:r>
            <a:r>
              <a:rPr lang="es-ES" b="1" dirty="0"/>
              <a:t>de un radián.</a:t>
            </a:r>
          </a:p>
          <a:p>
            <a:pPr algn="just"/>
            <a:r>
              <a:rPr lang="es-ES" dirty="0"/>
              <a:t>Dado que la circunferencia de un círculo es </a:t>
            </a:r>
            <a:r>
              <a:rPr lang="es-ES" dirty="0" smtClean="0"/>
              <a:t>2</a:t>
            </a:r>
            <a:r>
              <a:rPr lang="el-GR" dirty="0" smtClean="0"/>
              <a:t>π</a:t>
            </a:r>
            <a:r>
              <a:rPr lang="es-ES" dirty="0" smtClean="0"/>
              <a:t>r, </a:t>
            </a:r>
            <a:r>
              <a:rPr lang="es-ES" dirty="0"/>
              <a:t>tiene </a:t>
            </a:r>
            <a:r>
              <a:rPr lang="es-ES" dirty="0" smtClean="0"/>
              <a:t>que </a:t>
            </a:r>
            <a:r>
              <a:rPr lang="es-ES" dirty="0"/>
              <a:t>haber </a:t>
            </a:r>
            <a:r>
              <a:rPr lang="es-ES" dirty="0" smtClean="0"/>
              <a:t>2</a:t>
            </a:r>
            <a:r>
              <a:rPr lang="el-GR" dirty="0" smtClean="0"/>
              <a:t>π</a:t>
            </a:r>
            <a:r>
              <a:rPr lang="es-ES" dirty="0" smtClean="0"/>
              <a:t> </a:t>
            </a:r>
            <a:r>
              <a:rPr lang="es-ES" dirty="0"/>
              <a:t>radianes alrededor de un círculo de </a:t>
            </a:r>
            <a:r>
              <a:rPr lang="es-ES" dirty="0" smtClean="0"/>
              <a:t>360°, </a:t>
            </a:r>
            <a:r>
              <a:rPr lang="es-ES" dirty="0"/>
              <a:t>por </a:t>
            </a:r>
            <a:r>
              <a:rPr lang="es-ES" dirty="0" smtClean="0"/>
              <a:t>lo </a:t>
            </a:r>
            <a:r>
              <a:rPr lang="es-ES" dirty="0"/>
              <a:t>que usando radianes como unidad de medida para una </a:t>
            </a:r>
            <a:r>
              <a:rPr lang="es-ES" dirty="0" smtClean="0"/>
              <a:t>onda sinusoidaI1 </a:t>
            </a:r>
            <a:r>
              <a:rPr lang="es-ES" dirty="0"/>
              <a:t>resulta en 2</a:t>
            </a:r>
            <a:r>
              <a:rPr lang="el-GR" dirty="0"/>
              <a:t>π</a:t>
            </a:r>
            <a:r>
              <a:rPr lang="es-ES" dirty="0" smtClean="0"/>
              <a:t> </a:t>
            </a:r>
            <a:r>
              <a:rPr lang="es-ES" dirty="0"/>
              <a:t>radianes para un ciclo </a:t>
            </a:r>
            <a:r>
              <a:rPr lang="es-ES" dirty="0" smtClean="0"/>
              <a:t>completo </a:t>
            </a:r>
            <a:r>
              <a:rPr lang="es-ES" dirty="0"/>
              <a:t>de </a:t>
            </a:r>
            <a:r>
              <a:rPr lang="es-ES" dirty="0" smtClean="0"/>
              <a:t>360°. </a:t>
            </a:r>
            <a:r>
              <a:rPr lang="es-ES" dirty="0"/>
              <a:t>Por lo tanto, medio ciclo es </a:t>
            </a:r>
            <a:r>
              <a:rPr lang="es-ES" dirty="0" smtClean="0"/>
              <a:t>igual </a:t>
            </a:r>
            <a:r>
              <a:rPr lang="es-ES" dirty="0"/>
              <a:t>a </a:t>
            </a:r>
            <a:r>
              <a:rPr lang="el-GR" dirty="0" smtClean="0"/>
              <a:t>π </a:t>
            </a:r>
            <a:r>
              <a:rPr lang="es-ES" dirty="0" smtClean="0"/>
              <a:t>radián</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518128" y="2865107"/>
            <a:ext cx="3076575" cy="2600325"/>
          </a:xfrm>
          <a:prstGeom prst="rect">
            <a:avLst/>
          </a:prstGeom>
        </p:spPr>
      </p:pic>
    </p:spTree>
    <p:extLst>
      <p:ext uri="{BB962C8B-B14F-4D97-AF65-F5344CB8AC3E}">
        <p14:creationId xmlns:p14="http://schemas.microsoft.com/office/powerpoint/2010/main" val="205217903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Luego</a:t>
            </a:r>
            <a:r>
              <a:rPr lang="es-ES" dirty="0"/>
              <a:t>, sabiendo </a:t>
            </a:r>
            <a:r>
              <a:rPr lang="es-ES" dirty="0" smtClean="0"/>
              <a:t>que </a:t>
            </a:r>
            <a:r>
              <a:rPr lang="el-GR" dirty="0" smtClean="0"/>
              <a:t>π </a:t>
            </a:r>
            <a:r>
              <a:rPr lang="es-ES" dirty="0" smtClean="0"/>
              <a:t>es </a:t>
            </a:r>
            <a:r>
              <a:rPr lang="es-ES" dirty="0"/>
              <a:t>aproximadamente </a:t>
            </a:r>
            <a:r>
              <a:rPr lang="es-ES" dirty="0" smtClean="0"/>
              <a:t>igual </a:t>
            </a:r>
            <a:r>
              <a:rPr lang="es-ES" dirty="0"/>
              <a:t>a 3,142, la </a:t>
            </a:r>
            <a:r>
              <a:rPr lang="es-ES" dirty="0" smtClean="0"/>
              <a:t>relación </a:t>
            </a:r>
            <a:r>
              <a:rPr lang="es-ES" dirty="0"/>
              <a:t>entre radianes y ángulos sexagesimales es</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r>
              <a:rPr lang="es-ES" b="1" dirty="0" smtClean="0">
                <a:latin typeface="Arial Rounded MT Bold" panose="020F0704030504030204" pitchFamily="34" charset="0"/>
              </a:rPr>
              <a:t>Valor </a:t>
            </a:r>
            <a:r>
              <a:rPr lang="es-ES" b="1" dirty="0">
                <a:latin typeface="Arial Rounded MT Bold" panose="020F0704030504030204" pitchFamily="34" charset="0"/>
              </a:rPr>
              <a:t>instantáneo</a:t>
            </a:r>
          </a:p>
          <a:p>
            <a:pPr algn="just"/>
            <a:r>
              <a:rPr lang="es-ES" dirty="0"/>
              <a:t>La onda sinusoidal corresponde a la función </a:t>
            </a:r>
            <a:r>
              <a:rPr lang="es-ES" dirty="0" smtClean="0"/>
              <a:t>V=</a:t>
            </a:r>
            <a:r>
              <a:rPr lang="es-ES" dirty="0" err="1" smtClean="0"/>
              <a:t>Vp</a:t>
            </a:r>
            <a:r>
              <a:rPr lang="es-ES" dirty="0" smtClean="0"/>
              <a:t> </a:t>
            </a:r>
            <a:r>
              <a:rPr lang="es-ES" dirty="0" err="1" smtClean="0"/>
              <a:t>sen</a:t>
            </a:r>
            <a:r>
              <a:rPr lang="es-ES" dirty="0" smtClean="0"/>
              <a:t>(</a:t>
            </a:r>
            <a:r>
              <a:rPr lang="az-Cyrl-AZ" dirty="0"/>
              <a:t>Ө </a:t>
            </a:r>
            <a:r>
              <a:rPr lang="es-ES" dirty="0" smtClean="0"/>
              <a:t>),donde </a:t>
            </a:r>
            <a:r>
              <a:rPr lang="es-ES" dirty="0" err="1" smtClean="0"/>
              <a:t>Vp</a:t>
            </a:r>
            <a:r>
              <a:rPr lang="es-ES" dirty="0" smtClean="0"/>
              <a:t> </a:t>
            </a:r>
            <a:r>
              <a:rPr lang="es-ES" dirty="0"/>
              <a:t>es el valor pico, y </a:t>
            </a:r>
            <a:r>
              <a:rPr lang="az-Cyrl-AZ" dirty="0" smtClean="0"/>
              <a:t>Ө</a:t>
            </a:r>
            <a:r>
              <a:rPr lang="es-ES" dirty="0" smtClean="0"/>
              <a:t>, </a:t>
            </a:r>
            <a:r>
              <a:rPr lang="es-ES" dirty="0"/>
              <a:t>el ángulo de rotación de la </a:t>
            </a:r>
            <a:r>
              <a:rPr lang="es-ES" dirty="0" smtClean="0"/>
              <a:t>espira </a:t>
            </a:r>
            <a:r>
              <a:rPr lang="es-ES" dirty="0"/>
              <a:t>en el campo magnético. El ángulo se expresa como </a:t>
            </a:r>
            <a:r>
              <a:rPr lang="es-ES" dirty="0" err="1" smtClean="0"/>
              <a:t>wt</a:t>
            </a:r>
            <a:r>
              <a:rPr lang="es-ES" dirty="0"/>
              <a:t>, </a:t>
            </a:r>
            <a:r>
              <a:rPr lang="es-ES" dirty="0" smtClean="0"/>
              <a:t>siendo w </a:t>
            </a:r>
            <a:r>
              <a:rPr lang="es-ES" dirty="0"/>
              <a:t>= </a:t>
            </a:r>
            <a:r>
              <a:rPr lang="es-ES" dirty="0" smtClean="0"/>
              <a:t>2</a:t>
            </a:r>
            <a:r>
              <a:rPr lang="el-GR" dirty="0"/>
              <a:t> π </a:t>
            </a:r>
            <a:r>
              <a:rPr lang="es-ES" dirty="0" smtClean="0"/>
              <a:t>f</a:t>
            </a:r>
            <a:r>
              <a:rPr lang="es-ES" dirty="0"/>
              <a:t>, denominado velocidad angular, y t, el </a:t>
            </a:r>
            <a:r>
              <a:rPr lang="es-ES" dirty="0" smtClean="0"/>
              <a:t>tiempo</a:t>
            </a:r>
            <a:r>
              <a:rPr lang="es-ES" dirty="0"/>
              <a:t>. En el gráfico que está a la derecha se puede ver cómo la </a:t>
            </a:r>
            <a:r>
              <a:rPr lang="es-ES" dirty="0" smtClean="0"/>
              <a:t>onda </a:t>
            </a:r>
            <a:r>
              <a:rPr lang="es-ES" dirty="0"/>
              <a:t>es generada en función de la rotación de las espiras. </a:t>
            </a:r>
          </a:p>
          <a:p>
            <a:pPr algn="just"/>
            <a:r>
              <a:rPr lang="es-ES" dirty="0"/>
              <a:t>Por ende, como podemos apreciar, el valor de la tensión </a:t>
            </a:r>
            <a:r>
              <a:rPr lang="es-ES" dirty="0" smtClean="0"/>
              <a:t>cambia </a:t>
            </a:r>
            <a:r>
              <a:rPr lang="es-ES" dirty="0"/>
              <a:t>constantemente en función del tiempo y podemos </a:t>
            </a:r>
            <a:r>
              <a:rPr lang="es-ES" dirty="0" smtClean="0"/>
              <a:t>calcularlo </a:t>
            </a:r>
            <a:r>
              <a:rPr lang="es-ES" dirty="0"/>
              <a:t>y graficarlo a través de su función matemática.</a:t>
            </a:r>
          </a:p>
          <a:p>
            <a:pPr algn="just"/>
            <a:r>
              <a:rPr lang="es-ES" b="1" dirty="0">
                <a:solidFill>
                  <a:srgbClr val="0070C0"/>
                </a:solidFill>
                <a:latin typeface="Arial Rounded MT Bold" panose="020F0704030504030204" pitchFamily="34" charset="0"/>
              </a:rPr>
              <a:t>Representación </a:t>
            </a:r>
            <a:r>
              <a:rPr lang="es-ES" b="1" dirty="0" smtClean="0">
                <a:solidFill>
                  <a:srgbClr val="0070C0"/>
                </a:solidFill>
                <a:latin typeface="Arial Rounded MT Bold" panose="020F0704030504030204" pitchFamily="34" charset="0"/>
              </a:rPr>
              <a:t>de la ley de Lenz</a:t>
            </a:r>
            <a:endParaRPr lang="es-ES" b="1" dirty="0">
              <a:solidFill>
                <a:srgbClr val="0070C0"/>
              </a:solidFill>
              <a:latin typeface="Arial Rounded MT Bold" panose="020F0704030504030204" pitchFamily="34" charset="0"/>
            </a:endParaRPr>
          </a:p>
          <a:p>
            <a:pPr algn="ctr"/>
            <a:r>
              <a:rPr lang="es-ES" b="1" dirty="0"/>
              <a:t>Cuando </a:t>
            </a:r>
            <a:r>
              <a:rPr lang="es-ES" b="1" dirty="0" smtClean="0"/>
              <a:t>la barra </a:t>
            </a:r>
            <a:r>
              <a:rPr lang="es-ES" b="1" dirty="0"/>
              <a:t>magnética es empujada </a:t>
            </a:r>
            <a:r>
              <a:rPr lang="es-ES" b="1" dirty="0" smtClean="0"/>
              <a:t>a través de la bobina, la fuerza del campo </a:t>
            </a:r>
            <a:r>
              <a:rPr lang="es-ES" b="1" dirty="0"/>
              <a:t>magnético </a:t>
            </a:r>
            <a:r>
              <a:rPr lang="es-ES" b="1" dirty="0" smtClean="0"/>
              <a:t>se incrementa en la bobina. La corriente </a:t>
            </a:r>
            <a:r>
              <a:rPr lang="es-ES" b="1" dirty="0"/>
              <a:t>inducida crea otro campo </a:t>
            </a:r>
            <a:r>
              <a:rPr lang="es-ES" b="1" dirty="0" smtClean="0"/>
              <a:t>de dirección opuesta a la del imán </a:t>
            </a:r>
            <a:r>
              <a:rPr lang="es-ES" b="1" dirty="0"/>
              <a:t>para oponerse </a:t>
            </a:r>
            <a:r>
              <a:rPr lang="es-ES" b="1" dirty="0" smtClean="0"/>
              <a:t>al incremento</a:t>
            </a:r>
            <a:r>
              <a:rPr lang="es-ES" b="1" dirty="0"/>
              <a:t>.</a:t>
            </a:r>
          </a:p>
          <a:p>
            <a:pPr algn="ctr"/>
            <a:r>
              <a:rPr lang="es-ES" b="1" dirty="0"/>
              <a:t>Este </a:t>
            </a:r>
            <a:r>
              <a:rPr lang="es-ES" b="1" dirty="0" smtClean="0"/>
              <a:t>es un aspecto de la ley de Lenz, la inducción </a:t>
            </a:r>
            <a:r>
              <a:rPr lang="es-ES" b="1" dirty="0"/>
              <a:t>se </a:t>
            </a:r>
            <a:r>
              <a:rPr lang="es-ES" b="1" dirty="0" smtClean="0"/>
              <a:t>opone a cualquier </a:t>
            </a:r>
            <a:r>
              <a:rPr lang="es-ES" b="1" dirty="0"/>
              <a:t>cambio de flujo</a:t>
            </a:r>
            <a:r>
              <a:rPr lang="es-ES" b="1" dirty="0" smtClean="0"/>
              <a:t>. En el caso </a:t>
            </a:r>
            <a:r>
              <a:rPr lang="es-ES" b="1" dirty="0"/>
              <a:t>b</a:t>
            </a:r>
            <a:r>
              <a:rPr lang="es-ES" b="1" dirty="0" smtClean="0"/>
              <a:t>, el imán es movido en dirección </a:t>
            </a:r>
            <a:r>
              <a:rPr lang="es-ES" b="1" dirty="0"/>
              <a:t>opuesta, por </a:t>
            </a:r>
            <a:r>
              <a:rPr lang="es-ES" b="1" dirty="0" smtClean="0"/>
              <a:t>lo que </a:t>
            </a:r>
            <a:r>
              <a:rPr lang="es-ES" b="1" dirty="0"/>
              <a:t>cambia </a:t>
            </a:r>
            <a:r>
              <a:rPr lang="es-ES" b="1" dirty="0" smtClean="0"/>
              <a:t>la dirección </a:t>
            </a:r>
            <a:r>
              <a:rPr lang="es-ES" b="1" dirty="0"/>
              <a:t>campo, </a:t>
            </a:r>
            <a:r>
              <a:rPr lang="es-ES" b="1" dirty="0" smtClean="0"/>
              <a:t>y la corriente se induce en la dirección contraria</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dirty="0"/>
          </a:p>
        </p:txBody>
      </p:sp>
      <p:pic>
        <p:nvPicPr>
          <p:cNvPr id="4" name="Imagen 3"/>
          <p:cNvPicPr>
            <a:picLocks noChangeAspect="1"/>
          </p:cNvPicPr>
          <p:nvPr/>
        </p:nvPicPr>
        <p:blipFill>
          <a:blip r:embed="rId2"/>
          <a:stretch>
            <a:fillRect/>
          </a:stretch>
        </p:blipFill>
        <p:spPr>
          <a:xfrm>
            <a:off x="4832453" y="684499"/>
            <a:ext cx="2447925" cy="1156175"/>
          </a:xfrm>
          <a:prstGeom prst="rect">
            <a:avLst/>
          </a:prstGeom>
        </p:spPr>
      </p:pic>
      <p:pic>
        <p:nvPicPr>
          <p:cNvPr id="5" name="Imagen 4"/>
          <p:cNvPicPr>
            <a:picLocks noChangeAspect="1"/>
          </p:cNvPicPr>
          <p:nvPr/>
        </p:nvPicPr>
        <p:blipFill>
          <a:blip r:embed="rId3"/>
          <a:stretch>
            <a:fillRect/>
          </a:stretch>
        </p:blipFill>
        <p:spPr>
          <a:xfrm>
            <a:off x="5106389" y="4702629"/>
            <a:ext cx="4334493" cy="2094830"/>
          </a:xfrm>
          <a:prstGeom prst="rect">
            <a:avLst/>
          </a:prstGeom>
        </p:spPr>
      </p:pic>
      <p:sp>
        <p:nvSpPr>
          <p:cNvPr id="6" name="Rectángulo 5"/>
          <p:cNvSpPr/>
          <p:nvPr/>
        </p:nvSpPr>
        <p:spPr>
          <a:xfrm>
            <a:off x="962676" y="5661561"/>
            <a:ext cx="3869777" cy="369332"/>
          </a:xfrm>
          <a:prstGeom prst="rect">
            <a:avLst/>
          </a:prstGeom>
        </p:spPr>
        <p:txBody>
          <a:bodyPr wrap="none">
            <a:spAutoFit/>
          </a:bodyPr>
          <a:lstStyle/>
          <a:p>
            <a:pPr algn="just"/>
            <a:r>
              <a:rPr lang="es-ES" b="1" dirty="0"/>
              <a:t>Inducción de corriente por ley de Lenz.</a:t>
            </a:r>
          </a:p>
        </p:txBody>
      </p:sp>
    </p:spTree>
    <p:extLst>
      <p:ext uri="{BB962C8B-B14F-4D97-AF65-F5344CB8AC3E}">
        <p14:creationId xmlns:p14="http://schemas.microsoft.com/office/powerpoint/2010/main" val="299733424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Transformador </a:t>
            </a:r>
            <a:r>
              <a:rPr lang="es-ES" b="1" dirty="0"/>
              <a:t>de distribución de </a:t>
            </a:r>
            <a:r>
              <a:rPr lang="es-ES" b="1" dirty="0" smtClean="0"/>
              <a:t>20 MVA </a:t>
            </a:r>
            <a:r>
              <a:rPr lang="es-ES" b="1" dirty="0"/>
              <a:t>de 33 </a:t>
            </a:r>
            <a:r>
              <a:rPr lang="es-ES" b="1" dirty="0" err="1"/>
              <a:t>kV</a:t>
            </a:r>
            <a:r>
              <a:rPr lang="es-ES" b="1" dirty="0"/>
              <a:t> </a:t>
            </a:r>
            <a:r>
              <a:rPr lang="es-ES" b="1" dirty="0" smtClean="0"/>
              <a:t>a 400 </a:t>
            </a:r>
            <a:r>
              <a:rPr lang="es-ES" b="1" dirty="0"/>
              <a:t>V.</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Valores </a:t>
            </a:r>
            <a:r>
              <a:rPr lang="es-ES" b="1" dirty="0"/>
              <a:t>instantáneos </a:t>
            </a:r>
            <a:r>
              <a:rPr lang="es-ES" b="1" dirty="0" smtClean="0"/>
              <a:t>y construcción </a:t>
            </a:r>
            <a:r>
              <a:rPr lang="es-ES" b="1" dirty="0"/>
              <a:t>de </a:t>
            </a:r>
            <a:r>
              <a:rPr lang="es-ES" b="1" dirty="0" smtClean="0"/>
              <a:t>la onda </a:t>
            </a:r>
            <a:r>
              <a:rPr lang="es-ES" b="1" dirty="0" err="1"/>
              <a:t>senoidal</a:t>
            </a:r>
            <a:r>
              <a:rPr lang="es-ES" b="1" dirty="0" smtClean="0"/>
              <a:t>.</a:t>
            </a:r>
          </a:p>
        </p:txBody>
      </p:sp>
      <p:pic>
        <p:nvPicPr>
          <p:cNvPr id="3" name="Imagen 2"/>
          <p:cNvPicPr>
            <a:picLocks noChangeAspect="1"/>
          </p:cNvPicPr>
          <p:nvPr/>
        </p:nvPicPr>
        <p:blipFill>
          <a:blip r:embed="rId2"/>
          <a:stretch>
            <a:fillRect/>
          </a:stretch>
        </p:blipFill>
        <p:spPr>
          <a:xfrm>
            <a:off x="4384778" y="290000"/>
            <a:ext cx="3343275" cy="2990850"/>
          </a:xfrm>
          <a:prstGeom prst="rect">
            <a:avLst/>
          </a:prstGeom>
        </p:spPr>
      </p:pic>
      <p:pic>
        <p:nvPicPr>
          <p:cNvPr id="7" name="Imagen 6"/>
          <p:cNvPicPr>
            <a:picLocks noChangeAspect="1"/>
          </p:cNvPicPr>
          <p:nvPr/>
        </p:nvPicPr>
        <p:blipFill>
          <a:blip r:embed="rId3"/>
          <a:stretch>
            <a:fillRect/>
          </a:stretch>
        </p:blipFill>
        <p:spPr>
          <a:xfrm>
            <a:off x="3608490" y="3801278"/>
            <a:ext cx="4895850" cy="2295525"/>
          </a:xfrm>
          <a:prstGeom prst="rect">
            <a:avLst/>
          </a:prstGeom>
        </p:spPr>
      </p:pic>
    </p:spTree>
    <p:extLst>
      <p:ext uri="{BB962C8B-B14F-4D97-AF65-F5344CB8AC3E}">
        <p14:creationId xmlns:p14="http://schemas.microsoft.com/office/powerpoint/2010/main" val="248747458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Valor </a:t>
            </a:r>
            <a:r>
              <a:rPr lang="es-ES" b="1" dirty="0">
                <a:solidFill>
                  <a:srgbClr val="0070C0"/>
                </a:solidFill>
                <a:latin typeface="Arial Rounded MT Bold" panose="020F0704030504030204" pitchFamily="34" charset="0"/>
              </a:rPr>
              <a:t>pico</a:t>
            </a:r>
          </a:p>
          <a:p>
            <a:pPr algn="just"/>
            <a:r>
              <a:rPr lang="es-ES" dirty="0"/>
              <a:t>El valor pico es el máximo valor que alcanza la onda; es </a:t>
            </a:r>
            <a:r>
              <a:rPr lang="es-ES" dirty="0" smtClean="0"/>
              <a:t>un </a:t>
            </a:r>
            <a:r>
              <a:rPr lang="es-ES" dirty="0"/>
              <a:t>valor característico del diseño del generador y se </a:t>
            </a:r>
            <a:r>
              <a:rPr lang="es-ES" dirty="0" smtClean="0"/>
              <a:t>produce </a:t>
            </a:r>
            <a:r>
              <a:rPr lang="es-ES" dirty="0"/>
              <a:t>cada vez que el ángulo toma el valor de un múltiplo </a:t>
            </a:r>
            <a:r>
              <a:rPr lang="es-ES" dirty="0" smtClean="0"/>
              <a:t>impar </a:t>
            </a:r>
            <a:r>
              <a:rPr lang="es-ES" dirty="0"/>
              <a:t>de </a:t>
            </a:r>
            <a:r>
              <a:rPr lang="es-ES" dirty="0" smtClean="0"/>
              <a:t>90° </a:t>
            </a:r>
            <a:r>
              <a:rPr lang="es-ES" dirty="0"/>
              <a:t>y la función seno toma el valor 1 o -1 (en </a:t>
            </a:r>
            <a:r>
              <a:rPr lang="es-ES" dirty="0" smtClean="0"/>
              <a:t>90°, 270°, 450°, </a:t>
            </a:r>
            <a:r>
              <a:rPr lang="es-ES" dirty="0"/>
              <a:t>etcétera). Físicamente, esto se produce </a:t>
            </a:r>
            <a:r>
              <a:rPr lang="es-ES" dirty="0" smtClean="0"/>
              <a:t>cuando </a:t>
            </a:r>
            <a:r>
              <a:rPr lang="es-ES" dirty="0"/>
              <a:t>la espira con los polos magnéticos y la inducción de </a:t>
            </a:r>
            <a:r>
              <a:rPr lang="es-ES" dirty="0" smtClean="0"/>
              <a:t>la fuerza </a:t>
            </a:r>
            <a:r>
              <a:rPr lang="es-ES" dirty="0"/>
              <a:t>electromotriz es máxima.</a:t>
            </a:r>
          </a:p>
          <a:p>
            <a:pPr algn="just"/>
            <a:r>
              <a:rPr lang="es-ES" b="1" dirty="0">
                <a:solidFill>
                  <a:srgbClr val="0070C0"/>
                </a:solidFill>
                <a:latin typeface="Arial Rounded MT Bold" panose="020F0704030504030204" pitchFamily="34" charset="0"/>
              </a:rPr>
              <a:t>Valor eficaz</a:t>
            </a:r>
          </a:p>
          <a:p>
            <a:pPr algn="just"/>
            <a:r>
              <a:rPr lang="es-ES" dirty="0"/>
              <a:t>El valor pico no es un dato práctico cuando se trabaja con </a:t>
            </a:r>
            <a:r>
              <a:rPr lang="es-ES" dirty="0" smtClean="0"/>
              <a:t>corriente </a:t>
            </a:r>
            <a:r>
              <a:rPr lang="es-ES" dirty="0"/>
              <a:t>alterna, y lo que se usa es el valor eficaz (en </a:t>
            </a:r>
            <a:r>
              <a:rPr lang="es-ES" dirty="0" smtClean="0"/>
              <a:t>Argentina los 220 </a:t>
            </a:r>
            <a:r>
              <a:rPr lang="es-ES" dirty="0"/>
              <a:t>V </a:t>
            </a:r>
            <a:r>
              <a:rPr lang="es-ES" dirty="0" smtClean="0"/>
              <a:t>y en México </a:t>
            </a:r>
            <a:r>
              <a:rPr lang="es-ES" dirty="0"/>
              <a:t>127 V).</a:t>
            </a:r>
          </a:p>
          <a:p>
            <a:pPr algn="just"/>
            <a:r>
              <a:rPr lang="es-ES" dirty="0"/>
              <a:t>El valor eficaz es un valor de corriente alterna que, en una </a:t>
            </a:r>
            <a:r>
              <a:rPr lang="es-ES" dirty="0" smtClean="0"/>
              <a:t>resistencia</a:t>
            </a:r>
            <a:r>
              <a:rPr lang="es-ES" dirty="0"/>
              <a:t>, produce la misma potencia disipada que una </a:t>
            </a:r>
            <a:r>
              <a:rPr lang="es-ES" dirty="0" smtClean="0"/>
              <a:t>corriente </a:t>
            </a:r>
            <a:r>
              <a:rPr lang="es-ES" dirty="0"/>
              <a:t>continua. Matemáticamente se define de la </a:t>
            </a:r>
            <a:r>
              <a:rPr lang="es-ES" dirty="0" smtClean="0"/>
              <a:t>siguiente </a:t>
            </a:r>
            <a:r>
              <a:rPr lang="es-ES" dirty="0"/>
              <a:t>manera</a:t>
            </a:r>
            <a:r>
              <a:rPr lang="es-ES" dirty="0" smtClean="0"/>
              <a:t>:</a:t>
            </a:r>
          </a:p>
          <a:p>
            <a:pPr algn="just"/>
            <a:endParaRPr lang="es-ES" dirty="0"/>
          </a:p>
          <a:p>
            <a:pPr algn="just"/>
            <a:endParaRPr lang="es-ES" dirty="0"/>
          </a:p>
          <a:p>
            <a:pPr algn="just"/>
            <a:r>
              <a:rPr lang="es-ES" dirty="0" smtClean="0"/>
              <a:t>Resolviendo la integral resulta</a:t>
            </a:r>
            <a:r>
              <a:rPr lang="es-ES" dirty="0"/>
              <a:t>:</a:t>
            </a:r>
          </a:p>
          <a:p>
            <a:pPr algn="just"/>
            <a:endParaRPr lang="es-ES" dirty="0" smtClean="0"/>
          </a:p>
          <a:p>
            <a:pPr algn="just"/>
            <a:endParaRPr lang="es-ES" dirty="0"/>
          </a:p>
          <a:p>
            <a:pPr algn="just"/>
            <a:r>
              <a:rPr lang="es-ES" dirty="0" smtClean="0"/>
              <a:t>Y </a:t>
            </a:r>
            <a:r>
              <a:rPr lang="es-ES" dirty="0"/>
              <a:t>también se deduce que el valor eficaz es </a:t>
            </a:r>
            <a:r>
              <a:rPr lang="es-ES" dirty="0" smtClean="0"/>
              <a:t>independiente de </a:t>
            </a:r>
            <a:r>
              <a:rPr lang="es-ES" dirty="0"/>
              <a:t>la frecuencia del sistema, por lo que esta solución sirve </a:t>
            </a:r>
            <a:r>
              <a:rPr lang="es-ES" dirty="0" smtClean="0"/>
              <a:t>para </a:t>
            </a:r>
            <a:r>
              <a:rPr lang="es-ES" dirty="0"/>
              <a:t>sistemas de 50 o 60 Hz, o cualquier otra frecuencia, </a:t>
            </a:r>
            <a:r>
              <a:rPr lang="es-ES" dirty="0" smtClean="0"/>
              <a:t>mientras </a:t>
            </a:r>
            <a:r>
              <a:rPr lang="es-ES" dirty="0"/>
              <a:t>que la onda sea </a:t>
            </a:r>
            <a:r>
              <a:rPr lang="es-ES" dirty="0" err="1"/>
              <a:t>senoidal</a:t>
            </a:r>
            <a:r>
              <a:rPr lang="es-ES" dirty="0"/>
              <a:t>.</a:t>
            </a:r>
          </a:p>
          <a:p>
            <a:pPr algn="just"/>
            <a:r>
              <a:rPr lang="es-ES" dirty="0"/>
              <a:t>Esta expresión es </a:t>
            </a:r>
            <a:r>
              <a:rPr lang="es-ES" dirty="0" smtClean="0"/>
              <a:t>igual </a:t>
            </a:r>
            <a:r>
              <a:rPr lang="es-ES" dirty="0"/>
              <a:t>de válida para la corriente, ya que </a:t>
            </a:r>
            <a:r>
              <a:rPr lang="es-ES" dirty="0" smtClean="0"/>
              <a:t>la </a:t>
            </a:r>
            <a:r>
              <a:rPr lang="es-ES" dirty="0"/>
              <a:t>forma de onda es la misma y lo único que difiere es que </a:t>
            </a:r>
            <a:r>
              <a:rPr lang="es-ES" dirty="0" smtClean="0"/>
              <a:t>puede </a:t>
            </a:r>
            <a:r>
              <a:rPr lang="es-ES" dirty="0"/>
              <a:t>estar desfasada de la onda de tensión.</a:t>
            </a:r>
          </a:p>
          <a:p>
            <a:pPr algn="just"/>
            <a:r>
              <a:rPr lang="es-ES" b="1" dirty="0">
                <a:solidFill>
                  <a:srgbClr val="0070C0"/>
                </a:solidFill>
                <a:latin typeface="Arial Rounded MT Bold" panose="020F0704030504030204" pitchFamily="34" charset="0"/>
              </a:rPr>
              <a:t>Valor medio</a:t>
            </a:r>
          </a:p>
          <a:p>
            <a:pPr algn="just"/>
            <a:r>
              <a:rPr lang="es-ES" dirty="0"/>
              <a:t>El valor medio es la media aritmética de todos los valores </a:t>
            </a:r>
            <a:r>
              <a:rPr lang="es-ES" dirty="0" smtClean="0"/>
              <a:t>instantáneos </a:t>
            </a:r>
            <a:r>
              <a:rPr lang="es-ES" dirty="0"/>
              <a:t>de la onda medidos durante un período. Esto </a:t>
            </a:r>
            <a:r>
              <a:rPr lang="es-ES" dirty="0" smtClean="0"/>
              <a:t>lo </a:t>
            </a:r>
            <a:r>
              <a:rPr lang="es-ES" dirty="0"/>
              <a:t>podemos interpretar como el promedio de los valores </a:t>
            </a:r>
            <a:r>
              <a:rPr lang="es-ES" dirty="0" smtClean="0"/>
              <a:t>instantáneos </a:t>
            </a:r>
            <a:r>
              <a:rPr lang="es-ES" dirty="0"/>
              <a:t>o como el promedio de las áreas bajo la onda. La </a:t>
            </a:r>
            <a:r>
              <a:rPr lang="es-ES" dirty="0" smtClean="0"/>
              <a:t>expresión </a:t>
            </a:r>
            <a:r>
              <a:rPr lang="es-ES" dirty="0"/>
              <a:t>matemática 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162550" y="3095625"/>
            <a:ext cx="1866900" cy="666750"/>
          </a:xfrm>
          <a:prstGeom prst="rect">
            <a:avLst/>
          </a:prstGeom>
        </p:spPr>
      </p:pic>
      <p:pic>
        <p:nvPicPr>
          <p:cNvPr id="5" name="Imagen 4"/>
          <p:cNvPicPr>
            <a:picLocks noChangeAspect="1"/>
          </p:cNvPicPr>
          <p:nvPr/>
        </p:nvPicPr>
        <p:blipFill>
          <a:blip r:embed="rId3"/>
          <a:stretch>
            <a:fillRect/>
          </a:stretch>
        </p:blipFill>
        <p:spPr>
          <a:xfrm>
            <a:off x="5695950" y="3924795"/>
            <a:ext cx="800100" cy="457200"/>
          </a:xfrm>
          <a:prstGeom prst="rect">
            <a:avLst/>
          </a:prstGeom>
        </p:spPr>
      </p:pic>
      <p:pic>
        <p:nvPicPr>
          <p:cNvPr id="6" name="Imagen 5"/>
          <p:cNvPicPr>
            <a:picLocks noChangeAspect="1"/>
          </p:cNvPicPr>
          <p:nvPr/>
        </p:nvPicPr>
        <p:blipFill>
          <a:blip r:embed="rId4"/>
          <a:stretch>
            <a:fillRect/>
          </a:stretch>
        </p:blipFill>
        <p:spPr>
          <a:xfrm>
            <a:off x="5213453" y="6320350"/>
            <a:ext cx="1685925" cy="495300"/>
          </a:xfrm>
          <a:prstGeom prst="rect">
            <a:avLst/>
          </a:prstGeom>
        </p:spPr>
      </p:pic>
    </p:spTree>
    <p:extLst>
      <p:ext uri="{BB962C8B-B14F-4D97-AF65-F5344CB8AC3E}">
        <p14:creationId xmlns:p14="http://schemas.microsoft.com/office/powerpoint/2010/main" val="198194380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Como </a:t>
            </a:r>
            <a:r>
              <a:rPr lang="es-ES" dirty="0"/>
              <a:t>la onda de corriente alterna es simétrica con </a:t>
            </a:r>
            <a:r>
              <a:rPr lang="es-ES" dirty="0" smtClean="0"/>
              <a:t>respecto a su eje, el valor </a:t>
            </a:r>
            <a:r>
              <a:rPr lang="es-ES" dirty="0"/>
              <a:t>medio </a:t>
            </a:r>
            <a:r>
              <a:rPr lang="es-ES" dirty="0" smtClean="0"/>
              <a:t>es 0</a:t>
            </a:r>
            <a:r>
              <a:rPr lang="es-ES" dirty="0"/>
              <a:t>.</a:t>
            </a:r>
          </a:p>
          <a:p>
            <a:pPr algn="just"/>
            <a:r>
              <a:rPr lang="es-ES" dirty="0"/>
              <a:t>Existen instrumentos que miden el valor medio y, cuando la </a:t>
            </a:r>
            <a:r>
              <a:rPr lang="es-ES" dirty="0" smtClean="0"/>
              <a:t>medición </a:t>
            </a:r>
            <a:r>
              <a:rPr lang="es-ES" dirty="0"/>
              <a:t>se aparta de O, indica que hay alguna inyección </a:t>
            </a:r>
            <a:r>
              <a:rPr lang="es-ES" dirty="0" smtClean="0"/>
              <a:t>de corriente </a:t>
            </a:r>
            <a:r>
              <a:rPr lang="es-ES" dirty="0"/>
              <a:t>continua en la red, lo que produce que la onda se </a:t>
            </a:r>
            <a:r>
              <a:rPr lang="es-ES" dirty="0" smtClean="0"/>
              <a:t>desplace </a:t>
            </a:r>
            <a:r>
              <a:rPr lang="es-ES" dirty="0"/>
              <a:t>hacia arriba y pierda su simetría; por ende, el valor </a:t>
            </a:r>
            <a:r>
              <a:rPr lang="es-ES" dirty="0" smtClean="0"/>
              <a:t>medio </a:t>
            </a:r>
            <a:r>
              <a:rPr lang="es-ES" dirty="0"/>
              <a:t>deja de ser 0.</a:t>
            </a:r>
          </a:p>
          <a:p>
            <a:pPr algn="just"/>
            <a:r>
              <a:rPr lang="es-ES" b="1" dirty="0">
                <a:solidFill>
                  <a:srgbClr val="0070C0"/>
                </a:solidFill>
                <a:latin typeface="Arial Rounded MT Bold" panose="020F0704030504030204" pitchFamily="34" charset="0"/>
              </a:rPr>
              <a:t>Frecuencia</a:t>
            </a:r>
          </a:p>
          <a:p>
            <a:pPr algn="just"/>
            <a:r>
              <a:rPr lang="es-ES" dirty="0"/>
              <a:t>La frecuencia en cualquier señal periódica es la cantidad </a:t>
            </a:r>
            <a:r>
              <a:rPr lang="es-ES" dirty="0" smtClean="0"/>
              <a:t>de veces </a:t>
            </a:r>
            <a:r>
              <a:rPr lang="es-ES" dirty="0"/>
              <a:t>que un ciclo se repite durante un segundo y es </a:t>
            </a:r>
            <a:r>
              <a:rPr lang="es-ES" dirty="0" smtClean="0"/>
              <a:t>medido en </a:t>
            </a:r>
            <a:r>
              <a:rPr lang="es-ES" dirty="0" err="1"/>
              <a:t>hertz</a:t>
            </a:r>
            <a:r>
              <a:rPr lang="es-ES" dirty="0"/>
              <a:t>. En el caso de un generador eléctrico, cuando la </a:t>
            </a:r>
            <a:r>
              <a:rPr lang="es-ES" dirty="0" smtClean="0"/>
              <a:t>espira </a:t>
            </a:r>
            <a:r>
              <a:rPr lang="es-ES" dirty="0"/>
              <a:t>da una vuelta completa, se produce un ciclo completo; </a:t>
            </a:r>
            <a:r>
              <a:rPr lang="es-ES" dirty="0" smtClean="0"/>
              <a:t>por </a:t>
            </a:r>
            <a:r>
              <a:rPr lang="es-ES" dirty="0"/>
              <a:t>lo tanto, si el generador rota a una velocidad constante, </a:t>
            </a:r>
            <a:r>
              <a:rPr lang="es-ES" dirty="0" smtClean="0"/>
              <a:t>se </a:t>
            </a:r>
            <a:r>
              <a:rPr lang="es-ES" dirty="0"/>
              <a:t>producirá una cantidad constante de ciclos por segundo, </a:t>
            </a:r>
            <a:r>
              <a:rPr lang="es-ES" dirty="0" smtClean="0"/>
              <a:t>dando </a:t>
            </a:r>
            <a:r>
              <a:rPr lang="es-ES" dirty="0"/>
              <a:t>como resultado una frecuencia fija. Por lo que </a:t>
            </a:r>
            <a:r>
              <a:rPr lang="es-ES" dirty="0" smtClean="0"/>
              <a:t>podemos </a:t>
            </a:r>
            <a:r>
              <a:rPr lang="es-ES" dirty="0"/>
              <a:t>deducir que la frecuencia es directamente proporcional </a:t>
            </a:r>
            <a:r>
              <a:rPr lang="es-ES" dirty="0" smtClean="0"/>
              <a:t>a </a:t>
            </a:r>
            <a:r>
              <a:rPr lang="es-ES" dirty="0"/>
              <a:t>la velocidad de rotación del generador. Otro factor que </a:t>
            </a:r>
            <a:r>
              <a:rPr lang="es-ES" dirty="0" smtClean="0"/>
              <a:t>también </a:t>
            </a:r>
            <a:r>
              <a:rPr lang="es-ES" dirty="0"/>
              <a:t>afecta es la cantidad de polos que posee la </a:t>
            </a:r>
            <a:r>
              <a:rPr lang="es-ES" dirty="0" smtClean="0"/>
              <a:t>máquina</a:t>
            </a:r>
            <a:r>
              <a:rPr lang="es-ES" dirty="0"/>
              <a:t>. En nuestro caso, el generador posee un par de polos, </a:t>
            </a:r>
            <a:r>
              <a:rPr lang="es-ES" dirty="0" smtClean="0"/>
              <a:t>o </a:t>
            </a:r>
            <a:r>
              <a:rPr lang="es-ES" dirty="0"/>
              <a:t>sea un norte y un sur. Por lo </a:t>
            </a:r>
            <a:r>
              <a:rPr lang="es-ES" dirty="0" smtClean="0"/>
              <a:t>generaI1 </a:t>
            </a:r>
            <a:r>
              <a:rPr lang="es-ES" dirty="0"/>
              <a:t>se trabaja con </a:t>
            </a:r>
            <a:r>
              <a:rPr lang="es-ES" dirty="0" smtClean="0"/>
              <a:t>2 o 4 pares </a:t>
            </a:r>
            <a:r>
              <a:rPr lang="es-ES" dirty="0"/>
              <a:t>de polos, ya que proveen un mejor funcionamiento. </a:t>
            </a:r>
          </a:p>
          <a:p>
            <a:pPr algn="just"/>
            <a:r>
              <a:rPr lang="es-ES" dirty="0"/>
              <a:t>Por lo tanto, la frecuencia está dada por</a:t>
            </a:r>
            <a:r>
              <a:rPr lang="es-ES" dirty="0" smtClean="0"/>
              <a:t>:</a:t>
            </a:r>
          </a:p>
          <a:p>
            <a:pPr algn="just"/>
            <a:r>
              <a:rPr lang="es-ES" dirty="0" smtClean="0"/>
              <a:t>Donde </a:t>
            </a:r>
            <a:r>
              <a:rPr lang="es-ES" dirty="0" err="1" smtClean="0"/>
              <a:t>pp</a:t>
            </a:r>
            <a:r>
              <a:rPr lang="es-ES" dirty="0" smtClean="0"/>
              <a:t> es la cantidad de pares de polo y N la velocidad de rotación en revoluciones </a:t>
            </a:r>
            <a:r>
              <a:rPr lang="es-ES" dirty="0"/>
              <a:t>por minuto (RPM).</a:t>
            </a:r>
          </a:p>
          <a:p>
            <a:pPr algn="ctr"/>
            <a:r>
              <a:rPr lang="es-ES" b="1" dirty="0">
                <a:solidFill>
                  <a:srgbClr val="FF0000"/>
                </a:solidFill>
                <a:latin typeface="Arial Rounded MT Bold" panose="020F0704030504030204" pitchFamily="34" charset="0"/>
              </a:rPr>
              <a:t>Las representaciones vistas </a:t>
            </a:r>
            <a:r>
              <a:rPr lang="es-ES" b="1" dirty="0" smtClean="0">
                <a:solidFill>
                  <a:srgbClr val="FF0000"/>
                </a:solidFill>
                <a:latin typeface="Arial Rounded MT Bold" panose="020F0704030504030204" pitchFamily="34" charset="0"/>
              </a:rPr>
              <a:t>son </a:t>
            </a:r>
            <a:r>
              <a:rPr lang="es-ES" b="1" dirty="0">
                <a:solidFill>
                  <a:srgbClr val="FF0000"/>
                </a:solidFill>
                <a:latin typeface="Arial Rounded MT Bold" panose="020F0704030504030204" pitchFamily="34" charset="0"/>
              </a:rPr>
              <a:t>interpretaciones físicas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matemáticas de </a:t>
            </a:r>
            <a:r>
              <a:rPr lang="es-ES" b="1" dirty="0" smtClean="0">
                <a:solidFill>
                  <a:srgbClr val="FF0000"/>
                </a:solidFill>
                <a:latin typeface="Arial Rounded MT Bold" panose="020F0704030504030204" pitchFamily="34" charset="0"/>
              </a:rPr>
              <a:t>los fenómenos </a:t>
            </a:r>
            <a:r>
              <a:rPr lang="es-ES" b="1" dirty="0">
                <a:solidFill>
                  <a:srgbClr val="FF0000"/>
                </a:solidFill>
                <a:latin typeface="Arial Rounded MT Bold" panose="020F0704030504030204" pitchFamily="34" charset="0"/>
              </a:rPr>
              <a:t>electromagnéticos</a:t>
            </a:r>
            <a:r>
              <a:rPr lang="es-ES" b="1" dirty="0" smtClean="0">
                <a:solidFill>
                  <a:srgbClr val="FF0000"/>
                </a:solidFill>
                <a:latin typeface="Arial Rounded MT Bold" panose="020F0704030504030204" pitchFamily="34" charset="0"/>
              </a:rPr>
              <a:t>. En la práctica</a:t>
            </a:r>
            <a:r>
              <a:rPr lang="es-ES" b="1" dirty="0">
                <a:solidFill>
                  <a:srgbClr val="FF0000"/>
                </a:solidFill>
                <a:latin typeface="Arial Rounded MT Bold" panose="020F0704030504030204" pitchFamily="34" charset="0"/>
              </a:rPr>
              <a:t>, cuando </a:t>
            </a:r>
            <a:r>
              <a:rPr lang="es-ES" b="1" dirty="0" smtClean="0">
                <a:solidFill>
                  <a:srgbClr val="FF0000"/>
                </a:solidFill>
                <a:latin typeface="Arial Rounded MT Bold" panose="020F0704030504030204" pitchFamily="34" charset="0"/>
              </a:rPr>
              <a:t>se diseña y construye</a:t>
            </a:r>
            <a:r>
              <a:rPr lang="es-ES" b="1" dirty="0">
                <a:solidFill>
                  <a:srgbClr val="FF0000"/>
                </a:solidFill>
                <a:latin typeface="Arial Rounded MT Bold" panose="020F0704030504030204" pitchFamily="34" charset="0"/>
              </a:rPr>
              <a:t>, puede haber </a:t>
            </a:r>
            <a:r>
              <a:rPr lang="es-ES" b="1" dirty="0" smtClean="0">
                <a:solidFill>
                  <a:srgbClr val="FF0000"/>
                </a:solidFill>
                <a:latin typeface="Arial Rounded MT Bold" panose="020F0704030504030204" pitchFamily="34" charset="0"/>
              </a:rPr>
              <a:t>diferencias y correcciones </a:t>
            </a:r>
            <a:r>
              <a:rPr lang="es-ES" b="1" dirty="0">
                <a:solidFill>
                  <a:srgbClr val="FF0000"/>
                </a:solidFill>
                <a:latin typeface="Arial Rounded MT Bold" panose="020F0704030504030204" pitchFamily="34" charset="0"/>
              </a:rPr>
              <a:t>con </a:t>
            </a:r>
            <a:r>
              <a:rPr lang="es-ES" b="1" dirty="0" smtClean="0">
                <a:solidFill>
                  <a:srgbClr val="FF0000"/>
                </a:solidFill>
                <a:latin typeface="Arial Rounded MT Bold" panose="020F0704030504030204" pitchFamily="34" charset="0"/>
              </a:rPr>
              <a:t>distintos </a:t>
            </a:r>
            <a:r>
              <a:rPr lang="es-ES" b="1" dirty="0">
                <a:solidFill>
                  <a:srgbClr val="FF0000"/>
                </a:solidFill>
                <a:latin typeface="Arial Rounded MT Bold" panose="020F0704030504030204" pitchFamily="34" charset="0"/>
              </a:rPr>
              <a:t>factores </a:t>
            </a:r>
            <a:r>
              <a:rPr lang="es-ES" b="1" dirty="0" smtClean="0">
                <a:solidFill>
                  <a:srgbClr val="FF0000"/>
                </a:solidFill>
                <a:latin typeface="Arial Rounded MT Bold" panose="020F0704030504030204" pitchFamily="34" charset="0"/>
              </a:rPr>
              <a:t>de ajustes</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Representación vectorial</a:t>
            </a:r>
          </a:p>
          <a:p>
            <a:pPr algn="just"/>
            <a:r>
              <a:rPr lang="es-ES" dirty="0"/>
              <a:t>Representar vectores </a:t>
            </a:r>
            <a:r>
              <a:rPr lang="es-ES" dirty="0" smtClean="0"/>
              <a:t>en sistemas de coordenadas </a:t>
            </a:r>
            <a:r>
              <a:rPr lang="es-ES" dirty="0"/>
              <a:t>implica </a:t>
            </a:r>
            <a:r>
              <a:rPr lang="es-ES" dirty="0" smtClean="0"/>
              <a:t>un conocimiento tanto matemático como geométrico de todas las expresiones </a:t>
            </a:r>
            <a:r>
              <a:rPr lang="es-ES" dirty="0"/>
              <a:t>que puedan llegar </a:t>
            </a:r>
            <a:r>
              <a:rPr lang="es-ES" dirty="0" smtClean="0"/>
              <a:t>a representarse</a:t>
            </a:r>
            <a:r>
              <a:rPr lang="es-ES" dirty="0"/>
              <a:t>. </a:t>
            </a:r>
          </a:p>
          <a:p>
            <a:pPr algn="just"/>
            <a:r>
              <a:rPr lang="es-ES" dirty="0" smtClean="0"/>
              <a:t>Los conocimientos matemáticos básicos presentan limitaciones, pues desde pequeños aprendimos que existen determinadas </a:t>
            </a:r>
            <a:r>
              <a:rPr lang="es-ES" dirty="0"/>
              <a:t>condiciones </a:t>
            </a:r>
            <a:r>
              <a:rPr lang="es-ES" dirty="0" smtClean="0"/>
              <a:t>para realizar </a:t>
            </a:r>
            <a:r>
              <a:rPr lang="es-ES" dirty="0"/>
              <a:t>operaciones </a:t>
            </a:r>
            <a:r>
              <a:rPr lang="es-ES" dirty="0" smtClean="0"/>
              <a:t>matemáticas</a:t>
            </a:r>
            <a:r>
              <a:rPr lang="es-ES" dirty="0"/>
              <a:t>, </a:t>
            </a:r>
            <a:r>
              <a:rPr lang="es-ES" dirty="0" smtClean="0"/>
              <a:t>y una de ellas es que </a:t>
            </a:r>
            <a:r>
              <a:rPr lang="es-ES" dirty="0"/>
              <a:t>dependemos </a:t>
            </a:r>
            <a:r>
              <a:rPr lang="es-ES" dirty="0" smtClean="0"/>
              <a:t>de un conjunto numérico </a:t>
            </a:r>
            <a:r>
              <a:rPr lang="es-ES" dirty="0"/>
              <a:t>determinado</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108678" y="3499002"/>
            <a:ext cx="1895475" cy="438150"/>
          </a:xfrm>
          <a:prstGeom prst="rect">
            <a:avLst/>
          </a:prstGeom>
        </p:spPr>
      </p:pic>
    </p:spTree>
    <p:extLst>
      <p:ext uri="{BB962C8B-B14F-4D97-AF65-F5344CB8AC3E}">
        <p14:creationId xmlns:p14="http://schemas.microsoft.com/office/powerpoint/2010/main" val="134813067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5909310"/>
          </a:xfrm>
          <a:prstGeom prst="rect">
            <a:avLst/>
          </a:prstGeom>
        </p:spPr>
        <p:txBody>
          <a:bodyPr wrap="square">
            <a:spAutoFit/>
          </a:bodyPr>
          <a:lstStyle/>
          <a:p>
            <a:pPr algn="just"/>
            <a:r>
              <a:rPr lang="es-ES" dirty="0" smtClean="0"/>
              <a:t>Para generalizar </a:t>
            </a:r>
            <a:r>
              <a:rPr lang="es-ES" dirty="0"/>
              <a:t>tenemos </a:t>
            </a:r>
            <a:r>
              <a:rPr lang="es-ES" dirty="0" smtClean="0"/>
              <a:t>dos grandes grupos de números</a:t>
            </a:r>
            <a:r>
              <a:rPr lang="es-ES" dirty="0"/>
              <a:t>: los reales, con los que nos manejamos </a:t>
            </a:r>
            <a:r>
              <a:rPr lang="es-ES" dirty="0" smtClean="0"/>
              <a:t>cotidianamente </a:t>
            </a:r>
            <a:r>
              <a:rPr lang="es-ES" dirty="0"/>
              <a:t>para cualquier operación, son utilizados por las </a:t>
            </a:r>
            <a:r>
              <a:rPr lang="es-ES" dirty="0" smtClean="0"/>
              <a:t>calculadoras </a:t>
            </a:r>
            <a:r>
              <a:rPr lang="es-ES" dirty="0"/>
              <a:t>comunes al multiplicar, dividir, etcétera; y </a:t>
            </a:r>
            <a:r>
              <a:rPr lang="es-ES" dirty="0" smtClean="0"/>
              <a:t>los </a:t>
            </a:r>
            <a:r>
              <a:rPr lang="es-ES" dirty="0"/>
              <a:t>números complejos. Los números complejos son </a:t>
            </a:r>
            <a:r>
              <a:rPr lang="es-ES" dirty="0" smtClean="0"/>
              <a:t>aquellos </a:t>
            </a:r>
            <a:r>
              <a:rPr lang="es-ES" dirty="0"/>
              <a:t>que se utilizan para representar ciertos valores que, de </a:t>
            </a:r>
            <a:r>
              <a:rPr lang="es-ES" dirty="0" smtClean="0"/>
              <a:t>otra </a:t>
            </a:r>
            <a:r>
              <a:rPr lang="es-ES" dirty="0"/>
              <a:t>manera, no tendrían resolución. Vamos a tratar a los </a:t>
            </a:r>
            <a:r>
              <a:rPr lang="es-ES" dirty="0" smtClean="0"/>
              <a:t>números </a:t>
            </a:r>
            <a:r>
              <a:rPr lang="es-ES" dirty="0"/>
              <a:t>complejos como una extensión del conjunto </a:t>
            </a:r>
            <a:r>
              <a:rPr lang="es-ES" dirty="0" smtClean="0"/>
              <a:t>de los </a:t>
            </a:r>
            <a:r>
              <a:rPr lang="es-ES" dirty="0"/>
              <a:t>reales, ya que un complejo es un número </a:t>
            </a:r>
            <a:r>
              <a:rPr lang="es-ES" dirty="0" err="1" smtClean="0"/>
              <a:t>reaI</a:t>
            </a:r>
            <a:r>
              <a:rPr lang="es-ES" dirty="0" smtClean="0"/>
              <a:t>, pero no viceversa</a:t>
            </a:r>
            <a:r>
              <a:rPr lang="es-ES" dirty="0"/>
              <a:t>. Para identificar un número complejo se le añade </a:t>
            </a:r>
            <a:r>
              <a:rPr lang="es-ES" dirty="0" smtClean="0"/>
              <a:t>una </a:t>
            </a:r>
            <a:r>
              <a:rPr lang="es-ES" dirty="0"/>
              <a:t>letra í que, a su vez, se podrá representar en una </a:t>
            </a:r>
            <a:r>
              <a:rPr lang="es-ES" dirty="0" smtClean="0"/>
              <a:t>forma </a:t>
            </a:r>
            <a:r>
              <a:rPr lang="es-ES" dirty="0"/>
              <a:t>polar. Se utilizan los números complejos para la clásica </a:t>
            </a:r>
            <a:r>
              <a:rPr lang="es-ES" dirty="0" smtClean="0"/>
              <a:t>ecuación </a:t>
            </a:r>
            <a:r>
              <a:rPr lang="es-ES" dirty="0"/>
              <a:t>con números negativos</a:t>
            </a:r>
            <a:r>
              <a:rPr lang="es-ES" dirty="0" smtClean="0"/>
              <a:t>:</a:t>
            </a:r>
          </a:p>
          <a:p>
            <a:pPr algn="just"/>
            <a:endParaRPr lang="es-ES" dirty="0"/>
          </a:p>
          <a:p>
            <a:pPr algn="just"/>
            <a:r>
              <a:rPr lang="es-ES" dirty="0"/>
              <a:t>Sabemos </a:t>
            </a:r>
            <a:r>
              <a:rPr lang="es-ES" dirty="0" smtClean="0"/>
              <a:t>que esta respuesta no existe en números </a:t>
            </a:r>
            <a:r>
              <a:rPr lang="es-ES" dirty="0"/>
              <a:t>reales, </a:t>
            </a:r>
            <a:r>
              <a:rPr lang="es-ES" dirty="0" smtClean="0"/>
              <a:t>por lo que se soluciona </a:t>
            </a:r>
            <a:r>
              <a:rPr lang="es-ES" dirty="0"/>
              <a:t>utilizando 2i.</a:t>
            </a:r>
          </a:p>
          <a:p>
            <a:pPr algn="just"/>
            <a:r>
              <a:rPr lang="es-ES" dirty="0"/>
              <a:t>Para solucionar raíces cuadradas (</a:t>
            </a:r>
            <a:r>
              <a:rPr lang="es-ES" dirty="0" smtClean="0"/>
              <a:t>o pares</a:t>
            </a:r>
            <a:r>
              <a:rPr lang="es-ES" dirty="0"/>
              <a:t>) </a:t>
            </a:r>
            <a:r>
              <a:rPr lang="es-ES" dirty="0" smtClean="0"/>
              <a:t>de números negativos, usaremos la igualdad</a:t>
            </a:r>
            <a:r>
              <a:rPr lang="es-ES" dirty="0"/>
              <a:t>:</a:t>
            </a:r>
          </a:p>
          <a:p>
            <a:pPr algn="just"/>
            <a:endParaRPr lang="es-ES" dirty="0" smtClean="0"/>
          </a:p>
          <a:p>
            <a:pPr algn="just"/>
            <a:r>
              <a:rPr lang="es-ES" dirty="0" smtClean="0"/>
              <a:t>Utilizando la primera </a:t>
            </a:r>
            <a:r>
              <a:rPr lang="es-ES" dirty="0"/>
              <a:t>ecuación tendremos que:</a:t>
            </a:r>
          </a:p>
          <a:p>
            <a:pPr algn="just"/>
            <a:endParaRPr lang="es-ES" dirty="0" smtClean="0"/>
          </a:p>
          <a:p>
            <a:pPr algn="just"/>
            <a:r>
              <a:rPr lang="es-ES" dirty="0" smtClean="0"/>
              <a:t>Es </a:t>
            </a:r>
            <a:r>
              <a:rPr lang="es-ES" dirty="0"/>
              <a:t>importante utilizar y comprender los números complejos, </a:t>
            </a:r>
            <a:r>
              <a:rPr lang="es-ES" dirty="0" smtClean="0"/>
              <a:t>ya </a:t>
            </a:r>
            <a:r>
              <a:rPr lang="es-ES" dirty="0"/>
              <a:t>que serán nuestra herramienta de trabajo para analizar </a:t>
            </a:r>
            <a:r>
              <a:rPr lang="es-ES" dirty="0" smtClean="0"/>
              <a:t>gráficos</a:t>
            </a:r>
            <a:r>
              <a:rPr lang="es-ES" dirty="0"/>
              <a:t>, representar vectores, </a:t>
            </a:r>
            <a:r>
              <a:rPr lang="es-ES" dirty="0" err="1"/>
              <a:t>fasores</a:t>
            </a:r>
            <a:r>
              <a:rPr lang="es-ES" dirty="0"/>
              <a:t>, </a:t>
            </a:r>
            <a:r>
              <a:rPr lang="es-ES" dirty="0" smtClean="0"/>
              <a:t>electromagnetismo</a:t>
            </a:r>
            <a:r>
              <a:rPr lang="es-ES" dirty="0"/>
              <a:t>, entre otras tantas actividades relacionadas con </a:t>
            </a:r>
            <a:r>
              <a:rPr lang="es-ES" dirty="0" smtClean="0"/>
              <a:t>nuestro </a:t>
            </a:r>
            <a:r>
              <a:rPr lang="es-ES" dirty="0"/>
              <a:t>trabajo. Nuestro principal uso en la electrónica será </a:t>
            </a:r>
            <a:r>
              <a:rPr lang="es-ES" dirty="0" smtClean="0"/>
              <a:t>representar </a:t>
            </a:r>
            <a:r>
              <a:rPr lang="es-ES" dirty="0"/>
              <a:t>ondas electromagnéticas y también la corriente </a:t>
            </a:r>
            <a:r>
              <a:rPr lang="es-ES" dirty="0" smtClean="0"/>
              <a:t>eléctrica </a:t>
            </a:r>
            <a:r>
              <a:rPr lang="es-ES" dirty="0"/>
              <a:t>en general.</a:t>
            </a:r>
          </a:p>
          <a:p>
            <a:pPr algn="just"/>
            <a:r>
              <a:rPr lang="es-ES" dirty="0"/>
              <a:t>Su representación en el plano se realiza mediante </a:t>
            </a:r>
            <a:r>
              <a:rPr lang="es-ES" dirty="0" smtClean="0"/>
              <a:t>puntos en </a:t>
            </a:r>
            <a:r>
              <a:rPr lang="es-ES" dirty="0"/>
              <a:t>los ejes de coordenadas. Mediante coordenadas, </a:t>
            </a:r>
            <a:r>
              <a:rPr lang="es-ES" dirty="0" smtClean="0"/>
              <a:t>podemos </a:t>
            </a:r>
            <a:r>
              <a:rPr lang="es-ES" dirty="0"/>
              <a:t>diferenciar a los números reales como un par ordenado </a:t>
            </a:r>
            <a:r>
              <a:rPr lang="es-ES" dirty="0" smtClean="0"/>
              <a:t>definido según:</a:t>
            </a:r>
          </a:p>
          <a:p>
            <a:pPr algn="just"/>
            <a:endParaRPr lang="es-ES" dirty="0"/>
          </a:p>
          <a:p>
            <a:pPr algn="just"/>
            <a:r>
              <a:rPr lang="es-ES" dirty="0" smtClean="0"/>
              <a:t>Donde </a:t>
            </a:r>
            <a:r>
              <a:rPr lang="es-ES" dirty="0"/>
              <a:t>un número real tendrá como primer componente un </a:t>
            </a:r>
            <a:r>
              <a:rPr lang="es-ES" dirty="0" smtClean="0"/>
              <a:t>número </a:t>
            </a:r>
            <a:r>
              <a:rPr lang="es-ES" dirty="0"/>
              <a:t>de su conjunto y, como segundo componente, </a:t>
            </a:r>
            <a:r>
              <a:rPr lang="es-ES" dirty="0" smtClean="0"/>
              <a:t>siempre </a:t>
            </a:r>
            <a:r>
              <a:rPr lang="es-ES" dirty="0"/>
              <a:t>tendrá </a:t>
            </a:r>
            <a:r>
              <a:rPr lang="es-ES" dirty="0" smtClean="0"/>
              <a:t>un 0.</a:t>
            </a:r>
            <a:endParaRPr lang="es-ES" dirty="0"/>
          </a:p>
        </p:txBody>
      </p:sp>
      <p:pic>
        <p:nvPicPr>
          <p:cNvPr id="4" name="Imagen 3"/>
          <p:cNvPicPr>
            <a:picLocks noChangeAspect="1"/>
          </p:cNvPicPr>
          <p:nvPr/>
        </p:nvPicPr>
        <p:blipFill>
          <a:blip r:embed="rId2"/>
          <a:stretch>
            <a:fillRect/>
          </a:stretch>
        </p:blipFill>
        <p:spPr>
          <a:xfrm>
            <a:off x="5712032" y="1989364"/>
            <a:ext cx="688768" cy="350074"/>
          </a:xfrm>
          <a:prstGeom prst="rect">
            <a:avLst/>
          </a:prstGeom>
        </p:spPr>
      </p:pic>
      <p:pic>
        <p:nvPicPr>
          <p:cNvPr id="5" name="Imagen 4"/>
          <p:cNvPicPr>
            <a:picLocks noChangeAspect="1"/>
          </p:cNvPicPr>
          <p:nvPr/>
        </p:nvPicPr>
        <p:blipFill>
          <a:blip r:embed="rId3"/>
          <a:stretch>
            <a:fillRect/>
          </a:stretch>
        </p:blipFill>
        <p:spPr>
          <a:xfrm>
            <a:off x="5303941" y="2842037"/>
            <a:ext cx="1504950" cy="247650"/>
          </a:xfrm>
          <a:prstGeom prst="rect">
            <a:avLst/>
          </a:prstGeom>
        </p:spPr>
      </p:pic>
      <p:pic>
        <p:nvPicPr>
          <p:cNvPr id="6" name="Imagen 5"/>
          <p:cNvPicPr>
            <a:picLocks noChangeAspect="1"/>
          </p:cNvPicPr>
          <p:nvPr/>
        </p:nvPicPr>
        <p:blipFill>
          <a:blip r:embed="rId4"/>
          <a:stretch>
            <a:fillRect/>
          </a:stretch>
        </p:blipFill>
        <p:spPr>
          <a:xfrm>
            <a:off x="4991100" y="3319462"/>
            <a:ext cx="2209800" cy="219075"/>
          </a:xfrm>
          <a:prstGeom prst="rect">
            <a:avLst/>
          </a:prstGeom>
        </p:spPr>
      </p:pic>
      <p:pic>
        <p:nvPicPr>
          <p:cNvPr id="7" name="Imagen 6"/>
          <p:cNvPicPr>
            <a:picLocks noChangeAspect="1"/>
          </p:cNvPicPr>
          <p:nvPr/>
        </p:nvPicPr>
        <p:blipFill>
          <a:blip r:embed="rId5"/>
          <a:stretch>
            <a:fillRect/>
          </a:stretch>
        </p:blipFill>
        <p:spPr>
          <a:xfrm>
            <a:off x="5784953" y="5230787"/>
            <a:ext cx="542925" cy="276225"/>
          </a:xfrm>
          <a:prstGeom prst="rect">
            <a:avLst/>
          </a:prstGeom>
        </p:spPr>
      </p:pic>
    </p:spTree>
    <p:extLst>
      <p:ext uri="{BB962C8B-B14F-4D97-AF65-F5344CB8AC3E}">
        <p14:creationId xmlns:p14="http://schemas.microsoft.com/office/powerpoint/2010/main" val="376192205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5632311"/>
          </a:xfrm>
          <a:prstGeom prst="rect">
            <a:avLst/>
          </a:prstGeom>
        </p:spPr>
        <p:txBody>
          <a:bodyPr wrap="square">
            <a:spAutoFit/>
          </a:bodyPr>
          <a:lstStyle/>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ctr"/>
            <a:r>
              <a:rPr lang="es-ES" b="1" dirty="0">
                <a:solidFill>
                  <a:srgbClr val="FF0000"/>
                </a:solidFill>
                <a:latin typeface="Arial Rounded MT Bold" panose="020F0704030504030204" pitchFamily="34" charset="0"/>
              </a:rPr>
              <a:t>Un número complejo será la suma de </a:t>
            </a:r>
            <a:r>
              <a:rPr lang="es-ES" b="1" dirty="0" smtClean="0">
                <a:solidFill>
                  <a:srgbClr val="FF0000"/>
                </a:solidFill>
                <a:latin typeface="Arial Rounded MT Bold" panose="020F0704030504030204" pitchFamily="34" charset="0"/>
              </a:rPr>
              <a:t>un número </a:t>
            </a:r>
            <a:r>
              <a:rPr lang="es-ES" b="1" dirty="0">
                <a:solidFill>
                  <a:srgbClr val="FF0000"/>
                </a:solidFill>
                <a:latin typeface="Arial Rounded MT Bold" panose="020F0704030504030204" pitchFamily="34" charset="0"/>
              </a:rPr>
              <a:t>real y un número imaginario que,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su conjunto, forman el complejo.</a:t>
            </a:r>
          </a:p>
          <a:p>
            <a:pPr algn="just"/>
            <a:endParaRPr lang="es-ES" dirty="0"/>
          </a:p>
        </p:txBody>
      </p:sp>
      <p:pic>
        <p:nvPicPr>
          <p:cNvPr id="3" name="Imagen 2"/>
          <p:cNvPicPr>
            <a:picLocks noChangeAspect="1"/>
          </p:cNvPicPr>
          <p:nvPr/>
        </p:nvPicPr>
        <p:blipFill>
          <a:blip r:embed="rId2"/>
          <a:stretch>
            <a:fillRect/>
          </a:stretch>
        </p:blipFill>
        <p:spPr>
          <a:xfrm>
            <a:off x="5022829" y="671810"/>
            <a:ext cx="3990975" cy="2295525"/>
          </a:xfrm>
          <a:prstGeom prst="rect">
            <a:avLst/>
          </a:prstGeom>
        </p:spPr>
      </p:pic>
      <p:sp>
        <p:nvSpPr>
          <p:cNvPr id="8" name="Rectángulo 7"/>
          <p:cNvSpPr/>
          <p:nvPr/>
        </p:nvSpPr>
        <p:spPr>
          <a:xfrm>
            <a:off x="554182" y="942247"/>
            <a:ext cx="4290950" cy="1200329"/>
          </a:xfrm>
          <a:prstGeom prst="rect">
            <a:avLst/>
          </a:prstGeom>
        </p:spPr>
        <p:txBody>
          <a:bodyPr wrap="square">
            <a:spAutoFit/>
          </a:bodyPr>
          <a:lstStyle/>
          <a:p>
            <a:pPr algn="just"/>
            <a:r>
              <a:rPr lang="es-ES" b="1" dirty="0"/>
              <a:t>Conjuntos numéricos. De menor a mayor, reconoceremos todos los conjuntos ya que son de uso diario. Los imaginarios complementan a los complejos.</a:t>
            </a:r>
          </a:p>
        </p:txBody>
      </p:sp>
      <p:pic>
        <p:nvPicPr>
          <p:cNvPr id="9" name="Imagen 8"/>
          <p:cNvPicPr>
            <a:picLocks noChangeAspect="1"/>
          </p:cNvPicPr>
          <p:nvPr/>
        </p:nvPicPr>
        <p:blipFill>
          <a:blip r:embed="rId3"/>
          <a:stretch>
            <a:fillRect/>
          </a:stretch>
        </p:blipFill>
        <p:spPr>
          <a:xfrm>
            <a:off x="5280003" y="3546145"/>
            <a:ext cx="3476625" cy="1238250"/>
          </a:xfrm>
          <a:prstGeom prst="rect">
            <a:avLst/>
          </a:prstGeom>
        </p:spPr>
      </p:pic>
      <p:sp>
        <p:nvSpPr>
          <p:cNvPr id="10" name="Rectángulo 9"/>
          <p:cNvSpPr/>
          <p:nvPr/>
        </p:nvSpPr>
        <p:spPr>
          <a:xfrm>
            <a:off x="554182" y="3641836"/>
            <a:ext cx="4290950" cy="1200329"/>
          </a:xfrm>
          <a:prstGeom prst="rect">
            <a:avLst/>
          </a:prstGeom>
        </p:spPr>
        <p:txBody>
          <a:bodyPr wrap="square">
            <a:spAutoFit/>
          </a:bodyPr>
          <a:lstStyle/>
          <a:p>
            <a:pPr algn="just"/>
            <a:r>
              <a:rPr lang="es-ES" b="1" dirty="0"/>
              <a:t>Esquema representativo de cómo se encuentran </a:t>
            </a:r>
            <a:r>
              <a:rPr lang="es-ES" b="1" dirty="0" smtClean="0"/>
              <a:t>conformados </a:t>
            </a:r>
            <a:r>
              <a:rPr lang="es-ES" b="1" dirty="0"/>
              <a:t>los números complejos. </a:t>
            </a:r>
            <a:r>
              <a:rPr lang="es-ES" b="1" dirty="0" smtClean="0"/>
              <a:t>Podemos ver </a:t>
            </a:r>
            <a:r>
              <a:rPr lang="es-ES" b="1" dirty="0"/>
              <a:t>su parte real y su parte imaginaria.</a:t>
            </a:r>
          </a:p>
        </p:txBody>
      </p:sp>
    </p:spTree>
    <p:extLst>
      <p:ext uri="{BB962C8B-B14F-4D97-AF65-F5344CB8AC3E}">
        <p14:creationId xmlns:p14="http://schemas.microsoft.com/office/powerpoint/2010/main" val="119425344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r>
              <a:rPr lang="es-ES" dirty="0" smtClean="0"/>
              <a:t>Para un número </a:t>
            </a:r>
            <a:r>
              <a:rPr lang="es-ES" dirty="0"/>
              <a:t>complejo tendremos </a:t>
            </a:r>
            <a:r>
              <a:rPr lang="es-ES" dirty="0" smtClean="0"/>
              <a:t>un par </a:t>
            </a:r>
            <a:r>
              <a:rPr lang="es-ES" dirty="0"/>
              <a:t>ordenado</a:t>
            </a:r>
            <a:r>
              <a:rPr lang="es-ES" dirty="0" smtClean="0"/>
              <a:t>:</a:t>
            </a:r>
          </a:p>
          <a:p>
            <a:pPr algn="just"/>
            <a:endParaRPr lang="es-ES" dirty="0"/>
          </a:p>
          <a:p>
            <a:pPr algn="just"/>
            <a:r>
              <a:rPr lang="es-ES" dirty="0" smtClean="0"/>
              <a:t>Su primer </a:t>
            </a:r>
            <a:r>
              <a:rPr lang="es-ES" dirty="0"/>
              <a:t>componente </a:t>
            </a:r>
            <a:r>
              <a:rPr lang="es-ES" dirty="0" smtClean="0"/>
              <a:t>será cualquier </a:t>
            </a:r>
            <a:r>
              <a:rPr lang="es-ES" dirty="0"/>
              <a:t>número </a:t>
            </a:r>
            <a:r>
              <a:rPr lang="es-ES" dirty="0" smtClean="0"/>
              <a:t>reaI1 y el segundo </a:t>
            </a:r>
            <a:r>
              <a:rPr lang="es-ES" dirty="0"/>
              <a:t>también, pero acompañado por </a:t>
            </a:r>
            <a:r>
              <a:rPr lang="es-ES" dirty="0" smtClean="0"/>
              <a:t>la letra i</a:t>
            </a:r>
            <a:r>
              <a:rPr lang="es-ES" dirty="0"/>
              <a:t>.</a:t>
            </a:r>
          </a:p>
          <a:p>
            <a:pPr algn="just"/>
            <a:r>
              <a:rPr lang="es-ES" dirty="0"/>
              <a:t>Así definimos a un número complejo que se representa </a:t>
            </a:r>
            <a:r>
              <a:rPr lang="es-ES" dirty="0" err="1" smtClean="0"/>
              <a:t>binomialmente</a:t>
            </a:r>
            <a:r>
              <a:rPr lang="es-ES" dirty="0" smtClean="0"/>
              <a:t> </a:t>
            </a:r>
            <a:r>
              <a:rPr lang="es-ES" dirty="0"/>
              <a:t>como: z= a + </a:t>
            </a:r>
            <a:r>
              <a:rPr lang="es-ES" dirty="0" err="1" smtClean="0"/>
              <a:t>bIT</a:t>
            </a:r>
            <a:r>
              <a:rPr lang="es-ES" dirty="0" smtClean="0"/>
              <a:t> </a:t>
            </a:r>
            <a:r>
              <a:rPr lang="es-ES" dirty="0"/>
              <a:t>(</a:t>
            </a:r>
            <a:r>
              <a:rPr lang="es-ES" dirty="0" err="1"/>
              <a:t>a,b</a:t>
            </a:r>
            <a:r>
              <a:rPr lang="es-ES" dirty="0"/>
              <a:t>); a será su parte </a:t>
            </a:r>
            <a:r>
              <a:rPr lang="es-ES" dirty="0" err="1" smtClean="0"/>
              <a:t>reaI</a:t>
            </a:r>
            <a:r>
              <a:rPr lang="es-ES" dirty="0" smtClean="0"/>
              <a:t>, y b</a:t>
            </a:r>
            <a:r>
              <a:rPr lang="es-ES" dirty="0"/>
              <a:t>, su parte imaginaria.</a:t>
            </a:r>
          </a:p>
          <a:p>
            <a:pPr algn="just"/>
            <a:r>
              <a:rPr lang="es-ES" dirty="0"/>
              <a:t>En el eje de coordenadas, el valor de a es un número </a:t>
            </a:r>
            <a:r>
              <a:rPr lang="es-ES" dirty="0" smtClean="0"/>
              <a:t>real y </a:t>
            </a:r>
            <a:r>
              <a:rPr lang="es-ES" dirty="0"/>
              <a:t>se representa sobre el eje de ordenadas x, mientras que </a:t>
            </a:r>
            <a:r>
              <a:rPr lang="es-ES" dirty="0" smtClean="0"/>
              <a:t>el </a:t>
            </a:r>
            <a:r>
              <a:rPr lang="es-ES" dirty="0"/>
              <a:t>valor de </a:t>
            </a:r>
            <a:r>
              <a:rPr lang="es-ES" dirty="0" err="1"/>
              <a:t>bi</a:t>
            </a:r>
            <a:r>
              <a:rPr lang="es-ES" dirty="0"/>
              <a:t> pertenece a los números complejos y </a:t>
            </a:r>
            <a:r>
              <a:rPr lang="es-ES" dirty="0" smtClean="0"/>
              <a:t>estará representado </a:t>
            </a:r>
            <a:r>
              <a:rPr lang="es-ES" dirty="0"/>
              <a:t>en las ordenadas de y; así, podremos </a:t>
            </a:r>
            <a:r>
              <a:rPr lang="es-ES" dirty="0" smtClean="0"/>
              <a:t>representar el número </a:t>
            </a:r>
            <a:r>
              <a:rPr lang="es-ES" dirty="0"/>
              <a:t>complejo </a:t>
            </a:r>
            <a:r>
              <a:rPr lang="es-ES" dirty="0" smtClean="0"/>
              <a:t>en el espacio del plano</a:t>
            </a:r>
            <a:r>
              <a:rPr lang="es-ES" dirty="0"/>
              <a:t>.</a:t>
            </a:r>
          </a:p>
          <a:p>
            <a:pPr algn="just"/>
            <a:r>
              <a:rPr lang="es-ES" dirty="0"/>
              <a:t>Ya tenemos el punto en el plano, ahora analizaremos varios </a:t>
            </a:r>
            <a:r>
              <a:rPr lang="es-ES" dirty="0" smtClean="0"/>
              <a:t>factores</a:t>
            </a:r>
            <a:r>
              <a:rPr lang="es-ES" dirty="0"/>
              <a:t>. El primer factor será determinar a qué distancia </a:t>
            </a:r>
            <a:r>
              <a:rPr lang="es-ES" dirty="0" smtClean="0"/>
              <a:t>está </a:t>
            </a:r>
            <a:r>
              <a:rPr lang="es-ES" dirty="0"/>
              <a:t>este punto del </a:t>
            </a:r>
            <a:r>
              <a:rPr lang="es-ES" dirty="0" smtClean="0"/>
              <a:t>origen </a:t>
            </a:r>
            <a:r>
              <a:rPr lang="es-ES" dirty="0"/>
              <a:t>(establecido por nosotros) y qué </a:t>
            </a:r>
            <a:r>
              <a:rPr lang="es-ES" dirty="0" smtClean="0"/>
              <a:t>ángulo </a:t>
            </a:r>
            <a:r>
              <a:rPr lang="es-ES" dirty="0"/>
              <a:t>forma entre el segmento que une el punto con el </a:t>
            </a:r>
            <a:r>
              <a:rPr lang="es-ES" dirty="0" smtClean="0"/>
              <a:t>origen </a:t>
            </a:r>
            <a:r>
              <a:rPr lang="es-ES" dirty="0"/>
              <a:t>y el </a:t>
            </a:r>
            <a:r>
              <a:rPr lang="es-ES" dirty="0" smtClean="0"/>
              <a:t>eje de </a:t>
            </a:r>
            <a:r>
              <a:rPr lang="es-ES" dirty="0"/>
              <a:t>abscisas (</a:t>
            </a:r>
            <a:r>
              <a:rPr lang="es-ES" dirty="0" smtClean="0"/>
              <a:t>el eje x).</a:t>
            </a:r>
          </a:p>
          <a:p>
            <a:pPr algn="just"/>
            <a:endParaRPr lang="es-ES" dirty="0"/>
          </a:p>
        </p:txBody>
      </p:sp>
      <p:sp>
        <p:nvSpPr>
          <p:cNvPr id="4" name="Rectángulo 3"/>
          <p:cNvSpPr/>
          <p:nvPr/>
        </p:nvSpPr>
        <p:spPr>
          <a:xfrm>
            <a:off x="7042068" y="204389"/>
            <a:ext cx="2247156" cy="3139321"/>
          </a:xfrm>
          <a:prstGeom prst="rect">
            <a:avLst/>
          </a:prstGeom>
        </p:spPr>
        <p:txBody>
          <a:bodyPr wrap="square">
            <a:spAutoFit/>
          </a:bodyPr>
          <a:lstStyle/>
          <a:p>
            <a:pPr algn="just"/>
            <a:r>
              <a:rPr lang="es-ES" b="1" dirty="0"/>
              <a:t>Las </a:t>
            </a:r>
            <a:r>
              <a:rPr lang="es-ES" b="1" dirty="0" err="1"/>
              <a:t>graficadoras</a:t>
            </a:r>
            <a:r>
              <a:rPr lang="es-ES" b="1" dirty="0"/>
              <a:t> son una herramienta muy útil en el momento de visualizar ecuaciones complejas. Aunque debemos </a:t>
            </a:r>
            <a:r>
              <a:rPr lang="es-ES" b="1" dirty="0" smtClean="0"/>
              <a:t>asignarles </a:t>
            </a:r>
            <a:r>
              <a:rPr lang="es-ES" b="1" dirty="0"/>
              <a:t>variables definidas, las indefinidas nos otorgan interesantes respuestas.</a:t>
            </a:r>
          </a:p>
        </p:txBody>
      </p:sp>
      <p:pic>
        <p:nvPicPr>
          <p:cNvPr id="5" name="Imagen 4"/>
          <p:cNvPicPr>
            <a:picLocks noChangeAspect="1"/>
          </p:cNvPicPr>
          <p:nvPr/>
        </p:nvPicPr>
        <p:blipFill>
          <a:blip r:embed="rId2"/>
          <a:stretch>
            <a:fillRect/>
          </a:stretch>
        </p:blipFill>
        <p:spPr>
          <a:xfrm>
            <a:off x="9524010" y="290000"/>
            <a:ext cx="2069028" cy="3230617"/>
          </a:xfrm>
          <a:prstGeom prst="rect">
            <a:avLst/>
          </a:prstGeom>
        </p:spPr>
      </p:pic>
      <p:sp>
        <p:nvSpPr>
          <p:cNvPr id="6" name="Rectángulo 5"/>
          <p:cNvSpPr/>
          <p:nvPr/>
        </p:nvSpPr>
        <p:spPr>
          <a:xfrm>
            <a:off x="197922" y="47063"/>
            <a:ext cx="6096000" cy="2585323"/>
          </a:xfrm>
          <a:prstGeom prst="rect">
            <a:avLst/>
          </a:prstGeom>
        </p:spPr>
        <p:txBody>
          <a:bodyPr>
            <a:spAutoFit/>
          </a:bodyPr>
          <a:lstStyle/>
          <a:p>
            <a:pPr algn="just"/>
            <a:r>
              <a:rPr lang="es-ES" b="1" dirty="0" err="1">
                <a:solidFill>
                  <a:srgbClr val="0070C0"/>
                </a:solidFill>
                <a:latin typeface="Arial Rounded MT Bold" panose="020F0704030504030204" pitchFamily="34" charset="0"/>
              </a:rPr>
              <a:t>Graficadoras</a:t>
            </a:r>
            <a:r>
              <a:rPr lang="es-ES" b="1" dirty="0">
                <a:solidFill>
                  <a:srgbClr val="0070C0"/>
                </a:solidFill>
                <a:latin typeface="Arial Rounded MT Bold" panose="020F0704030504030204" pitchFamily="34" charset="0"/>
              </a:rPr>
              <a:t> electrónicas</a:t>
            </a:r>
          </a:p>
          <a:p>
            <a:pPr algn="ctr"/>
            <a:r>
              <a:rPr lang="es-ES" b="1" dirty="0"/>
              <a:t>Si bien hemos explicado cómo realizar una representación gráfica de las ondas </a:t>
            </a:r>
            <a:r>
              <a:rPr lang="es-ES" b="1" dirty="0" err="1"/>
              <a:t>senoidales</a:t>
            </a:r>
            <a:r>
              <a:rPr lang="es-ES" b="1" dirty="0"/>
              <a:t>, existen calculadoras preparadas para realizar la misma tarea y ahorrarnos un cuantioso trabajo en algunos casos. Las </a:t>
            </a:r>
            <a:r>
              <a:rPr lang="es-ES" b="1" dirty="0" err="1"/>
              <a:t>graficadoras</a:t>
            </a:r>
            <a:r>
              <a:rPr lang="es-ES" b="1" dirty="0"/>
              <a:t> consisten en dispositivos que leen la forma de la onda y grafican punto a punto como si de </a:t>
            </a:r>
            <a:r>
              <a:rPr lang="es-ES" b="1" dirty="0" err="1"/>
              <a:t>fasores</a:t>
            </a:r>
            <a:r>
              <a:rPr lang="es-ES" b="1" dirty="0"/>
              <a:t> se tratase. Realizan un muestreo de diversos puntos y nos presentan el gráfico dado para las variables </a:t>
            </a:r>
            <a:r>
              <a:rPr lang="es-ES" b="1" dirty="0" smtClean="0"/>
              <a:t>asignadas.</a:t>
            </a:r>
            <a:endParaRPr lang="es-ES" b="1" dirty="0"/>
          </a:p>
        </p:txBody>
      </p:sp>
      <p:pic>
        <p:nvPicPr>
          <p:cNvPr id="7" name="Imagen 6"/>
          <p:cNvPicPr>
            <a:picLocks noChangeAspect="1"/>
          </p:cNvPicPr>
          <p:nvPr/>
        </p:nvPicPr>
        <p:blipFill>
          <a:blip r:embed="rId3"/>
          <a:stretch>
            <a:fillRect/>
          </a:stretch>
        </p:blipFill>
        <p:spPr>
          <a:xfrm>
            <a:off x="5741472" y="3858552"/>
            <a:ext cx="552450" cy="257175"/>
          </a:xfrm>
          <a:prstGeom prst="rect">
            <a:avLst/>
          </a:prstGeom>
        </p:spPr>
      </p:pic>
    </p:spTree>
    <p:extLst>
      <p:ext uri="{BB962C8B-B14F-4D97-AF65-F5344CB8AC3E}">
        <p14:creationId xmlns:p14="http://schemas.microsoft.com/office/powerpoint/2010/main" val="312748986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El </a:t>
            </a:r>
            <a:r>
              <a:rPr lang="es-ES" dirty="0"/>
              <a:t>módulo de z será la longitud del segmento que une a </a:t>
            </a:r>
            <a:r>
              <a:rPr lang="es-ES" dirty="0" smtClean="0"/>
              <a:t>Z y 0, que se obtiene </a:t>
            </a:r>
            <a:r>
              <a:rPr lang="es-ES" dirty="0"/>
              <a:t>realizando</a:t>
            </a:r>
            <a:r>
              <a:rPr lang="es-ES" dirty="0" smtClean="0"/>
              <a:t>:</a:t>
            </a:r>
          </a:p>
          <a:p>
            <a:pPr algn="just"/>
            <a:endParaRPr lang="es-ES" dirty="0"/>
          </a:p>
          <a:p>
            <a:pPr algn="just"/>
            <a:endParaRPr lang="es-ES" dirty="0"/>
          </a:p>
          <a:p>
            <a:pPr algn="just"/>
            <a:r>
              <a:rPr lang="es-ES" dirty="0" smtClean="0"/>
              <a:t>El ángulo </a:t>
            </a:r>
            <a:r>
              <a:rPr lang="es-ES" dirty="0"/>
              <a:t>que </a:t>
            </a:r>
            <a:r>
              <a:rPr lang="es-ES" dirty="0" smtClean="0"/>
              <a:t>forma este segmento y el eje de abscisas </a:t>
            </a:r>
            <a:r>
              <a:rPr lang="es-ES" dirty="0"/>
              <a:t>se </a:t>
            </a:r>
            <a:r>
              <a:rPr lang="es-ES" dirty="0" smtClean="0"/>
              <a:t>denomina </a:t>
            </a:r>
            <a:r>
              <a:rPr lang="es-ES" dirty="0"/>
              <a:t>argumento </a:t>
            </a:r>
            <a:r>
              <a:rPr lang="es-ES" dirty="0" smtClean="0"/>
              <a:t>y se calcula </a:t>
            </a:r>
            <a:r>
              <a:rPr lang="es-ES" dirty="0"/>
              <a:t>según:</a:t>
            </a:r>
          </a:p>
          <a:p>
            <a:pPr algn="just"/>
            <a:endParaRPr lang="es-ES" dirty="0" smtClean="0"/>
          </a:p>
          <a:p>
            <a:pPr algn="just"/>
            <a:endParaRPr lang="es-ES" dirty="0"/>
          </a:p>
          <a:p>
            <a:pPr algn="just"/>
            <a:r>
              <a:rPr lang="es-ES" dirty="0" smtClean="0"/>
              <a:t>Con </a:t>
            </a:r>
            <a:r>
              <a:rPr lang="es-ES" dirty="0"/>
              <a:t>el ángulo determinado y el módulo, podremos </a:t>
            </a:r>
            <a:r>
              <a:rPr lang="es-ES" dirty="0" smtClean="0"/>
              <a:t>representar </a:t>
            </a:r>
            <a:r>
              <a:rPr lang="es-ES" dirty="0"/>
              <a:t>cualquier vector gráficamente; de este modo </a:t>
            </a:r>
            <a:r>
              <a:rPr lang="es-ES" dirty="0" smtClean="0"/>
              <a:t>podremos visualizar </a:t>
            </a:r>
            <a:r>
              <a:rPr lang="es-ES" dirty="0"/>
              <a:t>campos electromagnéticos, sentido de las </a:t>
            </a:r>
            <a:r>
              <a:rPr lang="es-ES" dirty="0" smtClean="0"/>
              <a:t>corrientes y conceptos </a:t>
            </a:r>
            <a:r>
              <a:rPr lang="es-ES" dirty="0"/>
              <a:t>que</a:t>
            </a:r>
            <a:r>
              <a:rPr lang="es-ES" dirty="0" smtClean="0"/>
              <a:t>, mientras avance la obra, iremos tocando </a:t>
            </a:r>
            <a:r>
              <a:rPr lang="es-ES" dirty="0"/>
              <a:t>con mayor profundidad.</a:t>
            </a:r>
          </a:p>
          <a:p>
            <a:pPr algn="just"/>
            <a:endParaRPr lang="es-ES" dirty="0" smtClean="0"/>
          </a:p>
          <a:p>
            <a:pPr algn="just"/>
            <a:endParaRPr lang="es-ES" dirty="0"/>
          </a:p>
          <a:p>
            <a:pPr algn="just"/>
            <a:endParaRPr lang="es-ES" dirty="0"/>
          </a:p>
          <a:p>
            <a:pPr lvl="4" algn="just"/>
            <a:r>
              <a:rPr lang="es-ES" b="1" dirty="0" err="1" smtClean="0"/>
              <a:t>Fasor</a:t>
            </a:r>
            <a:r>
              <a:rPr lang="es-ES" b="1" dirty="0" smtClean="0"/>
              <a:t> </a:t>
            </a:r>
            <a:r>
              <a:rPr lang="es-ES" b="1" dirty="0"/>
              <a:t>de una</a:t>
            </a:r>
          </a:p>
          <a:p>
            <a:pPr lvl="4" algn="just"/>
            <a:r>
              <a:rPr lang="es-ES" b="1" dirty="0"/>
              <a:t>onda </a:t>
            </a:r>
            <a:r>
              <a:rPr lang="es-ES" b="1" dirty="0" err="1"/>
              <a:t>senoidal</a:t>
            </a:r>
            <a:r>
              <a:rPr lang="es-ES" b="1" dirty="0"/>
              <a:t>.</a:t>
            </a:r>
          </a:p>
          <a:p>
            <a:pPr lvl="4" algn="just"/>
            <a:r>
              <a:rPr lang="es-ES" b="1" dirty="0"/>
              <a:t>Se representa cada </a:t>
            </a:r>
          </a:p>
          <a:p>
            <a:pPr lvl="4" algn="just"/>
            <a:r>
              <a:rPr lang="es-ES" b="1" dirty="0" err="1"/>
              <a:t>fasor</a:t>
            </a:r>
            <a:r>
              <a:rPr lang="es-ES" b="1" dirty="0"/>
              <a:t> y su magnitud </a:t>
            </a:r>
          </a:p>
          <a:p>
            <a:pPr lvl="4" algn="just"/>
            <a:r>
              <a:rPr lang="es-ES" b="1" dirty="0"/>
              <a:t>en un tiempo dado. </a:t>
            </a:r>
          </a:p>
          <a:p>
            <a:pPr lvl="4" algn="just"/>
            <a:r>
              <a:rPr lang="es-ES" b="1" dirty="0"/>
              <a:t>En cada punto sobre </a:t>
            </a:r>
          </a:p>
          <a:p>
            <a:pPr lvl="4" algn="just"/>
            <a:r>
              <a:rPr lang="es-ES" b="1" dirty="0" smtClean="0"/>
              <a:t>el eje </a:t>
            </a:r>
            <a:r>
              <a:rPr lang="es-ES" b="1" dirty="0"/>
              <a:t>de abscisas </a:t>
            </a:r>
          </a:p>
          <a:p>
            <a:pPr lvl="4" algn="just"/>
            <a:r>
              <a:rPr lang="es-ES" b="1" dirty="0"/>
              <a:t>describe </a:t>
            </a:r>
            <a:r>
              <a:rPr lang="es-ES" b="1" dirty="0" smtClean="0"/>
              <a:t>la onda.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42066" y="744806"/>
            <a:ext cx="1028700" cy="285750"/>
          </a:xfrm>
          <a:prstGeom prst="rect">
            <a:avLst/>
          </a:prstGeom>
        </p:spPr>
      </p:pic>
      <p:pic>
        <p:nvPicPr>
          <p:cNvPr id="8" name="Imagen 7"/>
          <p:cNvPicPr>
            <a:picLocks noChangeAspect="1"/>
          </p:cNvPicPr>
          <p:nvPr/>
        </p:nvPicPr>
        <p:blipFill>
          <a:blip r:embed="rId3"/>
          <a:stretch>
            <a:fillRect/>
          </a:stretch>
        </p:blipFill>
        <p:spPr>
          <a:xfrm>
            <a:off x="5370616" y="1485362"/>
            <a:ext cx="1371600" cy="457200"/>
          </a:xfrm>
          <a:prstGeom prst="rect">
            <a:avLst/>
          </a:prstGeom>
        </p:spPr>
      </p:pic>
      <p:pic>
        <p:nvPicPr>
          <p:cNvPr id="9" name="Imagen 8"/>
          <p:cNvPicPr>
            <a:picLocks noChangeAspect="1"/>
          </p:cNvPicPr>
          <p:nvPr/>
        </p:nvPicPr>
        <p:blipFill>
          <a:blip r:embed="rId4"/>
          <a:stretch>
            <a:fillRect/>
          </a:stretch>
        </p:blipFill>
        <p:spPr>
          <a:xfrm>
            <a:off x="4784457" y="2518682"/>
            <a:ext cx="2219325" cy="4171950"/>
          </a:xfrm>
          <a:prstGeom prst="rect">
            <a:avLst/>
          </a:prstGeom>
        </p:spPr>
      </p:pic>
    </p:spTree>
    <p:extLst>
      <p:ext uri="{BB962C8B-B14F-4D97-AF65-F5344CB8AC3E}">
        <p14:creationId xmlns:p14="http://schemas.microsoft.com/office/powerpoint/2010/main" val="55083367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Osciloscopio</a:t>
            </a:r>
            <a:endParaRPr lang="es-ES" b="1" dirty="0">
              <a:solidFill>
                <a:srgbClr val="0070C0"/>
              </a:solidFill>
              <a:latin typeface="Arial Rounded MT Bold" panose="020F0704030504030204" pitchFamily="34" charset="0"/>
            </a:endParaRPr>
          </a:p>
          <a:p>
            <a:pPr algn="ctr"/>
            <a:r>
              <a:rPr lang="es-ES" b="1" dirty="0" smtClean="0"/>
              <a:t>En la electrónica</a:t>
            </a:r>
            <a:r>
              <a:rPr lang="es-ES" b="1" dirty="0"/>
              <a:t>, </a:t>
            </a:r>
            <a:r>
              <a:rPr lang="es-ES" b="1" dirty="0" smtClean="0"/>
              <a:t>el instrumento </a:t>
            </a:r>
            <a:r>
              <a:rPr lang="es-ES" b="1" dirty="0"/>
              <a:t>para </a:t>
            </a:r>
            <a:r>
              <a:rPr lang="es-ES" b="1" dirty="0" smtClean="0"/>
              <a:t>poder </a:t>
            </a:r>
            <a:r>
              <a:rPr lang="es-ES" b="1" dirty="0"/>
              <a:t>graficar </a:t>
            </a:r>
            <a:r>
              <a:rPr lang="es-ES" b="1" dirty="0" smtClean="0"/>
              <a:t>el comportamiento de ondas </a:t>
            </a:r>
            <a:r>
              <a:rPr lang="es-ES" b="1" dirty="0"/>
              <a:t>variables es </a:t>
            </a:r>
            <a:r>
              <a:rPr lang="es-ES" b="1" dirty="0" smtClean="0"/>
              <a:t>el osciloscopio, que </a:t>
            </a:r>
            <a:r>
              <a:rPr lang="es-ES" b="1" dirty="0"/>
              <a:t>nos marca en tiempo </a:t>
            </a:r>
            <a:r>
              <a:rPr lang="es-ES" b="1" dirty="0" smtClean="0"/>
              <a:t>real el comportamiento </a:t>
            </a:r>
            <a:r>
              <a:rPr lang="es-ES" b="1" dirty="0"/>
              <a:t>de una onda sobre un </a:t>
            </a:r>
            <a:r>
              <a:rPr lang="es-ES" b="1" dirty="0" smtClean="0"/>
              <a:t>componente</a:t>
            </a:r>
            <a:r>
              <a:rPr lang="es-ES" b="1" dirty="0"/>
              <a:t>. Por </a:t>
            </a:r>
            <a:r>
              <a:rPr lang="es-ES" b="1" dirty="0" smtClean="0"/>
              <a:t>lo </a:t>
            </a:r>
            <a:r>
              <a:rPr lang="es-ES" b="1" dirty="0" err="1" smtClean="0"/>
              <a:t>generaI</a:t>
            </a:r>
            <a:r>
              <a:rPr lang="es-ES" b="1" dirty="0" smtClean="0"/>
              <a:t>, se usa para medir </a:t>
            </a:r>
            <a:r>
              <a:rPr lang="es-ES" b="1" dirty="0"/>
              <a:t>corrientes, tensiones, frecuencias y </a:t>
            </a:r>
            <a:r>
              <a:rPr lang="es-ES" b="1" dirty="0" smtClean="0"/>
              <a:t>límites </a:t>
            </a:r>
            <a:r>
              <a:rPr lang="es-ES" b="1" dirty="0"/>
              <a:t>de componentes. A </a:t>
            </a:r>
            <a:r>
              <a:rPr lang="es-ES" b="1" dirty="0" smtClean="0"/>
              <a:t>lo largo </a:t>
            </a:r>
            <a:r>
              <a:rPr lang="es-ES" b="1" dirty="0"/>
              <a:t>de toda </a:t>
            </a:r>
            <a:r>
              <a:rPr lang="es-ES" b="1" dirty="0" smtClean="0"/>
              <a:t>esta </a:t>
            </a:r>
            <a:r>
              <a:rPr lang="es-ES" b="1" dirty="0"/>
              <a:t>obra, </a:t>
            </a:r>
            <a:r>
              <a:rPr lang="es-ES" b="1" dirty="0" smtClean="0"/>
              <a:t>el osciloscopio </a:t>
            </a:r>
            <a:r>
              <a:rPr lang="es-ES" b="1" dirty="0"/>
              <a:t>representará </a:t>
            </a:r>
            <a:r>
              <a:rPr lang="es-ES" b="1" dirty="0" smtClean="0"/>
              <a:t>nuestras </a:t>
            </a:r>
            <a:r>
              <a:rPr lang="es-ES" b="1" dirty="0"/>
              <a:t>ondas </a:t>
            </a:r>
            <a:r>
              <a:rPr lang="es-ES" b="1" dirty="0" smtClean="0"/>
              <a:t>y </a:t>
            </a:r>
            <a:r>
              <a:rPr lang="es-ES" b="1" dirty="0" err="1" smtClean="0"/>
              <a:t>fasores</a:t>
            </a:r>
            <a:r>
              <a:rPr lang="es-ES" b="1" dirty="0"/>
              <a:t>, dándonos ideas </a:t>
            </a:r>
            <a:r>
              <a:rPr lang="es-ES" b="1" dirty="0" smtClean="0"/>
              <a:t>de </a:t>
            </a:r>
            <a:r>
              <a:rPr lang="es-ES" b="1" dirty="0"/>
              <a:t>los valores que estamos manejando.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Aprenderemos </a:t>
            </a:r>
            <a:r>
              <a:rPr lang="es-ES" b="1" dirty="0"/>
              <a:t>a utilizar </a:t>
            </a:r>
            <a:r>
              <a:rPr lang="es-ES" b="1" dirty="0" smtClean="0"/>
              <a:t>el osciloscopio a medida </a:t>
            </a:r>
            <a:r>
              <a:rPr lang="es-ES" b="1" dirty="0"/>
              <a:t>que sea necesario, </a:t>
            </a:r>
            <a:r>
              <a:rPr lang="es-ES" b="1" dirty="0" smtClean="0"/>
              <a:t>ya que </a:t>
            </a:r>
            <a:r>
              <a:rPr lang="es-ES" b="1" dirty="0"/>
              <a:t>posee funciones </a:t>
            </a:r>
            <a:r>
              <a:rPr lang="es-ES" b="1" dirty="0" smtClean="0"/>
              <a:t>muy </a:t>
            </a:r>
            <a:r>
              <a:rPr lang="es-ES" b="1" dirty="0"/>
              <a:t>útiles </a:t>
            </a:r>
            <a:r>
              <a:rPr lang="es-ES" b="1" dirty="0" smtClean="0"/>
              <a:t>a la hora </a:t>
            </a:r>
            <a:r>
              <a:rPr lang="es-ES" b="1" dirty="0"/>
              <a:t>de medir componentes.</a:t>
            </a:r>
          </a:p>
          <a:p>
            <a:pPr algn="just"/>
            <a:r>
              <a:rPr lang="es-ES" dirty="0"/>
              <a:t>Es importante poder comprender que los números </a:t>
            </a:r>
            <a:r>
              <a:rPr lang="es-ES" dirty="0" smtClean="0"/>
              <a:t>complejos </a:t>
            </a:r>
            <a:r>
              <a:rPr lang="es-ES" dirty="0"/>
              <a:t>nos permitirán hacer las representaciones de la mayoría </a:t>
            </a:r>
            <a:r>
              <a:rPr lang="es-ES" dirty="0" smtClean="0"/>
              <a:t>de </a:t>
            </a:r>
            <a:r>
              <a:rPr lang="es-ES" dirty="0"/>
              <a:t>las expresiones electrónicas que veremos a lo largo de </a:t>
            </a:r>
            <a:r>
              <a:rPr lang="es-ES" dirty="0" smtClean="0"/>
              <a:t>esta </a:t>
            </a:r>
            <a:r>
              <a:rPr lang="es-ES" dirty="0"/>
              <a:t>obra. Con un número complejo, podremos dar dirección </a:t>
            </a:r>
            <a:r>
              <a:rPr lang="es-ES" dirty="0" smtClean="0"/>
              <a:t>y </a:t>
            </a:r>
            <a:r>
              <a:rPr lang="es-ES" dirty="0"/>
              <a:t>sentido a magnitudes físicas que, al conocerlas, será </a:t>
            </a:r>
            <a:r>
              <a:rPr lang="es-ES" dirty="0" smtClean="0"/>
              <a:t>posible </a:t>
            </a:r>
            <a:r>
              <a:rPr lang="es-ES" dirty="0"/>
              <a:t>predecir funcionamientos, fallos y nuevas aplicaciones. </a:t>
            </a:r>
          </a:p>
          <a:p>
            <a:pPr algn="just"/>
            <a:r>
              <a:rPr lang="es-ES" dirty="0"/>
              <a:t>Una de las principales aplicaciones de los números </a:t>
            </a:r>
            <a:r>
              <a:rPr lang="es-ES" dirty="0" smtClean="0"/>
              <a:t>complejos en la electrónica son los </a:t>
            </a:r>
            <a:r>
              <a:rPr lang="es-ES" dirty="0" err="1" smtClean="0"/>
              <a:t>fasores</a:t>
            </a:r>
            <a:r>
              <a:rPr lang="es-ES" dirty="0" smtClean="0"/>
              <a:t>, aquellos números complejos que representan oscilaciones. Esto quiere decir que es posible </a:t>
            </a:r>
            <a:r>
              <a:rPr lang="es-ES" dirty="0"/>
              <a:t>establecer </a:t>
            </a:r>
            <a:r>
              <a:rPr lang="es-ES" dirty="0" smtClean="0"/>
              <a:t>la proyección </a:t>
            </a:r>
            <a:r>
              <a:rPr lang="es-ES" dirty="0"/>
              <a:t>instantánea </a:t>
            </a:r>
            <a:r>
              <a:rPr lang="es-ES" dirty="0" smtClean="0"/>
              <a:t>de una </a:t>
            </a:r>
            <a:r>
              <a:rPr lang="es-ES" dirty="0"/>
              <a:t>suma de </a:t>
            </a:r>
            <a:r>
              <a:rPr lang="es-ES" dirty="0" smtClean="0"/>
              <a:t>vectores de una </a:t>
            </a:r>
            <a:r>
              <a:rPr lang="es-ES" dirty="0"/>
              <a:t>función </a:t>
            </a:r>
            <a:r>
              <a:rPr lang="es-ES" dirty="0" err="1"/>
              <a:t>senoidal</a:t>
            </a:r>
            <a:r>
              <a:rPr lang="es-ES" dirty="0"/>
              <a:t> </a:t>
            </a:r>
            <a:r>
              <a:rPr lang="es-ES" dirty="0" smtClean="0"/>
              <a:t>para así obtener un gráfico de oscilación. Los valores que obtendremos en un momento dado de una </a:t>
            </a:r>
            <a:r>
              <a:rPr lang="es-ES" dirty="0"/>
              <a:t>función </a:t>
            </a:r>
            <a:r>
              <a:rPr lang="es-ES" dirty="0" err="1"/>
              <a:t>senoidal</a:t>
            </a:r>
            <a:r>
              <a:rPr lang="es-ES" dirty="0"/>
              <a:t> coinciden con </a:t>
            </a:r>
            <a:r>
              <a:rPr lang="es-ES" dirty="0" smtClean="0"/>
              <a:t>la proyección </a:t>
            </a:r>
            <a:r>
              <a:rPr lang="es-ES" dirty="0"/>
              <a:t>de </a:t>
            </a:r>
            <a:r>
              <a:rPr lang="es-ES" dirty="0" smtClean="0"/>
              <a:t>la función seno del vector </a:t>
            </a:r>
            <a:r>
              <a:rPr lang="es-ES" dirty="0"/>
              <a:t>y</a:t>
            </a:r>
            <a:r>
              <a:rPr lang="es-ES" dirty="0" smtClean="0"/>
              <a:t>, a medida que este vector continúe girando sobre el punto </a:t>
            </a:r>
            <a:r>
              <a:rPr lang="es-ES" dirty="0"/>
              <a:t>0</a:t>
            </a:r>
            <a:r>
              <a:rPr lang="es-ES" dirty="0" smtClean="0"/>
              <a:t>, este irá describiendo la onda completa</a:t>
            </a:r>
            <a:r>
              <a:rPr lang="es-ES" dirty="0"/>
              <a:t>. Estos vectores giratorios son los </a:t>
            </a:r>
            <a:r>
              <a:rPr lang="es-ES" dirty="0" err="1"/>
              <a:t>fasores</a:t>
            </a:r>
            <a:r>
              <a:rPr lang="es-ES" dirty="0"/>
              <a:t>. </a:t>
            </a:r>
          </a:p>
          <a:p>
            <a:pPr algn="just"/>
            <a:r>
              <a:rPr lang="es-ES" dirty="0" smtClean="0"/>
              <a:t>Utilizando estos </a:t>
            </a:r>
            <a:r>
              <a:rPr lang="es-ES" dirty="0" err="1"/>
              <a:t>fasores</a:t>
            </a:r>
            <a:r>
              <a:rPr lang="es-ES" dirty="0" smtClean="0"/>
              <a:t>, podremos </a:t>
            </a:r>
            <a:r>
              <a:rPr lang="es-ES" dirty="0"/>
              <a:t>representar </a:t>
            </a:r>
            <a:r>
              <a:rPr lang="es-ES" dirty="0" smtClean="0"/>
              <a:t>las oscilaciones y los circuitos de corriente alterna en los circuitos que iremos estudiando. </a:t>
            </a:r>
          </a:p>
        </p:txBody>
      </p:sp>
      <p:pic>
        <p:nvPicPr>
          <p:cNvPr id="4" name="Imagen 3"/>
          <p:cNvPicPr>
            <a:picLocks noChangeAspect="1"/>
          </p:cNvPicPr>
          <p:nvPr/>
        </p:nvPicPr>
        <p:blipFill>
          <a:blip r:embed="rId2"/>
          <a:stretch>
            <a:fillRect/>
          </a:stretch>
        </p:blipFill>
        <p:spPr>
          <a:xfrm>
            <a:off x="4741966" y="1728602"/>
            <a:ext cx="2628900" cy="1714500"/>
          </a:xfrm>
          <a:prstGeom prst="rect">
            <a:avLst/>
          </a:prstGeom>
        </p:spPr>
      </p:pic>
    </p:spTree>
    <p:extLst>
      <p:ext uri="{BB962C8B-B14F-4D97-AF65-F5344CB8AC3E}">
        <p14:creationId xmlns:p14="http://schemas.microsoft.com/office/powerpoint/2010/main" val="211286879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8" y="290000"/>
            <a:ext cx="11542816" cy="2585323"/>
          </a:xfrm>
          <a:prstGeom prst="rect">
            <a:avLst/>
          </a:prstGeom>
        </p:spPr>
        <p:txBody>
          <a:bodyPr wrap="square">
            <a:spAutoFit/>
          </a:bodyPr>
          <a:lstStyle/>
          <a:p>
            <a:pPr algn="just"/>
            <a:r>
              <a:rPr lang="es-ES" dirty="0" smtClean="0"/>
              <a:t>Tendremos que el módulo de los </a:t>
            </a:r>
            <a:r>
              <a:rPr lang="es-ES" dirty="0" err="1" smtClean="0"/>
              <a:t>fasores</a:t>
            </a:r>
            <a:r>
              <a:rPr lang="es-ES" dirty="0" smtClean="0"/>
              <a:t> será el valor de las magnitudes </a:t>
            </a:r>
            <a:r>
              <a:rPr lang="es-ES" dirty="0" err="1" smtClean="0"/>
              <a:t>senoidales</a:t>
            </a:r>
            <a:r>
              <a:rPr lang="es-ES" dirty="0" smtClean="0"/>
              <a:t>, y el ángulo entre </a:t>
            </a:r>
            <a:r>
              <a:rPr lang="es-ES" dirty="0" err="1" smtClean="0"/>
              <a:t>fasores</a:t>
            </a:r>
            <a:r>
              <a:rPr lang="es-ES" dirty="0" smtClean="0"/>
              <a:t>, el desfasaje de las ondas. Un </a:t>
            </a:r>
            <a:r>
              <a:rPr lang="es-ES" dirty="0" err="1" smtClean="0"/>
              <a:t>fasor</a:t>
            </a:r>
            <a:r>
              <a:rPr lang="es-ES" dirty="0" smtClean="0"/>
              <a:t> presentará </a:t>
            </a:r>
            <a:r>
              <a:rPr lang="es-ES" dirty="0"/>
              <a:t>matemáticamente </a:t>
            </a:r>
            <a:r>
              <a:rPr lang="es-ES" dirty="0" smtClean="0"/>
              <a:t>la siguiente </a:t>
            </a:r>
            <a:r>
              <a:rPr lang="es-ES" dirty="0"/>
              <a:t>forma:</a:t>
            </a:r>
          </a:p>
          <a:p>
            <a:pPr algn="just"/>
            <a:endParaRPr lang="es-ES" dirty="0" smtClean="0"/>
          </a:p>
          <a:p>
            <a:pPr algn="just"/>
            <a:endParaRPr lang="es-ES" dirty="0"/>
          </a:p>
          <a:p>
            <a:pPr algn="just"/>
            <a:r>
              <a:rPr lang="es-ES" dirty="0" smtClean="0"/>
              <a:t>Un </a:t>
            </a:r>
            <a:r>
              <a:rPr lang="es-ES" dirty="0" err="1"/>
              <a:t>fasor</a:t>
            </a:r>
            <a:r>
              <a:rPr lang="es-ES" dirty="0"/>
              <a:t> será simplemente un segmento o vector </a:t>
            </a:r>
            <a:r>
              <a:rPr lang="es-ES" dirty="0" err="1" smtClean="0"/>
              <a:t>rotacionaI</a:t>
            </a:r>
            <a:r>
              <a:rPr lang="es-ES" dirty="0" smtClean="0"/>
              <a:t>, que </a:t>
            </a:r>
            <a:r>
              <a:rPr lang="es-ES" dirty="0"/>
              <a:t>se encuentra en distintas posiciones, en distintos </a:t>
            </a:r>
            <a:r>
              <a:rPr lang="es-ES" dirty="0" smtClean="0"/>
              <a:t>momentos </a:t>
            </a:r>
            <a:r>
              <a:rPr lang="es-ES" dirty="0"/>
              <a:t>y en diferentes tiempos dados. Sus proyecciones tanto </a:t>
            </a:r>
            <a:r>
              <a:rPr lang="es-ES" dirty="0" smtClean="0"/>
              <a:t>en el </a:t>
            </a:r>
            <a:r>
              <a:rPr lang="es-ES" dirty="0"/>
              <a:t>eje de ordenadas como de abscisas serán los valores </a:t>
            </a:r>
            <a:r>
              <a:rPr lang="es-ES" dirty="0" smtClean="0"/>
              <a:t>de los módulos </a:t>
            </a:r>
            <a:r>
              <a:rPr lang="es-ES" dirty="0"/>
              <a:t>de </a:t>
            </a:r>
            <a:r>
              <a:rPr lang="es-ES" dirty="0" smtClean="0"/>
              <a:t>las magnitudes </a:t>
            </a:r>
            <a:r>
              <a:rPr lang="es-ES" dirty="0"/>
              <a:t>en que estemos interesados. </a:t>
            </a:r>
          </a:p>
          <a:p>
            <a:pPr algn="just"/>
            <a:r>
              <a:rPr lang="es-ES" dirty="0"/>
              <a:t>Cuando interactúen </a:t>
            </a:r>
            <a:r>
              <a:rPr lang="es-ES" dirty="0" smtClean="0"/>
              <a:t>dos o más </a:t>
            </a:r>
            <a:r>
              <a:rPr lang="es-ES" dirty="0"/>
              <a:t>magnitudes físicas</a:t>
            </a:r>
            <a:r>
              <a:rPr lang="es-ES" dirty="0" smtClean="0"/>
              <a:t>, el </a:t>
            </a:r>
            <a:r>
              <a:rPr lang="es-ES" dirty="0" err="1" smtClean="0"/>
              <a:t>fasor</a:t>
            </a:r>
            <a:r>
              <a:rPr lang="es-ES" dirty="0" smtClean="0"/>
              <a:t> principal será el resultante de la suma vectorial de ambos y se comportará de la misma manera que la suma de las componentes de las proyecciones en cada </a:t>
            </a:r>
            <a:r>
              <a:rPr lang="es-ES" dirty="0"/>
              <a:t>uno </a:t>
            </a:r>
            <a:r>
              <a:rPr lang="es-ES" dirty="0" smtClean="0"/>
              <a:t>de los ejes</a:t>
            </a:r>
            <a:r>
              <a:rPr lang="es-ES" dirty="0"/>
              <a:t>.</a:t>
            </a:r>
          </a:p>
        </p:txBody>
      </p:sp>
      <p:pic>
        <p:nvPicPr>
          <p:cNvPr id="3" name="Imagen 2"/>
          <p:cNvPicPr>
            <a:picLocks noChangeAspect="1"/>
          </p:cNvPicPr>
          <p:nvPr/>
        </p:nvPicPr>
        <p:blipFill>
          <a:blip r:embed="rId2"/>
          <a:stretch>
            <a:fillRect/>
          </a:stretch>
        </p:blipFill>
        <p:spPr>
          <a:xfrm>
            <a:off x="5246791" y="1025113"/>
            <a:ext cx="1619250" cy="247650"/>
          </a:xfrm>
          <a:prstGeom prst="rect">
            <a:avLst/>
          </a:prstGeom>
        </p:spPr>
      </p:pic>
    </p:spTree>
    <p:extLst>
      <p:ext uri="{BB962C8B-B14F-4D97-AF65-F5344CB8AC3E}">
        <p14:creationId xmlns:p14="http://schemas.microsoft.com/office/powerpoint/2010/main" val="236828077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ALTERNADOR</a:t>
            </a:r>
          </a:p>
          <a:p>
            <a:pPr algn="ctr"/>
            <a:r>
              <a:rPr lang="es-ES" sz="5400" b="1" dirty="0"/>
              <a:t>Un alternador </a:t>
            </a:r>
            <a:r>
              <a:rPr lang="es-ES" sz="5400" b="1" dirty="0" smtClean="0"/>
              <a:t>es una </a:t>
            </a:r>
            <a:r>
              <a:rPr lang="es-ES" sz="5400" b="1" dirty="0"/>
              <a:t>máquina eléctrica que nos </a:t>
            </a:r>
            <a:r>
              <a:rPr lang="es-ES" sz="5400" b="1" dirty="0" smtClean="0"/>
              <a:t>permite transformar la energía </a:t>
            </a:r>
            <a:r>
              <a:rPr lang="es-ES" sz="5400" b="1" dirty="0"/>
              <a:t>eléctrica</a:t>
            </a:r>
            <a:r>
              <a:rPr lang="es-ES" sz="5400" b="1" dirty="0" smtClean="0"/>
              <a:t>. Para </a:t>
            </a:r>
            <a:r>
              <a:rPr lang="es-ES" sz="5400" b="1" dirty="0"/>
              <a:t>ello</a:t>
            </a:r>
            <a:r>
              <a:rPr lang="es-ES" sz="5400" b="1" dirty="0" smtClean="0"/>
              <a:t>, genera </a:t>
            </a:r>
            <a:r>
              <a:rPr lang="es-ES" sz="5400" b="1" dirty="0"/>
              <a:t>una </a:t>
            </a:r>
            <a:r>
              <a:rPr lang="es-ES" sz="5400" b="1" dirty="0" smtClean="0"/>
              <a:t>corriente alterna mediante inducción electromagnética</a:t>
            </a:r>
            <a:endParaRPr lang="es-ES" sz="5400" b="1" dirty="0"/>
          </a:p>
        </p:txBody>
      </p:sp>
    </p:spTree>
    <p:extLst>
      <p:ext uri="{BB962C8B-B14F-4D97-AF65-F5344CB8AC3E}">
        <p14:creationId xmlns:p14="http://schemas.microsoft.com/office/powerpoint/2010/main" val="81044228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8550" y="208532"/>
            <a:ext cx="11523024" cy="5355312"/>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77984" y="1114981"/>
            <a:ext cx="7232072" cy="3955782"/>
          </a:xfrm>
          <a:prstGeom prst="rect">
            <a:avLst/>
          </a:prstGeom>
        </p:spPr>
      </p:pic>
      <p:sp>
        <p:nvSpPr>
          <p:cNvPr id="4" name="Rectángulo 3"/>
          <p:cNvSpPr/>
          <p:nvPr/>
        </p:nvSpPr>
        <p:spPr>
          <a:xfrm>
            <a:off x="328550" y="1114981"/>
            <a:ext cx="2022764" cy="4247317"/>
          </a:xfrm>
          <a:prstGeom prst="rect">
            <a:avLst/>
          </a:prstGeom>
        </p:spPr>
        <p:txBody>
          <a:bodyPr wrap="square">
            <a:spAutoFit/>
          </a:bodyPr>
          <a:lstStyle/>
          <a:p>
            <a:pPr algn="just"/>
            <a:r>
              <a:rPr lang="es-ES" b="1" dirty="0">
                <a:latin typeface="Arial Rounded MT Bold" panose="020F0704030504030204" pitchFamily="34" charset="0"/>
              </a:rPr>
              <a:t>Salida de energía eléctrica </a:t>
            </a:r>
          </a:p>
          <a:p>
            <a:pPr algn="just"/>
            <a:r>
              <a:rPr lang="es-ES" b="1" dirty="0"/>
              <a:t>La corriente generada varía en </a:t>
            </a:r>
          </a:p>
          <a:p>
            <a:pPr algn="just"/>
            <a:r>
              <a:rPr lang="es-ES" b="1" dirty="0"/>
              <a:t>función de lo lejos que </a:t>
            </a:r>
            <a:r>
              <a:rPr lang="es-ES" b="1" dirty="0" smtClean="0"/>
              <a:t>se encuentren </a:t>
            </a:r>
            <a:r>
              <a:rPr lang="es-ES" b="1" dirty="0"/>
              <a:t>los conductores</a:t>
            </a:r>
          </a:p>
          <a:p>
            <a:pPr algn="just"/>
            <a:r>
              <a:rPr lang="es-ES" b="1" dirty="0"/>
              <a:t>de los polos. Mientras más</a:t>
            </a:r>
          </a:p>
          <a:p>
            <a:pPr algn="just"/>
            <a:r>
              <a:rPr lang="es-ES" b="1" dirty="0"/>
              <a:t>cerca estén, mayor será la corriente, </a:t>
            </a:r>
          </a:p>
          <a:p>
            <a:pPr algn="just"/>
            <a:r>
              <a:rPr lang="es-ES" b="1" dirty="0"/>
              <a:t>si están más lejos </a:t>
            </a:r>
            <a:r>
              <a:rPr lang="es-ES" b="1" dirty="0" smtClean="0"/>
              <a:t>menor será </a:t>
            </a:r>
            <a:r>
              <a:rPr lang="es-ES" b="1" dirty="0"/>
              <a:t>la corriente.</a:t>
            </a:r>
          </a:p>
        </p:txBody>
      </p:sp>
      <p:sp>
        <p:nvSpPr>
          <p:cNvPr id="5" name="Rectángulo 4"/>
          <p:cNvSpPr/>
          <p:nvPr/>
        </p:nvSpPr>
        <p:spPr>
          <a:xfrm>
            <a:off x="8835242" y="741884"/>
            <a:ext cx="3016332" cy="2031325"/>
          </a:xfrm>
          <a:prstGeom prst="rect">
            <a:avLst/>
          </a:prstGeom>
        </p:spPr>
        <p:txBody>
          <a:bodyPr wrap="square">
            <a:spAutoFit/>
          </a:bodyPr>
          <a:lstStyle/>
          <a:p>
            <a:pPr algn="just"/>
            <a:r>
              <a:rPr lang="es-ES" b="1" dirty="0">
                <a:latin typeface="Arial Rounded MT Bold" panose="020F0704030504030204" pitchFamily="34" charset="0"/>
              </a:rPr>
              <a:t>Entrada de energía mecánica </a:t>
            </a:r>
          </a:p>
          <a:p>
            <a:pPr algn="just"/>
            <a:r>
              <a:rPr lang="es-ES" b="1" dirty="0"/>
              <a:t>Cuando giran las espiras, la parte </a:t>
            </a:r>
            <a:r>
              <a:rPr lang="es-ES" b="1" dirty="0" smtClean="0"/>
              <a:t>de </a:t>
            </a:r>
            <a:r>
              <a:rPr lang="es-ES" b="1" dirty="0"/>
              <a:t>arriba, pasa abajo y la de abajo </a:t>
            </a:r>
            <a:r>
              <a:rPr lang="es-ES" b="1" dirty="0" smtClean="0"/>
              <a:t>arriba </a:t>
            </a:r>
            <a:r>
              <a:rPr lang="es-ES" b="1" dirty="0"/>
              <a:t>invirtiendo el sentido de la </a:t>
            </a:r>
            <a:r>
              <a:rPr lang="es-ES" b="1" dirty="0" smtClean="0"/>
              <a:t>corriente </a:t>
            </a:r>
            <a:r>
              <a:rPr lang="es-ES" b="1" dirty="0"/>
              <a:t>sobre el receptor.</a:t>
            </a:r>
          </a:p>
        </p:txBody>
      </p:sp>
      <p:sp>
        <p:nvSpPr>
          <p:cNvPr id="6" name="Rectángulo 5"/>
          <p:cNvSpPr/>
          <p:nvPr/>
        </p:nvSpPr>
        <p:spPr>
          <a:xfrm>
            <a:off x="8663047" y="4677519"/>
            <a:ext cx="2519549" cy="1754326"/>
          </a:xfrm>
          <a:prstGeom prst="rect">
            <a:avLst/>
          </a:prstGeom>
        </p:spPr>
        <p:txBody>
          <a:bodyPr wrap="square">
            <a:spAutoFit/>
          </a:bodyPr>
          <a:lstStyle/>
          <a:p>
            <a:pPr algn="just"/>
            <a:r>
              <a:rPr lang="es-ES" b="1" dirty="0"/>
              <a:t>El sentido de </a:t>
            </a:r>
            <a:r>
              <a:rPr lang="es-ES" b="1" dirty="0" smtClean="0"/>
              <a:t>la corriente </a:t>
            </a:r>
            <a:r>
              <a:rPr lang="es-ES" b="1" dirty="0"/>
              <a:t>se encuentra </a:t>
            </a:r>
            <a:r>
              <a:rPr lang="es-ES" b="1" dirty="0" smtClean="0"/>
              <a:t>expresado teniendo en </a:t>
            </a:r>
            <a:r>
              <a:rPr lang="es-ES" b="1" dirty="0"/>
              <a:t>cuenta la regla </a:t>
            </a:r>
            <a:r>
              <a:rPr lang="es-ES" b="1" dirty="0" smtClean="0"/>
              <a:t>de </a:t>
            </a:r>
            <a:r>
              <a:rPr lang="es-ES" b="1" dirty="0"/>
              <a:t>la mano derecha.</a:t>
            </a:r>
          </a:p>
          <a:p>
            <a:pPr algn="just"/>
            <a:endParaRPr lang="es-ES" dirty="0"/>
          </a:p>
        </p:txBody>
      </p:sp>
      <p:sp>
        <p:nvSpPr>
          <p:cNvPr id="7" name="Rectángulo 6"/>
          <p:cNvSpPr/>
          <p:nvPr/>
        </p:nvSpPr>
        <p:spPr>
          <a:xfrm>
            <a:off x="2477984" y="1114981"/>
            <a:ext cx="1745672" cy="1010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4223656" y="1508165"/>
            <a:ext cx="320634" cy="249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6230059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1072262" y="889659"/>
            <a:ext cx="4192334" cy="3936748"/>
          </a:xfrm>
          <a:prstGeom prst="rect">
            <a:avLst/>
          </a:prstGeom>
        </p:spPr>
      </p:pic>
      <p:pic>
        <p:nvPicPr>
          <p:cNvPr id="11" name="Imagen 10"/>
          <p:cNvPicPr>
            <a:picLocks noChangeAspect="1"/>
          </p:cNvPicPr>
          <p:nvPr/>
        </p:nvPicPr>
        <p:blipFill>
          <a:blip r:embed="rId3"/>
          <a:stretch>
            <a:fillRect/>
          </a:stretch>
        </p:blipFill>
        <p:spPr>
          <a:xfrm>
            <a:off x="6997446" y="1434045"/>
            <a:ext cx="3390900" cy="2847975"/>
          </a:xfrm>
          <a:prstGeom prst="rect">
            <a:avLst/>
          </a:prstGeom>
        </p:spPr>
      </p:pic>
    </p:spTree>
    <p:extLst>
      <p:ext uri="{BB962C8B-B14F-4D97-AF65-F5344CB8AC3E}">
        <p14:creationId xmlns:p14="http://schemas.microsoft.com/office/powerpoint/2010/main" val="193061915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005" y="391886"/>
            <a:ext cx="11483439" cy="6370975"/>
          </a:xfrm>
          <a:prstGeom prst="rect">
            <a:avLst/>
          </a:prstGeom>
        </p:spPr>
        <p:txBody>
          <a:bodyPr wrap="square">
            <a:spAutoFit/>
          </a:bodyPr>
          <a:lstStyle/>
          <a:p>
            <a:pPr algn="ctr"/>
            <a:r>
              <a:rPr lang="es-ES" sz="5100" b="1" dirty="0" smtClean="0"/>
              <a:t>CORRIENTE ALTERNA EN ELEMENTOS PASIVOS</a:t>
            </a:r>
          </a:p>
          <a:p>
            <a:pPr algn="ctr"/>
            <a:r>
              <a:rPr lang="es-ES" sz="5100" b="1" dirty="0" smtClean="0"/>
              <a:t>Si se habla en términos de electrónica, una resistencia es el componente que genera una caída de tensión y controla la magnitud </a:t>
            </a:r>
            <a:r>
              <a:rPr lang="es-ES" sz="5100" b="1" dirty="0"/>
              <a:t>de corriente</a:t>
            </a:r>
            <a:r>
              <a:rPr lang="es-ES" sz="5100" b="1" dirty="0" smtClean="0"/>
              <a:t>. En esta </a:t>
            </a:r>
            <a:r>
              <a:rPr lang="es-ES" sz="5100" b="1" dirty="0"/>
              <a:t>sección, veremos cómo </a:t>
            </a:r>
            <a:r>
              <a:rPr lang="es-ES" sz="5100" b="1" dirty="0" smtClean="0"/>
              <a:t>se aplica la corriente alterna en esos elementos</a:t>
            </a:r>
            <a:endParaRPr lang="es-ES" sz="5100" b="1" dirty="0"/>
          </a:p>
        </p:txBody>
      </p:sp>
    </p:spTree>
    <p:extLst>
      <p:ext uri="{BB962C8B-B14F-4D97-AF65-F5344CB8AC3E}">
        <p14:creationId xmlns:p14="http://schemas.microsoft.com/office/powerpoint/2010/main" val="337807356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a:t>E </a:t>
            </a:r>
            <a:r>
              <a:rPr lang="es-ES" dirty="0" smtClean="0"/>
              <a:t>n los circuitos </a:t>
            </a:r>
            <a:r>
              <a:rPr lang="es-ES" dirty="0"/>
              <a:t>eléctricos sometidos </a:t>
            </a:r>
            <a:r>
              <a:rPr lang="es-ES" dirty="0" smtClean="0"/>
              <a:t>a corriente continua o alterna, siempre nos encontraremos con resistencias. La función de este componente </a:t>
            </a:r>
            <a:r>
              <a:rPr lang="es-ES" dirty="0"/>
              <a:t>es</a:t>
            </a:r>
            <a:r>
              <a:rPr lang="es-ES" dirty="0" smtClean="0"/>
              <a:t>, como ya vimos</a:t>
            </a:r>
            <a:r>
              <a:rPr lang="es-ES" dirty="0"/>
              <a:t>, </a:t>
            </a:r>
            <a:r>
              <a:rPr lang="es-ES" dirty="0" smtClean="0"/>
              <a:t>ponerse al establecimiento del flujo de una corriente</a:t>
            </a:r>
            <a:r>
              <a:rPr lang="es-ES" dirty="0"/>
              <a:t>.</a:t>
            </a:r>
          </a:p>
          <a:p>
            <a:pPr algn="just"/>
            <a:r>
              <a:rPr lang="es-ES" dirty="0"/>
              <a:t>El comportamiento de una resistencia real es muy distinto al </a:t>
            </a:r>
            <a:r>
              <a:rPr lang="es-ES" dirty="0" smtClean="0"/>
              <a:t>de </a:t>
            </a:r>
            <a:r>
              <a:rPr lang="es-ES" dirty="0"/>
              <a:t>una resistencia ideal que estudiamos hasta ahora. Si a un </a:t>
            </a:r>
          </a:p>
          <a:p>
            <a:pPr algn="just"/>
            <a:r>
              <a:rPr lang="es-ES" dirty="0"/>
              <a:t>circuito le aplicamos una oscilación </a:t>
            </a:r>
            <a:r>
              <a:rPr lang="es-ES" dirty="0" err="1"/>
              <a:t>senoidal</a:t>
            </a:r>
            <a:r>
              <a:rPr lang="es-ES" dirty="0"/>
              <a:t> (corriente </a:t>
            </a:r>
            <a:r>
              <a:rPr lang="es-ES" dirty="0" err="1" smtClean="0"/>
              <a:t>alerna</a:t>
            </a:r>
            <a:r>
              <a:rPr lang="es-ES" dirty="0" smtClean="0"/>
              <a:t> </a:t>
            </a:r>
            <a:r>
              <a:rPr lang="es-ES" dirty="0"/>
              <a:t>en nuestro caso) a bajas frecuencias, no obtendremos </a:t>
            </a:r>
            <a:r>
              <a:rPr lang="es-ES" dirty="0" smtClean="0"/>
              <a:t>diferencias </a:t>
            </a:r>
            <a:r>
              <a:rPr lang="es-ES" dirty="0"/>
              <a:t>apreciables con respecto a aquel circuito </a:t>
            </a:r>
            <a:r>
              <a:rPr lang="es-ES" dirty="0" smtClean="0"/>
              <a:t>sometido </a:t>
            </a:r>
            <a:r>
              <a:rPr lang="es-ES" dirty="0"/>
              <a:t>a corriente continua. Sin embargo, si la sometemos a una </a:t>
            </a:r>
            <a:r>
              <a:rPr lang="es-ES" dirty="0" smtClean="0"/>
              <a:t>fuente </a:t>
            </a:r>
            <a:r>
              <a:rPr lang="es-ES" dirty="0"/>
              <a:t>de corriente de alta frecuencia, el comportamiento </a:t>
            </a:r>
            <a:r>
              <a:rPr lang="es-ES" dirty="0" smtClean="0"/>
              <a:t>de la </a:t>
            </a:r>
            <a:r>
              <a:rPr lang="es-ES" dirty="0"/>
              <a:t>resistencia real será distinto y mayor en cuanto aumente </a:t>
            </a:r>
            <a:r>
              <a:rPr lang="es-ES" dirty="0" smtClean="0"/>
              <a:t>la frecuencia</a:t>
            </a:r>
            <a:r>
              <a:rPr lang="es-ES" dirty="0"/>
              <a:t>, debido </a:t>
            </a:r>
            <a:r>
              <a:rPr lang="es-ES" dirty="0" smtClean="0"/>
              <a:t>a la aparición </a:t>
            </a:r>
            <a:r>
              <a:rPr lang="es-ES" dirty="0"/>
              <a:t>de efectos inductivos </a:t>
            </a:r>
            <a:r>
              <a:rPr lang="es-ES" dirty="0" smtClean="0"/>
              <a:t>producidos en los materiales </a:t>
            </a:r>
            <a:r>
              <a:rPr lang="es-ES" dirty="0"/>
              <a:t>que componen </a:t>
            </a:r>
            <a:r>
              <a:rPr lang="es-ES" dirty="0" smtClean="0"/>
              <a:t>a la resistencia </a:t>
            </a:r>
            <a:r>
              <a:rPr lang="es-ES" dirty="0"/>
              <a:t>real. </a:t>
            </a:r>
          </a:p>
          <a:p>
            <a:pPr algn="just"/>
            <a:r>
              <a:rPr lang="es-ES" dirty="0" smtClean="0"/>
              <a:t>Para corriente alterna, en la resistencia la tensión y la corriente están en fase. Analizando la tensión en corriente alterna</a:t>
            </a:r>
            <a:r>
              <a:rPr lang="es-ES" dirty="0"/>
              <a:t>, tendremos que:</a:t>
            </a:r>
          </a:p>
          <a:p>
            <a:pPr algn="just"/>
            <a:endParaRPr lang="es-ES" dirty="0" smtClean="0"/>
          </a:p>
          <a:p>
            <a:pPr algn="just"/>
            <a:r>
              <a:rPr lang="es-ES" dirty="0" smtClean="0"/>
              <a:t>Si aplicamos la ley de Ohm</a:t>
            </a:r>
            <a:r>
              <a:rPr lang="es-ES" dirty="0"/>
              <a:t>, </a:t>
            </a:r>
            <a:r>
              <a:rPr lang="es-ES" dirty="0" smtClean="0"/>
              <a:t>circulará una corriente alterna de la forma </a:t>
            </a:r>
            <a:r>
              <a:rPr lang="es-ES" dirty="0"/>
              <a:t>de:</a:t>
            </a:r>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una resistencia sometida </a:t>
            </a:r>
            <a:r>
              <a:rPr lang="es-ES" b="1" dirty="0" smtClean="0"/>
              <a:t>a una </a:t>
            </a:r>
            <a:r>
              <a:rPr lang="es-ES" b="1" dirty="0"/>
              <a:t>fuente de energía de corriente </a:t>
            </a:r>
            <a:r>
              <a:rPr lang="es-ES" b="1" dirty="0" smtClean="0"/>
              <a:t>alterna</a:t>
            </a:r>
            <a:r>
              <a:rPr lang="es-ES" b="1" dirty="0"/>
              <a:t>. Diagrama de </a:t>
            </a:r>
            <a:r>
              <a:rPr lang="es-ES" b="1" dirty="0" err="1"/>
              <a:t>fasores</a:t>
            </a:r>
            <a:r>
              <a:rPr lang="es-ES" b="1" dirty="0"/>
              <a:t> en fase.</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44487" y="2633043"/>
            <a:ext cx="1752600" cy="238125"/>
          </a:xfrm>
          <a:prstGeom prst="rect">
            <a:avLst/>
          </a:prstGeom>
        </p:spPr>
      </p:pic>
      <p:pic>
        <p:nvPicPr>
          <p:cNvPr id="4" name="Imagen 3"/>
          <p:cNvPicPr>
            <a:picLocks noChangeAspect="1"/>
          </p:cNvPicPr>
          <p:nvPr/>
        </p:nvPicPr>
        <p:blipFill>
          <a:blip r:embed="rId3"/>
          <a:stretch>
            <a:fillRect/>
          </a:stretch>
        </p:blipFill>
        <p:spPr>
          <a:xfrm>
            <a:off x="4206274" y="3364305"/>
            <a:ext cx="3629025" cy="438150"/>
          </a:xfrm>
          <a:prstGeom prst="rect">
            <a:avLst/>
          </a:prstGeom>
        </p:spPr>
      </p:pic>
      <p:pic>
        <p:nvPicPr>
          <p:cNvPr id="5" name="Imagen 4"/>
          <p:cNvPicPr>
            <a:picLocks noChangeAspect="1"/>
          </p:cNvPicPr>
          <p:nvPr/>
        </p:nvPicPr>
        <p:blipFill>
          <a:blip r:embed="rId4"/>
          <a:stretch>
            <a:fillRect/>
          </a:stretch>
        </p:blipFill>
        <p:spPr>
          <a:xfrm>
            <a:off x="6091237" y="3424237"/>
            <a:ext cx="9525" cy="9525"/>
          </a:xfrm>
          <a:prstGeom prst="rect">
            <a:avLst/>
          </a:prstGeom>
        </p:spPr>
      </p:pic>
      <p:pic>
        <p:nvPicPr>
          <p:cNvPr id="6" name="Imagen 5"/>
          <p:cNvPicPr>
            <a:picLocks noChangeAspect="1"/>
          </p:cNvPicPr>
          <p:nvPr/>
        </p:nvPicPr>
        <p:blipFill>
          <a:blip r:embed="rId4"/>
          <a:stretch>
            <a:fillRect/>
          </a:stretch>
        </p:blipFill>
        <p:spPr>
          <a:xfrm>
            <a:off x="6243637" y="3576637"/>
            <a:ext cx="9525" cy="9525"/>
          </a:xfrm>
          <a:prstGeom prst="rect">
            <a:avLst/>
          </a:prstGeom>
        </p:spPr>
      </p:pic>
      <p:pic>
        <p:nvPicPr>
          <p:cNvPr id="7" name="Imagen 6"/>
          <p:cNvPicPr>
            <a:picLocks noChangeAspect="1"/>
          </p:cNvPicPr>
          <p:nvPr/>
        </p:nvPicPr>
        <p:blipFill>
          <a:blip r:embed="rId5"/>
          <a:stretch>
            <a:fillRect/>
          </a:stretch>
        </p:blipFill>
        <p:spPr>
          <a:xfrm>
            <a:off x="3510948" y="4014787"/>
            <a:ext cx="5019675" cy="1914525"/>
          </a:xfrm>
          <a:prstGeom prst="rect">
            <a:avLst/>
          </a:prstGeom>
        </p:spPr>
      </p:pic>
    </p:spTree>
    <p:extLst>
      <p:ext uri="{BB962C8B-B14F-4D97-AF65-F5344CB8AC3E}">
        <p14:creationId xmlns:p14="http://schemas.microsoft.com/office/powerpoint/2010/main" val="63827690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Resistencias </a:t>
            </a:r>
            <a:r>
              <a:rPr lang="es-ES" b="1" dirty="0"/>
              <a:t>fijas. Según sus elementos </a:t>
            </a:r>
            <a:r>
              <a:rPr lang="es-ES" b="1" dirty="0" smtClean="0"/>
              <a:t>constitutivos presentan un impedimento al flujo de la corriente</a:t>
            </a:r>
            <a:r>
              <a:rPr lang="es-ES" b="1" dirty="0"/>
              <a:t>.</a:t>
            </a:r>
          </a:p>
          <a:p>
            <a:pPr algn="just"/>
            <a:endParaRPr lang="es-ES" dirty="0" smtClean="0"/>
          </a:p>
          <a:p>
            <a:pPr algn="just"/>
            <a:r>
              <a:rPr lang="es-ES" dirty="0" smtClean="0"/>
              <a:t>Esto significa </a:t>
            </a:r>
            <a:r>
              <a:rPr lang="es-ES" dirty="0"/>
              <a:t>que la corriente es función de la tensión (pico </a:t>
            </a:r>
            <a:r>
              <a:rPr lang="es-ES" dirty="0" smtClean="0"/>
              <a:t>o </a:t>
            </a:r>
            <a:r>
              <a:rPr lang="es-ES" dirty="0"/>
              <a:t>máxima en corriente alterna) e inversamente </a:t>
            </a:r>
            <a:r>
              <a:rPr lang="es-ES" dirty="0" smtClean="0"/>
              <a:t>proporcional a la resistencia en el circuito. De esta manera</a:t>
            </a:r>
            <a:r>
              <a:rPr lang="es-ES" dirty="0"/>
              <a:t>, </a:t>
            </a:r>
            <a:r>
              <a:rPr lang="es-ES" dirty="0" smtClean="0"/>
              <a:t>podemos ver </a:t>
            </a:r>
            <a:r>
              <a:rPr lang="es-ES" dirty="0"/>
              <a:t>que la tensión en función del tiempo está en fase con la </a:t>
            </a:r>
            <a:r>
              <a:rPr lang="es-ES" dirty="0" smtClean="0"/>
              <a:t>corriente</a:t>
            </a:r>
            <a:r>
              <a:rPr lang="es-ES" dirty="0"/>
              <a:t>. La principal diferencia que podremos observar es </a:t>
            </a:r>
            <a:r>
              <a:rPr lang="es-ES" dirty="0" smtClean="0"/>
              <a:t>que </a:t>
            </a:r>
            <a:r>
              <a:rPr lang="es-ES" dirty="0"/>
              <a:t>el valor máximo de la corriente no podrá superar a la </a:t>
            </a:r>
            <a:r>
              <a:rPr lang="es-ES" dirty="0" smtClean="0"/>
              <a:t>de la </a:t>
            </a:r>
            <a:r>
              <a:rPr lang="es-ES" dirty="0"/>
              <a:t>tensión a menos que se elimine toda resistencia del </a:t>
            </a:r>
            <a:r>
              <a:rPr lang="es-ES" dirty="0" smtClean="0"/>
              <a:t>sistema</a:t>
            </a:r>
            <a:r>
              <a:rPr lang="es-ES" dirty="0"/>
              <a:t>. De la forma </a:t>
            </a:r>
            <a:r>
              <a:rPr lang="es-ES" dirty="0" err="1"/>
              <a:t>senoidal</a:t>
            </a:r>
            <a:r>
              <a:rPr lang="es-ES" dirty="0"/>
              <a:t> de la expresión de la corriente en </a:t>
            </a:r>
            <a:r>
              <a:rPr lang="es-ES" dirty="0" smtClean="0"/>
              <a:t>función </a:t>
            </a:r>
            <a:r>
              <a:rPr lang="es-ES" dirty="0"/>
              <a:t>del tiempo, siempre se estará utilizando la corriente </a:t>
            </a:r>
            <a:r>
              <a:rPr lang="es-ES" dirty="0" smtClean="0"/>
              <a:t>máxima</a:t>
            </a:r>
            <a:r>
              <a:rPr lang="es-ES" dirty="0"/>
              <a:t>. La definición a lo largo de todo el artículo tanto de </a:t>
            </a:r>
          </a:p>
          <a:p>
            <a:pPr algn="just"/>
            <a:r>
              <a:rPr lang="es-ES" dirty="0"/>
              <a:t>la corriente como de la tensión será referida a los valores </a:t>
            </a:r>
            <a:r>
              <a:rPr lang="es-ES" dirty="0" smtClean="0"/>
              <a:t>máximos </a:t>
            </a:r>
            <a:r>
              <a:rPr lang="es-ES" dirty="0"/>
              <a:t>o picos salvo aclaraciones.</a:t>
            </a:r>
          </a:p>
          <a:p>
            <a:pPr algn="just"/>
            <a:r>
              <a:rPr lang="es-ES" dirty="0"/>
              <a:t>Si tenemos en cuenta que siempre debemos medir la </a:t>
            </a:r>
            <a:r>
              <a:rPr lang="es-ES" dirty="0" smtClean="0"/>
              <a:t>corriente </a:t>
            </a:r>
            <a:r>
              <a:rPr lang="es-ES" dirty="0"/>
              <a:t>en su valor </a:t>
            </a:r>
            <a:r>
              <a:rPr lang="es-ES" dirty="0" smtClean="0"/>
              <a:t>eficaz ,veremos </a:t>
            </a:r>
            <a:r>
              <a:rPr lang="es-ES" dirty="0"/>
              <a:t>que la corriente </a:t>
            </a:r>
            <a:r>
              <a:rPr lang="es-ES" dirty="0" smtClean="0"/>
              <a:t>podemos </a:t>
            </a:r>
            <a:r>
              <a:rPr lang="es-ES" dirty="0"/>
              <a:t>analizarla como:</a:t>
            </a:r>
          </a:p>
          <a:p>
            <a:pPr algn="just"/>
            <a:endParaRPr lang="es-ES" dirty="0" smtClean="0"/>
          </a:p>
          <a:p>
            <a:pPr algn="just"/>
            <a:endParaRPr lang="es-ES" dirty="0"/>
          </a:p>
          <a:p>
            <a:pPr algn="just"/>
            <a:r>
              <a:rPr lang="es-ES" dirty="0" smtClean="0"/>
              <a:t>Lo mismo </a:t>
            </a:r>
            <a:r>
              <a:rPr lang="es-ES" dirty="0"/>
              <a:t>sucederá </a:t>
            </a:r>
            <a:r>
              <a:rPr lang="es-ES" dirty="0" smtClean="0"/>
              <a:t>si deseamos </a:t>
            </a:r>
            <a:r>
              <a:rPr lang="es-ES" dirty="0" err="1" smtClean="0"/>
              <a:t>averIRuar</a:t>
            </a:r>
            <a:r>
              <a:rPr lang="es-ES" dirty="0" smtClean="0"/>
              <a:t> la corriente </a:t>
            </a:r>
            <a:r>
              <a:rPr lang="es-ES" dirty="0"/>
              <a:t>media, </a:t>
            </a:r>
            <a:r>
              <a:rPr lang="es-ES" dirty="0" smtClean="0"/>
              <a:t>y los </a:t>
            </a:r>
            <a:r>
              <a:rPr lang="es-ES" dirty="0"/>
              <a:t>valores máximos </a:t>
            </a:r>
            <a:r>
              <a:rPr lang="es-ES" dirty="0" smtClean="0"/>
              <a:t>y mínimos</a:t>
            </a:r>
            <a:r>
              <a:rPr lang="es-ES" dirty="0"/>
              <a:t>. </a:t>
            </a:r>
            <a:r>
              <a:rPr lang="es-ES" dirty="0" smtClean="0"/>
              <a:t>El único </a:t>
            </a:r>
            <a:r>
              <a:rPr lang="es-ES" dirty="0"/>
              <a:t>valor que </a:t>
            </a:r>
            <a:r>
              <a:rPr lang="es-ES" dirty="0" smtClean="0"/>
              <a:t>permanecerá siempre constante será el de la resistencia, que queda determinado </a:t>
            </a:r>
            <a:r>
              <a:rPr lang="es-ES" dirty="0"/>
              <a:t>exclusivamente por </a:t>
            </a:r>
            <a:r>
              <a:rPr lang="es-ES" dirty="0" smtClean="0"/>
              <a:t>los materiales </a:t>
            </a:r>
            <a:r>
              <a:rPr lang="es-ES" dirty="0"/>
              <a:t>constitutivos. </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8" name="Imagen 7"/>
          <p:cNvPicPr>
            <a:picLocks noChangeAspect="1"/>
          </p:cNvPicPr>
          <p:nvPr/>
        </p:nvPicPr>
        <p:blipFill>
          <a:blip r:embed="rId3"/>
          <a:stretch>
            <a:fillRect/>
          </a:stretch>
        </p:blipFill>
        <p:spPr>
          <a:xfrm>
            <a:off x="4163412" y="490847"/>
            <a:ext cx="3714750" cy="1981200"/>
          </a:xfrm>
          <a:prstGeom prst="rect">
            <a:avLst/>
          </a:prstGeom>
        </p:spPr>
      </p:pic>
      <p:pic>
        <p:nvPicPr>
          <p:cNvPr id="9" name="Imagen 8"/>
          <p:cNvPicPr>
            <a:picLocks noChangeAspect="1"/>
          </p:cNvPicPr>
          <p:nvPr/>
        </p:nvPicPr>
        <p:blipFill>
          <a:blip r:embed="rId4"/>
          <a:stretch>
            <a:fillRect/>
          </a:stretch>
        </p:blipFill>
        <p:spPr>
          <a:xfrm>
            <a:off x="5118265" y="5022087"/>
            <a:ext cx="1454541" cy="535565"/>
          </a:xfrm>
          <a:prstGeom prst="rect">
            <a:avLst/>
          </a:prstGeom>
        </p:spPr>
      </p:pic>
      <p:pic>
        <p:nvPicPr>
          <p:cNvPr id="10" name="Imagen 9"/>
          <p:cNvPicPr>
            <a:picLocks noChangeAspect="1"/>
          </p:cNvPicPr>
          <p:nvPr/>
        </p:nvPicPr>
        <p:blipFill>
          <a:blip r:embed="rId5"/>
          <a:stretch>
            <a:fillRect/>
          </a:stretch>
        </p:blipFill>
        <p:spPr>
          <a:xfrm>
            <a:off x="8380021" y="4582824"/>
            <a:ext cx="609600" cy="352425"/>
          </a:xfrm>
          <a:prstGeom prst="rect">
            <a:avLst/>
          </a:prstGeom>
        </p:spPr>
      </p:pic>
    </p:spTree>
    <p:extLst>
      <p:ext uri="{BB962C8B-B14F-4D97-AF65-F5344CB8AC3E}">
        <p14:creationId xmlns:p14="http://schemas.microsoft.com/office/powerpoint/2010/main" val="20991304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Si queremos </a:t>
            </a:r>
            <a:r>
              <a:rPr lang="es-ES" dirty="0" err="1" smtClean="0"/>
              <a:t>averIRuar</a:t>
            </a:r>
            <a:r>
              <a:rPr lang="es-ES" dirty="0" smtClean="0"/>
              <a:t> los valores instantáneos, debemos tomar la ecuación </a:t>
            </a:r>
            <a:r>
              <a:rPr lang="es-ES" dirty="0"/>
              <a:t>inicial que es en función del tiempo, </a:t>
            </a:r>
            <a:r>
              <a:rPr lang="es-ES" dirty="0" smtClean="0"/>
              <a:t>y medir </a:t>
            </a:r>
            <a:r>
              <a:rPr lang="es-ES" dirty="0"/>
              <a:t>la velocidad </a:t>
            </a:r>
            <a:r>
              <a:rPr lang="es-ES" dirty="0" smtClean="0"/>
              <a:t>angular y </a:t>
            </a:r>
            <a:r>
              <a:rPr lang="es-ES" dirty="0"/>
              <a:t>el tiempo (o momento </a:t>
            </a:r>
            <a:r>
              <a:rPr lang="es-ES" dirty="0" smtClean="0"/>
              <a:t>instantáneo en el que </a:t>
            </a:r>
            <a:r>
              <a:rPr lang="es-ES" dirty="0"/>
              <a:t>estamos interesados).</a:t>
            </a:r>
          </a:p>
          <a:p>
            <a:pPr algn="just"/>
            <a:r>
              <a:rPr lang="es-ES" dirty="0"/>
              <a:t>Podemos leer que la corriente depende de dos valores: la </a:t>
            </a:r>
            <a:r>
              <a:rPr lang="es-ES" dirty="0" smtClean="0"/>
              <a:t>tensión</a:t>
            </a:r>
            <a:r>
              <a:rPr lang="es-ES" dirty="0"/>
              <a:t>, que es una magnitud vectorial (posee dirección y </a:t>
            </a:r>
            <a:r>
              <a:rPr lang="es-ES" dirty="0" smtClean="0"/>
              <a:t>sentido</a:t>
            </a:r>
            <a:r>
              <a:rPr lang="es-ES" dirty="0"/>
              <a:t>), y la resistencia, que es una magnitud escalar (que </a:t>
            </a:r>
            <a:r>
              <a:rPr lang="es-ES" dirty="0" smtClean="0"/>
              <a:t>no </a:t>
            </a:r>
            <a:r>
              <a:rPr lang="es-ES" dirty="0"/>
              <a:t>posee ni dirección ni sentido).</a:t>
            </a:r>
          </a:p>
          <a:p>
            <a:pPr algn="just"/>
            <a:r>
              <a:rPr lang="es-ES" dirty="0"/>
              <a:t>Gráficamente, si representamos por separado tanto la tensión </a:t>
            </a:r>
            <a:r>
              <a:rPr lang="es-ES" dirty="0" smtClean="0"/>
              <a:t>como </a:t>
            </a:r>
            <a:r>
              <a:rPr lang="es-ES" dirty="0"/>
              <a:t>la corriente, observaremos que, en cuanto a amplitud, la </a:t>
            </a:r>
            <a:r>
              <a:rPr lang="es-ES" dirty="0" smtClean="0"/>
              <a:t>corriente </a:t>
            </a:r>
            <a:r>
              <a:rPr lang="es-ES" dirty="0"/>
              <a:t>tendrá una magnitud menor a la de la tensión, pero </a:t>
            </a:r>
            <a:r>
              <a:rPr lang="es-ES" dirty="0" smtClean="0"/>
              <a:t>ambas </a:t>
            </a:r>
            <a:r>
              <a:rPr lang="es-ES" dirty="0"/>
              <a:t>estarán en fase; esto </a:t>
            </a:r>
            <a:r>
              <a:rPr lang="es-ES" dirty="0" smtClean="0"/>
              <a:t>significa </a:t>
            </a:r>
            <a:r>
              <a:rPr lang="es-ES" dirty="0"/>
              <a:t>que sus puntos de </a:t>
            </a:r>
            <a:r>
              <a:rPr lang="es-ES" dirty="0" smtClean="0"/>
              <a:t>inflexión </a:t>
            </a:r>
            <a:r>
              <a:rPr lang="es-ES" dirty="0"/>
              <a:t>coincidirán en el eje de abscisas, sus ceros serán </a:t>
            </a:r>
            <a:r>
              <a:rPr lang="es-ES" dirty="0" smtClean="0"/>
              <a:t>iguales</a:t>
            </a:r>
            <a:r>
              <a:rPr lang="es-ES" dirty="0"/>
              <a:t>. Si aumentamos la tensión, la corriente también aumentará </a:t>
            </a:r>
            <a:r>
              <a:rPr lang="es-ES" dirty="0" smtClean="0"/>
              <a:t>en </a:t>
            </a:r>
            <a:r>
              <a:rPr lang="es-ES" dirty="0"/>
              <a:t>la misma medida. Sus máximos y mínimos siempre </a:t>
            </a:r>
            <a:r>
              <a:rPr lang="es-ES" dirty="0" smtClean="0"/>
              <a:t>estarán en el mismo </a:t>
            </a:r>
            <a:r>
              <a:rPr lang="es-ES" dirty="0"/>
              <a:t>punto (con </a:t>
            </a:r>
            <a:r>
              <a:rPr lang="es-ES" dirty="0" smtClean="0"/>
              <a:t>distinta magnitud</a:t>
            </a:r>
            <a:r>
              <a:rPr lang="es-ES" dirty="0"/>
              <a:t>, pero en fase).</a:t>
            </a:r>
          </a:p>
          <a:p>
            <a:pPr algn="ctr"/>
            <a:r>
              <a:rPr lang="es-ES" b="1" dirty="0">
                <a:solidFill>
                  <a:srgbClr val="FF0000"/>
                </a:solidFill>
                <a:latin typeface="Arial Rounded MT Bold" panose="020F0704030504030204" pitchFamily="34" charset="0"/>
              </a:rPr>
              <a:t>La corriente y la tensión </a:t>
            </a:r>
            <a:r>
              <a:rPr lang="es-ES" b="1" dirty="0" smtClean="0">
                <a:solidFill>
                  <a:srgbClr val="FF0000"/>
                </a:solidFill>
                <a:latin typeface="Arial Rounded MT Bold" panose="020F0704030504030204" pitchFamily="34" charset="0"/>
              </a:rPr>
              <a:t>alterna </a:t>
            </a:r>
            <a:r>
              <a:rPr lang="es-ES" b="1" dirty="0">
                <a:solidFill>
                  <a:srgbClr val="FF0000"/>
                </a:solidFill>
                <a:latin typeface="Arial Rounded MT Bold" panose="020F0704030504030204" pitchFamily="34" charset="0"/>
              </a:rPr>
              <a:t>en la resistencia </a:t>
            </a:r>
            <a:r>
              <a:rPr lang="es-ES" b="1" dirty="0" smtClean="0">
                <a:solidFill>
                  <a:srgbClr val="FF0000"/>
                </a:solidFill>
                <a:latin typeface="Arial Rounded MT Bold" panose="020F0704030504030204" pitchFamily="34" charset="0"/>
              </a:rPr>
              <a:t>siempre </a:t>
            </a:r>
            <a:r>
              <a:rPr lang="es-ES" b="1" dirty="0">
                <a:solidFill>
                  <a:srgbClr val="FF0000"/>
                </a:solidFill>
                <a:latin typeface="Arial Rounded MT Bold" panose="020F0704030504030204" pitchFamily="34" charset="0"/>
              </a:rPr>
              <a:t>estarán en </a:t>
            </a:r>
            <a:r>
              <a:rPr lang="es-ES" b="1" dirty="0" smtClean="0">
                <a:solidFill>
                  <a:srgbClr val="FF0000"/>
                </a:solidFill>
                <a:latin typeface="Arial Rounded MT Bold" panose="020F0704030504030204" pitchFamily="34" charset="0"/>
              </a:rPr>
              <a:t>fase en alta frecuencia</a:t>
            </a:r>
            <a:r>
              <a:rPr lang="es-ES" b="1" dirty="0">
                <a:solidFill>
                  <a:srgbClr val="FF0000"/>
                </a:solidFill>
                <a:latin typeface="Arial Rounded MT Bold" panose="020F0704030504030204" pitchFamily="34" charset="0"/>
              </a:rPr>
              <a:t>.</a:t>
            </a:r>
          </a:p>
          <a:p>
            <a:pPr algn="just"/>
            <a:r>
              <a:rPr lang="es-ES" dirty="0"/>
              <a:t>En un diagrama de </a:t>
            </a:r>
            <a:r>
              <a:rPr lang="es-ES" dirty="0" err="1"/>
              <a:t>fasores</a:t>
            </a:r>
            <a:r>
              <a:rPr lang="es-ES" dirty="0"/>
              <a:t>, si representamos tanto la </a:t>
            </a:r>
            <a:r>
              <a:rPr lang="es-ES" dirty="0" smtClean="0"/>
              <a:t>tensión </a:t>
            </a:r>
            <a:r>
              <a:rPr lang="es-ES" dirty="0"/>
              <a:t>como la corriente en un plano mediante vectores </a:t>
            </a:r>
            <a:r>
              <a:rPr lang="es-ES" dirty="0" smtClean="0"/>
              <a:t>bidimensionales </a:t>
            </a:r>
            <a:r>
              <a:rPr lang="es-ES" dirty="0"/>
              <a:t>como ya hemos estudiado, estos no </a:t>
            </a:r>
            <a:r>
              <a:rPr lang="es-ES" dirty="0" smtClean="0"/>
              <a:t>estarán </a:t>
            </a:r>
            <a:r>
              <a:rPr lang="es-ES" dirty="0"/>
              <a:t>desfasados; cada </a:t>
            </a:r>
            <a:r>
              <a:rPr lang="es-ES" dirty="0" err="1"/>
              <a:t>fasor</a:t>
            </a:r>
            <a:r>
              <a:rPr lang="es-ES" dirty="0"/>
              <a:t> estará uno encima del otro </a:t>
            </a:r>
            <a:r>
              <a:rPr lang="es-ES" dirty="0" smtClean="0"/>
              <a:t>sobre </a:t>
            </a:r>
            <a:r>
              <a:rPr lang="es-ES" dirty="0"/>
              <a:t>el mismo eje en 0%; ninguno de los </a:t>
            </a:r>
            <a:r>
              <a:rPr lang="es-ES" dirty="0" err="1"/>
              <a:t>fasores</a:t>
            </a:r>
            <a:r>
              <a:rPr lang="es-ES" dirty="0"/>
              <a:t> tendrá </a:t>
            </a:r>
            <a:r>
              <a:rPr lang="es-ES" dirty="0" smtClean="0"/>
              <a:t>rotación</a:t>
            </a:r>
            <a:r>
              <a:rPr lang="es-ES" dirty="0"/>
              <a:t>. Por lo que, sin importar en qué momento o </a:t>
            </a:r>
            <a:r>
              <a:rPr lang="es-ES" dirty="0" smtClean="0"/>
              <a:t>período </a:t>
            </a:r>
            <a:r>
              <a:rPr lang="es-ES" dirty="0"/>
              <a:t>analicemos gráficamente, ambos </a:t>
            </a:r>
            <a:r>
              <a:rPr lang="es-ES" dirty="0" err="1"/>
              <a:t>fasores</a:t>
            </a:r>
            <a:r>
              <a:rPr lang="es-ES" dirty="0"/>
              <a:t> estarán </a:t>
            </a:r>
            <a:r>
              <a:rPr lang="es-ES" dirty="0" smtClean="0"/>
              <a:t>marcados </a:t>
            </a:r>
            <a:r>
              <a:rPr lang="es-ES" dirty="0"/>
              <a:t>sin desfasaje solo modificando su magnitud entre el </a:t>
            </a:r>
            <a:r>
              <a:rPr lang="es-ES" dirty="0" smtClean="0"/>
              <a:t>punto </a:t>
            </a:r>
            <a:r>
              <a:rPr lang="es-ES" dirty="0"/>
              <a:t>máximo y el mínimo.</a:t>
            </a:r>
          </a:p>
          <a:p>
            <a:pPr algn="just"/>
            <a:r>
              <a:rPr lang="es-ES" dirty="0"/>
              <a:t>Si representamos la caída de potencia en la resistencia </a:t>
            </a:r>
            <a:r>
              <a:rPr lang="es-ES" dirty="0" smtClean="0"/>
              <a:t>como </a:t>
            </a:r>
            <a:r>
              <a:rPr lang="es-ES" dirty="0"/>
              <a:t>el vector </a:t>
            </a:r>
            <a:r>
              <a:rPr lang="es-ES" dirty="0" err="1"/>
              <a:t>Vr</a:t>
            </a:r>
            <a:r>
              <a:rPr lang="es-ES" dirty="0"/>
              <a:t> que forma en un instante dado un </a:t>
            </a:r>
            <a:r>
              <a:rPr lang="es-ES" dirty="0" smtClean="0"/>
              <a:t>ángulo </a:t>
            </a:r>
            <a:r>
              <a:rPr lang="es-ES" dirty="0"/>
              <a:t>6, su valor instantáneo será su proyección en el eje x.</a:t>
            </a:r>
          </a:p>
          <a:p>
            <a:pPr algn="just"/>
            <a:r>
              <a:rPr lang="es-ES" dirty="0" smtClean="0"/>
              <a:t>Tal proyección se obtendrá </a:t>
            </a:r>
            <a:r>
              <a:rPr lang="es-ES" dirty="0"/>
              <a:t>mediante </a:t>
            </a:r>
            <a:r>
              <a:rPr lang="es-ES" dirty="0" smtClean="0"/>
              <a:t>el giro </a:t>
            </a:r>
            <a:r>
              <a:rPr lang="es-ES" dirty="0" err="1" smtClean="0"/>
              <a:t>antihorario</a:t>
            </a:r>
            <a:r>
              <a:rPr lang="es-ES" dirty="0" smtClean="0"/>
              <a:t> </a:t>
            </a:r>
            <a:r>
              <a:rPr lang="es-ES" dirty="0"/>
              <a:t>del </a:t>
            </a:r>
            <a:r>
              <a:rPr lang="es-ES" dirty="0" err="1" smtClean="0"/>
              <a:t>fasor</a:t>
            </a:r>
            <a:r>
              <a:rPr lang="es-ES" dirty="0" smtClean="0"/>
              <a:t> a una </a:t>
            </a:r>
            <a:r>
              <a:rPr lang="es-ES" dirty="0"/>
              <a:t>velocidad w dada.</a:t>
            </a:r>
          </a:p>
          <a:p>
            <a:pPr algn="just"/>
            <a:r>
              <a:rPr lang="es-ES" dirty="0"/>
              <a:t>Estos valores se obtendrán de </a:t>
            </a:r>
            <a:r>
              <a:rPr lang="es-ES" dirty="0" smtClean="0"/>
              <a:t>la forma </a:t>
            </a:r>
            <a:r>
              <a:rPr lang="es-ES" dirty="0"/>
              <a:t>sinusoidal </a:t>
            </a:r>
            <a:r>
              <a:rPr lang="es-ES" dirty="0" smtClean="0"/>
              <a:t>de la onda de la corriente </a:t>
            </a:r>
            <a:r>
              <a:rPr lang="es-ES" dirty="0"/>
              <a:t>alterna. Tenemos </a:t>
            </a:r>
            <a:r>
              <a:rPr lang="es-ES" dirty="0" smtClean="0"/>
              <a:t>la forma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4544412" y="5498708"/>
            <a:ext cx="2952750" cy="1038225"/>
          </a:xfrm>
          <a:prstGeom prst="rect">
            <a:avLst/>
          </a:prstGeom>
        </p:spPr>
      </p:pic>
    </p:spTree>
    <p:extLst>
      <p:ext uri="{BB962C8B-B14F-4D97-AF65-F5344CB8AC3E}">
        <p14:creationId xmlns:p14="http://schemas.microsoft.com/office/powerpoint/2010/main" val="378945106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Tensión y corriente en forma vectorial que podemos traducir en </a:t>
            </a:r>
            <a:r>
              <a:rPr lang="es-ES" dirty="0"/>
              <a:t>forma </a:t>
            </a:r>
            <a:r>
              <a:rPr lang="es-ES" dirty="0" err="1" smtClean="0"/>
              <a:t>fasorial</a:t>
            </a:r>
            <a:r>
              <a:rPr lang="es-ES" dirty="0" smtClean="0"/>
              <a:t> como</a:t>
            </a:r>
            <a:r>
              <a:rPr lang="es-ES" dirty="0"/>
              <a:t>:</a:t>
            </a:r>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Circuitos </a:t>
            </a:r>
            <a:r>
              <a:rPr lang="es-ES" b="1" dirty="0">
                <a:solidFill>
                  <a:srgbClr val="0070C0"/>
                </a:solidFill>
                <a:latin typeface="Arial Rounded MT Bold" panose="020F0704030504030204" pitchFamily="34" charset="0"/>
              </a:rPr>
              <a:t>resistivos</a:t>
            </a:r>
          </a:p>
          <a:p>
            <a:pPr algn="ctr"/>
            <a:r>
              <a:rPr lang="es-ES" b="1" dirty="0"/>
              <a:t>Los circuitos puramente </a:t>
            </a:r>
            <a:r>
              <a:rPr lang="es-ES" b="1" dirty="0" smtClean="0"/>
              <a:t>resistivos no dependen </a:t>
            </a:r>
            <a:r>
              <a:rPr lang="es-ES" b="1" dirty="0"/>
              <a:t>de </a:t>
            </a:r>
            <a:r>
              <a:rPr lang="es-ES" b="1" dirty="0" smtClean="0"/>
              <a:t>ninguna de las condiciones de la tensión o la corriente de entrada</a:t>
            </a:r>
            <a:r>
              <a:rPr lang="es-ES" b="1" dirty="0"/>
              <a:t>, </a:t>
            </a:r>
            <a:r>
              <a:rPr lang="es-ES" b="1" dirty="0" smtClean="0"/>
              <a:t>sino de </a:t>
            </a:r>
            <a:r>
              <a:rPr lang="es-ES" b="1" dirty="0"/>
              <a:t>sus elementos constitutivos.</a:t>
            </a:r>
          </a:p>
          <a:p>
            <a:pPr algn="ctr"/>
            <a:r>
              <a:rPr lang="es-ES" b="1" dirty="0"/>
              <a:t>Estos circuitos </a:t>
            </a:r>
            <a:r>
              <a:rPr lang="es-ES" b="1" dirty="0" smtClean="0"/>
              <a:t>se arman con resistencias y no poseen los efectos </a:t>
            </a:r>
            <a:r>
              <a:rPr lang="es-ES" b="1" dirty="0"/>
              <a:t>de acumulación presentes </a:t>
            </a:r>
            <a:r>
              <a:rPr lang="es-ES" b="1" dirty="0" smtClean="0"/>
              <a:t>en la inductancia</a:t>
            </a:r>
            <a:r>
              <a:rPr lang="es-ES" b="1" dirty="0"/>
              <a:t>. </a:t>
            </a:r>
            <a:r>
              <a:rPr lang="es-ES" b="1" dirty="0" smtClean="0"/>
              <a:t>Esto hace </a:t>
            </a:r>
            <a:r>
              <a:rPr lang="es-ES" b="1" dirty="0"/>
              <a:t>que, ante </a:t>
            </a:r>
            <a:r>
              <a:rPr lang="es-ES" b="1" dirty="0" smtClean="0"/>
              <a:t>el corte de la tensión</a:t>
            </a:r>
            <a:r>
              <a:rPr lang="es-ES" b="1" dirty="0"/>
              <a:t>, </a:t>
            </a:r>
            <a:r>
              <a:rPr lang="es-ES" b="1" dirty="0" smtClean="0"/>
              <a:t>el efecto </a:t>
            </a:r>
            <a:r>
              <a:rPr lang="es-ES" b="1" dirty="0"/>
              <a:t>desaparezca </a:t>
            </a:r>
            <a:r>
              <a:rPr lang="es-ES" b="1" dirty="0" smtClean="0"/>
              <a:t>de inmediato</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En esta </a:t>
            </a:r>
            <a:r>
              <a:rPr lang="es-ES" b="1" dirty="0"/>
              <a:t>imagen vemos un ejemplo de circuitos resistivos</a:t>
            </a:r>
            <a:r>
              <a:rPr lang="es-ES" b="1"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4" name="Imagen 3"/>
          <p:cNvPicPr>
            <a:picLocks noChangeAspect="1"/>
          </p:cNvPicPr>
          <p:nvPr/>
        </p:nvPicPr>
        <p:blipFill>
          <a:blip r:embed="rId3"/>
          <a:stretch>
            <a:fillRect/>
          </a:stretch>
        </p:blipFill>
        <p:spPr>
          <a:xfrm>
            <a:off x="4477245" y="573355"/>
            <a:ext cx="2857500" cy="628650"/>
          </a:xfrm>
          <a:prstGeom prst="rect">
            <a:avLst/>
          </a:prstGeom>
        </p:spPr>
      </p:pic>
    </p:spTree>
    <p:extLst>
      <p:ext uri="{BB962C8B-B14F-4D97-AF65-F5344CB8AC3E}">
        <p14:creationId xmlns:p14="http://schemas.microsoft.com/office/powerpoint/2010/main" val="30402941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Cuya resolución será dada por un vector resultante que se obtiene </a:t>
            </a:r>
            <a:r>
              <a:rPr lang="es-ES" dirty="0"/>
              <a:t>de</a:t>
            </a:r>
            <a:r>
              <a:rPr lang="es-ES" dirty="0" smtClean="0"/>
              <a:t>:</a:t>
            </a:r>
          </a:p>
          <a:p>
            <a:pPr algn="just"/>
            <a:endParaRPr lang="es-ES" dirty="0"/>
          </a:p>
          <a:p>
            <a:pPr algn="just"/>
            <a:r>
              <a:rPr lang="es-ES" dirty="0" smtClean="0"/>
              <a:t>Una resistencia </a:t>
            </a:r>
            <a:r>
              <a:rPr lang="es-ES" dirty="0"/>
              <a:t>real </a:t>
            </a:r>
            <a:r>
              <a:rPr lang="es-ES" dirty="0" smtClean="0"/>
              <a:t>difiere de a</a:t>
            </a:r>
            <a:endParaRPr lang="es-ES" dirty="0"/>
          </a:p>
          <a:p>
            <a:pPr algn="just"/>
            <a:r>
              <a:rPr lang="es-ES" dirty="0"/>
              <a:t>Analizando el gráfico de la página anterior, vemos que los </a:t>
            </a:r>
            <a:r>
              <a:rPr lang="es-ES" dirty="0" err="1" smtClean="0"/>
              <a:t>fasores</a:t>
            </a:r>
            <a:r>
              <a:rPr lang="es-ES" dirty="0" smtClean="0"/>
              <a:t> </a:t>
            </a:r>
            <a:r>
              <a:rPr lang="es-ES" dirty="0"/>
              <a:t>(vectores giratorios) de longitud V e </a:t>
            </a:r>
            <a:r>
              <a:rPr lang="es-ES" dirty="0" smtClean="0"/>
              <a:t>I </a:t>
            </a:r>
            <a:r>
              <a:rPr lang="es-ES" dirty="0"/>
              <a:t>que giran </a:t>
            </a:r>
            <a:r>
              <a:rPr lang="es-ES" dirty="0" smtClean="0"/>
              <a:t>según </a:t>
            </a:r>
            <a:r>
              <a:rPr lang="es-ES" dirty="0" err="1"/>
              <a:t>wé</a:t>
            </a:r>
            <a:r>
              <a:rPr lang="es-ES" dirty="0"/>
              <a:t> tendrá una componente en abscisas </a:t>
            </a:r>
            <a:r>
              <a:rPr lang="es-ES" dirty="0" smtClean="0"/>
              <a:t>igual </a:t>
            </a:r>
            <a:r>
              <a:rPr lang="es-ES" dirty="0"/>
              <a:t>al voltaje </a:t>
            </a:r>
            <a:r>
              <a:rPr lang="es-ES" dirty="0" smtClean="0"/>
              <a:t>en </a:t>
            </a:r>
            <a:r>
              <a:rPr lang="es-ES" dirty="0"/>
              <a:t>corriente alterna. Matemáticamente, comprobamos que </a:t>
            </a:r>
            <a:r>
              <a:rPr lang="es-ES" dirty="0" smtClean="0"/>
              <a:t>los </a:t>
            </a:r>
            <a:r>
              <a:rPr lang="es-ES" dirty="0"/>
              <a:t>ángulos entre los </a:t>
            </a:r>
            <a:r>
              <a:rPr lang="es-ES" dirty="0" err="1"/>
              <a:t>fasores</a:t>
            </a:r>
            <a:r>
              <a:rPr lang="es-ES" dirty="0"/>
              <a:t> de voltaje y corriente son nulos </a:t>
            </a:r>
            <a:r>
              <a:rPr lang="es-ES" dirty="0" smtClean="0"/>
              <a:t>por </a:t>
            </a:r>
            <a:r>
              <a:rPr lang="es-ES" dirty="0"/>
              <a:t>lo que no presentarán ni adelanto ni retraso el uno del </a:t>
            </a:r>
            <a:r>
              <a:rPr lang="es-ES" dirty="0" smtClean="0"/>
              <a:t>otro</a:t>
            </a:r>
            <a:r>
              <a:rPr lang="es-ES" dirty="0"/>
              <a:t>, y comparten la misma dirección y sentido.</a:t>
            </a:r>
          </a:p>
          <a:p>
            <a:pPr algn="just"/>
            <a:r>
              <a:rPr lang="es-ES" dirty="0" smtClean="0"/>
              <a:t>Como dijimos, la componente en abscisas se obtendrá a partir de la forma </a:t>
            </a:r>
            <a:r>
              <a:rPr lang="es-ES" dirty="0"/>
              <a:t>de</a:t>
            </a:r>
            <a:r>
              <a:rPr lang="es-ES" dirty="0" smtClean="0"/>
              <a:t>:</a:t>
            </a:r>
          </a:p>
          <a:p>
            <a:pPr algn="just"/>
            <a:endParaRPr lang="es-ES" dirty="0"/>
          </a:p>
          <a:p>
            <a:pPr algn="just"/>
            <a:endParaRPr lang="es-ES" dirty="0" smtClean="0"/>
          </a:p>
          <a:p>
            <a:pPr algn="just"/>
            <a:endParaRPr lang="es-ES" dirty="0"/>
          </a:p>
          <a:p>
            <a:pPr algn="just"/>
            <a:r>
              <a:rPr lang="es-ES" dirty="0" smtClean="0"/>
              <a:t>Como </a:t>
            </a:r>
            <a:r>
              <a:rPr lang="es-ES" dirty="0"/>
              <a:t>no tendremos </a:t>
            </a:r>
            <a:r>
              <a:rPr lang="es-ES" dirty="0" smtClean="0"/>
              <a:t>ni adelantos ni retrasos </a:t>
            </a:r>
            <a:r>
              <a:rPr lang="es-ES" dirty="0"/>
              <a:t>entre </a:t>
            </a:r>
            <a:r>
              <a:rPr lang="es-ES" dirty="0" smtClean="0"/>
              <a:t>la corriente </a:t>
            </a:r>
            <a:r>
              <a:rPr lang="es-ES" dirty="0"/>
              <a:t>y la tensión, el ángulo f (o fase) será siempre 0. Este caso </a:t>
            </a:r>
            <a:r>
              <a:rPr lang="es-ES" dirty="0" smtClean="0"/>
              <a:t>de </a:t>
            </a:r>
            <a:r>
              <a:rPr lang="es-ES" dirty="0"/>
              <a:t>estudio siempre deberá ser entendido como un circuito </a:t>
            </a:r>
            <a:r>
              <a:rPr lang="es-ES" dirty="0" smtClean="0"/>
              <a:t>donde </a:t>
            </a:r>
            <a:r>
              <a:rPr lang="es-ES" dirty="0"/>
              <a:t>solo existe la presencia de una sola resistencia.</a:t>
            </a:r>
          </a:p>
          <a:p>
            <a:pPr algn="ctr"/>
            <a:r>
              <a:rPr lang="es-ES" b="1" dirty="0" smtClean="0">
                <a:solidFill>
                  <a:srgbClr val="FF0000"/>
                </a:solidFill>
                <a:latin typeface="Arial Rounded MT Bold" panose="020F0704030504030204" pitchFamily="34" charset="0"/>
              </a:rPr>
              <a:t>Una resistencia difiere de una ideal a alta frecuencia. A baja frecuencia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diferencia es despreciable</a:t>
            </a:r>
            <a:r>
              <a:rPr lang="es-ES" b="1" dirty="0">
                <a:solidFill>
                  <a:srgbClr val="FF0000"/>
                </a:solidFill>
                <a:latin typeface="Arial Rounded MT Bold" panose="020F0704030504030204" pitchFamily="34" charset="0"/>
              </a:rPr>
              <a:t>.</a:t>
            </a:r>
          </a:p>
          <a:p>
            <a:pPr lvl="4" algn="just"/>
            <a:r>
              <a:rPr lang="es-ES" b="1" dirty="0" smtClean="0"/>
              <a:t>Tanto la tensión </a:t>
            </a:r>
            <a:endParaRPr lang="es-ES" b="1" dirty="0"/>
          </a:p>
          <a:p>
            <a:pPr lvl="4" algn="just"/>
            <a:r>
              <a:rPr lang="es-ES" b="1" dirty="0"/>
              <a:t>como </a:t>
            </a:r>
            <a:r>
              <a:rPr lang="es-ES" b="1" dirty="0" smtClean="0"/>
              <a:t>la corriente</a:t>
            </a:r>
            <a:endParaRPr lang="es-ES" b="1" dirty="0"/>
          </a:p>
          <a:p>
            <a:pPr lvl="4" algn="just"/>
            <a:r>
              <a:rPr lang="es-ES" b="1" dirty="0"/>
              <a:t>estarán en fase. </a:t>
            </a:r>
          </a:p>
          <a:p>
            <a:pPr lvl="4" algn="just"/>
            <a:r>
              <a:rPr lang="es-ES" b="1" dirty="0"/>
              <a:t>La tensión máxima </a:t>
            </a:r>
          </a:p>
          <a:p>
            <a:pPr lvl="4" algn="just"/>
            <a:r>
              <a:rPr lang="es-ES" b="1" dirty="0"/>
              <a:t>está representada </a:t>
            </a:r>
          </a:p>
          <a:p>
            <a:pPr lvl="4" algn="just"/>
            <a:r>
              <a:rPr lang="es-ES" b="1" dirty="0"/>
              <a:t>como </a:t>
            </a:r>
            <a:r>
              <a:rPr lang="es-ES" b="1" dirty="0" err="1"/>
              <a:t>Vm</a:t>
            </a:r>
            <a:r>
              <a:rPr lang="es-ES" b="1" dirty="0" smtClean="0"/>
              <a:t>. </a:t>
            </a:r>
            <a:r>
              <a:rPr lang="es-ES" dirty="0"/>
              <a:t>La </a:t>
            </a:r>
            <a:r>
              <a:rPr lang="es-ES" dirty="0" smtClean="0"/>
              <a:t>corriente</a:t>
            </a:r>
          </a:p>
          <a:p>
            <a:pPr lvl="4" algn="just"/>
            <a:r>
              <a:rPr lang="es-ES" dirty="0" smtClean="0"/>
              <a:t>máxima </a:t>
            </a:r>
            <a:r>
              <a:rPr lang="es-ES" dirty="0"/>
              <a:t>nunca superará </a:t>
            </a:r>
            <a:endParaRPr lang="es-ES" dirty="0" smtClean="0"/>
          </a:p>
          <a:p>
            <a:pPr lvl="4" algn="just"/>
            <a:r>
              <a:rPr lang="es-ES" dirty="0" smtClean="0"/>
              <a:t>la </a:t>
            </a:r>
            <a:r>
              <a:rPr lang="es-ES" dirty="0" err="1"/>
              <a:t>Vm</a:t>
            </a:r>
            <a:r>
              <a:rPr lang="es-ES" dirty="0"/>
              <a:t>.</a:t>
            </a:r>
          </a:p>
          <a:p>
            <a:pPr lvl="4" algn="just"/>
            <a:endParaRPr lang="es-ES" b="1"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5535012" y="583313"/>
            <a:ext cx="971550" cy="276225"/>
          </a:xfrm>
          <a:prstGeom prst="rect">
            <a:avLst/>
          </a:prstGeom>
        </p:spPr>
      </p:pic>
      <p:pic>
        <p:nvPicPr>
          <p:cNvPr id="7" name="Imagen 6"/>
          <p:cNvPicPr>
            <a:picLocks noChangeAspect="1"/>
          </p:cNvPicPr>
          <p:nvPr/>
        </p:nvPicPr>
        <p:blipFill>
          <a:blip r:embed="rId4"/>
          <a:stretch>
            <a:fillRect/>
          </a:stretch>
        </p:blipFill>
        <p:spPr>
          <a:xfrm>
            <a:off x="4020537" y="2505075"/>
            <a:ext cx="4000500" cy="666750"/>
          </a:xfrm>
          <a:prstGeom prst="rect">
            <a:avLst/>
          </a:prstGeom>
        </p:spPr>
      </p:pic>
      <p:pic>
        <p:nvPicPr>
          <p:cNvPr id="8" name="Imagen 7"/>
          <p:cNvPicPr>
            <a:picLocks noChangeAspect="1"/>
          </p:cNvPicPr>
          <p:nvPr/>
        </p:nvPicPr>
        <p:blipFill>
          <a:blip r:embed="rId5"/>
          <a:stretch>
            <a:fillRect/>
          </a:stretch>
        </p:blipFill>
        <p:spPr>
          <a:xfrm>
            <a:off x="4563462" y="4114738"/>
            <a:ext cx="3457575" cy="2505075"/>
          </a:xfrm>
          <a:prstGeom prst="rect">
            <a:avLst/>
          </a:prstGeom>
        </p:spPr>
      </p:pic>
    </p:spTree>
    <p:extLst>
      <p:ext uri="{BB962C8B-B14F-4D97-AF65-F5344CB8AC3E}">
        <p14:creationId xmlns:p14="http://schemas.microsoft.com/office/powerpoint/2010/main" val="232605660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dirty="0" smtClean="0"/>
              <a:t>Diagrama </a:t>
            </a:r>
            <a:r>
              <a:rPr lang="es-ES" dirty="0" err="1"/>
              <a:t>fasorial</a:t>
            </a:r>
            <a:r>
              <a:rPr lang="es-ES" dirty="0"/>
              <a:t> del comportamiento de </a:t>
            </a:r>
            <a:r>
              <a:rPr lang="es-ES" dirty="0" smtClean="0"/>
              <a:t>la tensión y la corriente </a:t>
            </a:r>
            <a:r>
              <a:rPr lang="es-ES" dirty="0"/>
              <a:t>en distintos puntos.</a:t>
            </a:r>
          </a:p>
          <a:p>
            <a:pPr algn="just"/>
            <a:r>
              <a:rPr lang="es-ES" dirty="0" smtClean="0">
                <a:solidFill>
                  <a:srgbClr val="0070C0"/>
                </a:solidFill>
                <a:latin typeface="Arial Rounded MT Bold" panose="020F0704030504030204" pitchFamily="34" charset="0"/>
              </a:rPr>
              <a:t>Inductancia</a:t>
            </a:r>
            <a:endParaRPr lang="es-ES" dirty="0">
              <a:solidFill>
                <a:srgbClr val="0070C0"/>
              </a:solidFill>
              <a:latin typeface="Arial Rounded MT Bold" panose="020F0704030504030204" pitchFamily="34" charset="0"/>
            </a:endParaRPr>
          </a:p>
          <a:p>
            <a:pPr algn="just"/>
            <a:r>
              <a:rPr lang="es-ES" dirty="0"/>
              <a:t>Cuando generamos una corriente en un conductor, sea </a:t>
            </a:r>
            <a:r>
              <a:rPr lang="es-ES" dirty="0" smtClean="0"/>
              <a:t>cual </a:t>
            </a:r>
            <a:r>
              <a:rPr lang="es-ES" dirty="0"/>
              <a:t>sea este, estaremos generando un campo </a:t>
            </a:r>
            <a:r>
              <a:rPr lang="es-ES" dirty="0" smtClean="0"/>
              <a:t>magnético por </a:t>
            </a:r>
            <a:r>
              <a:rPr lang="es-ES" dirty="0"/>
              <a:t>el simple hecho de que la corriente está en movimiento; </a:t>
            </a:r>
            <a:r>
              <a:rPr lang="es-ES" dirty="0" smtClean="0"/>
              <a:t>alrededor </a:t>
            </a:r>
            <a:r>
              <a:rPr lang="es-ES" dirty="0"/>
              <a:t>de este conductor, el campo magnético </a:t>
            </a:r>
            <a:r>
              <a:rPr lang="es-ES" dirty="0" smtClean="0"/>
              <a:t>generado </a:t>
            </a:r>
            <a:r>
              <a:rPr lang="es-ES" dirty="0"/>
              <a:t>será de mayor o menor intensidad dependiendo de qué </a:t>
            </a:r>
            <a:r>
              <a:rPr lang="es-ES" dirty="0" smtClean="0"/>
              <a:t>corriente </a:t>
            </a:r>
            <a:r>
              <a:rPr lang="es-ES" dirty="0"/>
              <a:t>esté fluyendo. Además, sabemos que el campo </a:t>
            </a:r>
            <a:r>
              <a:rPr lang="es-ES" dirty="0" smtClean="0"/>
              <a:t>magnético </a:t>
            </a:r>
            <a:r>
              <a:rPr lang="es-ES" dirty="0"/>
              <a:t>es un campo </a:t>
            </a:r>
            <a:r>
              <a:rPr lang="es-ES" dirty="0" err="1" smtClean="0"/>
              <a:t>vectoriaI</a:t>
            </a:r>
            <a:r>
              <a:rPr lang="es-ES" dirty="0" smtClean="0"/>
              <a:t> </a:t>
            </a:r>
            <a:r>
              <a:rPr lang="es-ES" dirty="0"/>
              <a:t>si medimos en diferentes </a:t>
            </a:r>
            <a:r>
              <a:rPr lang="es-ES" dirty="0" smtClean="0"/>
              <a:t>puntos </a:t>
            </a:r>
            <a:r>
              <a:rPr lang="es-ES" dirty="0"/>
              <a:t>de este campo, obtendremos dirección y sentido; </a:t>
            </a:r>
            <a:r>
              <a:rPr lang="es-ES" dirty="0" smtClean="0"/>
              <a:t>sobre </a:t>
            </a:r>
            <a:r>
              <a:rPr lang="es-ES" dirty="0"/>
              <a:t>el conductor podremos determinar que el campo es </a:t>
            </a:r>
            <a:r>
              <a:rPr lang="es-ES" dirty="0" smtClean="0"/>
              <a:t>circular </a:t>
            </a:r>
            <a:r>
              <a:rPr lang="es-ES" dirty="0"/>
              <a:t>y concéntrico al conductor. Ahora bien, si a este </a:t>
            </a:r>
            <a:r>
              <a:rPr lang="es-ES" dirty="0" smtClean="0"/>
              <a:t>conductor </a:t>
            </a:r>
            <a:r>
              <a:rPr lang="es-ES" dirty="0"/>
              <a:t>lo enrollamos generando una espiral sobre otro </a:t>
            </a:r>
            <a:r>
              <a:rPr lang="es-ES" dirty="0" smtClean="0"/>
              <a:t>conductor</a:t>
            </a:r>
            <a:r>
              <a:rPr lang="es-ES" dirty="0"/>
              <a:t>, produciremos un campo electromagnético </a:t>
            </a:r>
            <a:r>
              <a:rPr lang="es-ES" dirty="0" smtClean="0"/>
              <a:t>interior </a:t>
            </a:r>
            <a:r>
              <a:rPr lang="es-ES" dirty="0"/>
              <a:t>de este segundo conductor, que producirá un efecto de </a:t>
            </a:r>
            <a:r>
              <a:rPr lang="es-ES" dirty="0" smtClean="0"/>
              <a:t>resistencia interna o lo que estudiaremos</a:t>
            </a:r>
            <a:r>
              <a:rPr lang="es-ES" dirty="0"/>
              <a:t>, </a:t>
            </a:r>
            <a:r>
              <a:rPr lang="es-ES" dirty="0" smtClean="0"/>
              <a:t>una inductancia </a:t>
            </a:r>
            <a:endParaRPr lang="es-ES" dirty="0"/>
          </a:p>
          <a:p>
            <a:pPr algn="just"/>
            <a:r>
              <a:rPr lang="es-ES" dirty="0"/>
              <a:t>(</a:t>
            </a:r>
            <a:r>
              <a:rPr lang="es-ES" dirty="0" smtClean="0"/>
              <a:t>una oposición al flujo de corriente</a:t>
            </a:r>
            <a:r>
              <a:rPr lang="es-ES" dirty="0"/>
              <a:t>).</a:t>
            </a:r>
          </a:p>
          <a:p>
            <a:pPr algn="just"/>
            <a:r>
              <a:rPr lang="es-ES" dirty="0"/>
              <a:t>El componente que realiza esta tarea es un </a:t>
            </a:r>
            <a:r>
              <a:rPr lang="es-ES" dirty="0" smtClean="0"/>
              <a:t>inductancia, </a:t>
            </a:r>
            <a:r>
              <a:rPr lang="es-ES" dirty="0"/>
              <a:t>que </a:t>
            </a:r>
            <a:r>
              <a:rPr lang="es-ES" dirty="0" smtClean="0"/>
              <a:t>físicamente </a:t>
            </a:r>
            <a:r>
              <a:rPr lang="es-ES" dirty="0"/>
              <a:t>hablando es una bobina de conductor (por lo </a:t>
            </a:r>
            <a:r>
              <a:rPr lang="es-ES" dirty="0" smtClean="0"/>
              <a:t>general </a:t>
            </a:r>
            <a:r>
              <a:rPr lang="es-ES" dirty="0"/>
              <a:t>es un hilo de cobre esmaltado, para impedir el </a:t>
            </a:r>
            <a:r>
              <a:rPr lang="es-ES" dirty="0" smtClean="0"/>
              <a:t>contacto </a:t>
            </a:r>
            <a:r>
              <a:rPr lang="es-ES" dirty="0"/>
              <a:t>entre una espiral y la otra, o de aluminio) enrollado </a:t>
            </a:r>
            <a:r>
              <a:rPr lang="es-ES" dirty="0" smtClean="0"/>
              <a:t>sobre </a:t>
            </a:r>
            <a:r>
              <a:rPr lang="es-ES" dirty="0"/>
              <a:t>un núcleo que es típicamente un material ferroso (con </a:t>
            </a:r>
            <a:r>
              <a:rPr lang="es-ES" dirty="0" smtClean="0"/>
              <a:t>propiedades </a:t>
            </a:r>
            <a:r>
              <a:rPr lang="es-ES" dirty="0"/>
              <a:t>magnéticas</a:t>
            </a:r>
            <a:r>
              <a:rPr lang="es-ES" dirty="0" smtClean="0"/>
              <a:t>).</a:t>
            </a:r>
            <a:endParaRPr lang="es-ES" dirty="0"/>
          </a:p>
        </p:txBody>
      </p:sp>
      <p:pic>
        <p:nvPicPr>
          <p:cNvPr id="3" name="Imagen 2"/>
          <p:cNvPicPr>
            <a:picLocks noChangeAspect="1"/>
          </p:cNvPicPr>
          <p:nvPr/>
        </p:nvPicPr>
        <p:blipFill>
          <a:blip r:embed="rId2"/>
          <a:stretch>
            <a:fillRect/>
          </a:stretch>
        </p:blipFill>
        <p:spPr>
          <a:xfrm>
            <a:off x="3772887" y="286121"/>
            <a:ext cx="4495800" cy="2343150"/>
          </a:xfrm>
          <a:prstGeom prst="rect">
            <a:avLst/>
          </a:prstGeom>
        </p:spPr>
      </p:pic>
    </p:spTree>
    <p:extLst>
      <p:ext uri="{BB962C8B-B14F-4D97-AF65-F5344CB8AC3E}">
        <p14:creationId xmlns:p14="http://schemas.microsoft.com/office/powerpoint/2010/main" val="241136714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El inductancia </a:t>
            </a:r>
            <a:r>
              <a:rPr lang="es-ES" dirty="0"/>
              <a:t>es el encargado de generar la </a:t>
            </a:r>
            <a:r>
              <a:rPr lang="es-ES" dirty="0" smtClean="0"/>
              <a:t>inductancia, que es </a:t>
            </a:r>
            <a:r>
              <a:rPr lang="es-ES" dirty="0"/>
              <a:t>un efecto a modo de resistencia que depende tanto del </a:t>
            </a:r>
            <a:r>
              <a:rPr lang="es-ES" dirty="0" smtClean="0"/>
              <a:t>flujo </a:t>
            </a:r>
            <a:r>
              <a:rPr lang="es-ES" dirty="0"/>
              <a:t>magnético como del material del componente y la </a:t>
            </a:r>
            <a:r>
              <a:rPr lang="es-ES" dirty="0" smtClean="0"/>
              <a:t>longitud </a:t>
            </a:r>
            <a:r>
              <a:rPr lang="es-ES" dirty="0"/>
              <a:t>de este. Se utiliza este componente para diferenciar </a:t>
            </a:r>
            <a:r>
              <a:rPr lang="es-ES" dirty="0" smtClean="0"/>
              <a:t>señales </a:t>
            </a:r>
            <a:r>
              <a:rPr lang="es-ES" dirty="0"/>
              <a:t>variables (las rápidas de las lentas).</a:t>
            </a:r>
          </a:p>
          <a:p>
            <a:pPr algn="just"/>
            <a:r>
              <a:rPr lang="es-ES" dirty="0"/>
              <a:t>La inductancia producida por el </a:t>
            </a:r>
            <a:r>
              <a:rPr lang="es-ES" dirty="0" smtClean="0"/>
              <a:t>inductancia </a:t>
            </a:r>
            <a:r>
              <a:rPr lang="es-ES" dirty="0"/>
              <a:t>afecta al circuito una </a:t>
            </a:r>
            <a:r>
              <a:rPr lang="es-ES" dirty="0" smtClean="0"/>
              <a:t>vez </a:t>
            </a:r>
            <a:r>
              <a:rPr lang="es-ES" dirty="0"/>
              <a:t>puesta en funcionamiento. Esta requiere una fuerza inicial </a:t>
            </a:r>
            <a:r>
              <a:rPr lang="es-ES" dirty="0" smtClean="0"/>
              <a:t>para </a:t>
            </a:r>
            <a:r>
              <a:rPr lang="es-ES" dirty="0"/>
              <a:t>producirse, pero una vez producida permanece activa </a:t>
            </a:r>
            <a:r>
              <a:rPr lang="es-ES" dirty="0" smtClean="0"/>
              <a:t>por </a:t>
            </a:r>
            <a:r>
              <a:rPr lang="es-ES" dirty="0"/>
              <a:t>un largo período como un efecto de almacenamiento de </a:t>
            </a:r>
            <a:r>
              <a:rPr lang="es-ES" dirty="0" smtClean="0"/>
              <a:t>energía </a:t>
            </a:r>
            <a:r>
              <a:rPr lang="es-ES" dirty="0"/>
              <a:t>similar al de los capacitores. Podemos decir que la </a:t>
            </a:r>
            <a:r>
              <a:rPr lang="es-ES" dirty="0" smtClean="0"/>
              <a:t>inductancia </a:t>
            </a:r>
            <a:r>
              <a:rPr lang="es-ES" dirty="0"/>
              <a:t>posee una cierta inercia de corriente. Con una </a:t>
            </a:r>
            <a:r>
              <a:rPr lang="es-ES" dirty="0" smtClean="0"/>
              <a:t>inercia </a:t>
            </a:r>
            <a:r>
              <a:rPr lang="es-ES" dirty="0"/>
              <a:t>presente en un circuito eléctrico, es posible pensar </a:t>
            </a:r>
            <a:r>
              <a:rPr lang="es-ES" dirty="0" smtClean="0"/>
              <a:t>que a </a:t>
            </a:r>
            <a:r>
              <a:rPr lang="es-ES" dirty="0"/>
              <a:t>un circuito inductivo le llevará tiempo alcanzar una </a:t>
            </a:r>
            <a:r>
              <a:rPr lang="es-ES" dirty="0" smtClean="0"/>
              <a:t>tensión alta </a:t>
            </a:r>
            <a:r>
              <a:rPr lang="es-ES" dirty="0"/>
              <a:t>instantáneamente y, por el contrario, le costará reducir </a:t>
            </a:r>
            <a:r>
              <a:rPr lang="es-ES" dirty="0" smtClean="0"/>
              <a:t>su tensión </a:t>
            </a:r>
            <a:r>
              <a:rPr lang="es-ES" dirty="0"/>
              <a:t>luego de eliminada </a:t>
            </a:r>
            <a:r>
              <a:rPr lang="es-ES" dirty="0" smtClean="0"/>
              <a:t>la fuente de energía</a:t>
            </a:r>
            <a:r>
              <a:rPr lang="es-ES" dirty="0"/>
              <a:t>.</a:t>
            </a:r>
          </a:p>
          <a:p>
            <a:pPr algn="just"/>
            <a:r>
              <a:rPr lang="es-ES" dirty="0" smtClean="0"/>
              <a:t>Para poder </a:t>
            </a:r>
            <a:r>
              <a:rPr lang="es-ES" dirty="0"/>
              <a:t>medir </a:t>
            </a:r>
            <a:r>
              <a:rPr lang="es-ES" dirty="0" smtClean="0"/>
              <a:t>la inductancia, debemos </a:t>
            </a:r>
            <a:r>
              <a:rPr lang="es-ES" dirty="0"/>
              <a:t>conocer </a:t>
            </a:r>
            <a:r>
              <a:rPr lang="es-ES" dirty="0" smtClean="0"/>
              <a:t>su expresión </a:t>
            </a:r>
            <a:r>
              <a:rPr lang="es-ES" dirty="0"/>
              <a:t>matemática</a:t>
            </a:r>
            <a:r>
              <a:rPr lang="es-ES" dirty="0" smtClean="0"/>
              <a:t>:</a:t>
            </a:r>
          </a:p>
          <a:p>
            <a:pPr algn="just"/>
            <a:endParaRPr lang="es-ES" dirty="0"/>
          </a:p>
          <a:p>
            <a:pPr algn="just"/>
            <a:endParaRPr lang="es-ES" dirty="0"/>
          </a:p>
          <a:p>
            <a:pPr algn="just"/>
            <a:r>
              <a:rPr lang="es-ES" dirty="0"/>
              <a:t>Se trata de la expresión que nos relaciona el flujo </a:t>
            </a:r>
            <a:r>
              <a:rPr lang="es-ES" dirty="0" smtClean="0"/>
              <a:t>magnético </a:t>
            </a:r>
            <a:r>
              <a:rPr lang="es-ES" dirty="0"/>
              <a:t>en n cantidad de </a:t>
            </a:r>
            <a:r>
              <a:rPr lang="es-ES" dirty="0" smtClean="0"/>
              <a:t>espiras </a:t>
            </a:r>
            <a:r>
              <a:rPr lang="es-ES" dirty="0"/>
              <a:t>y la corriente que fluye por </a:t>
            </a:r>
            <a:r>
              <a:rPr lang="es-ES" dirty="0" smtClean="0"/>
              <a:t>el </a:t>
            </a:r>
            <a:r>
              <a:rPr lang="es-ES" dirty="0" err="1" smtClean="0"/>
              <a:t>omponente</a:t>
            </a:r>
            <a:r>
              <a:rPr lang="es-ES" dirty="0"/>
              <a:t>. La corriente que se analiza es simplemente la </a:t>
            </a:r>
            <a:r>
              <a:rPr lang="es-ES" dirty="0" smtClean="0"/>
              <a:t>que </a:t>
            </a:r>
            <a:r>
              <a:rPr lang="es-ES" dirty="0"/>
              <a:t>atraviesa en ese momento el </a:t>
            </a:r>
            <a:r>
              <a:rPr lang="es-ES" dirty="0" smtClean="0"/>
              <a:t>inductancia </a:t>
            </a:r>
            <a:r>
              <a:rPr lang="es-ES" dirty="0"/>
              <a:t>y no las </a:t>
            </a:r>
            <a:r>
              <a:rPr lang="es-ES" dirty="0" smtClean="0"/>
              <a:t>corrientes </a:t>
            </a:r>
            <a:r>
              <a:rPr lang="es-ES" dirty="0"/>
              <a:t>generadas por componentes externos al circuito, como </a:t>
            </a:r>
            <a:r>
              <a:rPr lang="es-ES" dirty="0" smtClean="0"/>
              <a:t>otros </a:t>
            </a:r>
            <a:r>
              <a:rPr lang="es-ES" dirty="0" err="1" smtClean="0"/>
              <a:t>inductanciaes</a:t>
            </a:r>
            <a:r>
              <a:rPr lang="es-ES" dirty="0"/>
              <a:t>, imanes, campos electromagnéticos, etc. La </a:t>
            </a:r>
            <a:r>
              <a:rPr lang="es-ES" dirty="0" smtClean="0"/>
              <a:t>expresión </a:t>
            </a:r>
            <a:r>
              <a:rPr lang="es-ES" dirty="0"/>
              <a:t>nos asegura que, a mayor tamaño del </a:t>
            </a:r>
            <a:r>
              <a:rPr lang="es-ES" dirty="0" smtClean="0"/>
              <a:t>inductancia, </a:t>
            </a:r>
            <a:r>
              <a:rPr lang="es-ES" dirty="0"/>
              <a:t>le </a:t>
            </a:r>
            <a:r>
              <a:rPr lang="es-ES" dirty="0" smtClean="0"/>
              <a:t>permite </a:t>
            </a:r>
            <a:r>
              <a:rPr lang="es-ES" dirty="0"/>
              <a:t>aumentar el número de espiras y aumentar el campo </a:t>
            </a:r>
          </a:p>
          <a:p>
            <a:pPr algn="just"/>
            <a:r>
              <a:rPr lang="es-ES" dirty="0"/>
              <a:t>magnético; si además se le suma el núcleo férrico (que mejora </a:t>
            </a:r>
            <a:r>
              <a:rPr lang="es-ES" dirty="0" smtClean="0"/>
              <a:t>la </a:t>
            </a:r>
            <a:r>
              <a:rPr lang="es-ES" dirty="0"/>
              <a:t>conductividad del campo magnético), mejoramos </a:t>
            </a:r>
            <a:r>
              <a:rPr lang="es-ES" dirty="0" smtClean="0"/>
              <a:t>significativamente </a:t>
            </a:r>
            <a:r>
              <a:rPr lang="es-ES" dirty="0"/>
              <a:t>el valor del campo magnético y la inductancia</a:t>
            </a:r>
            <a:r>
              <a:rPr lang="es-ES" dirty="0" smtClean="0"/>
              <a:t>.</a:t>
            </a:r>
          </a:p>
          <a:p>
            <a:pPr algn="just"/>
            <a:endParaRPr lang="es-ES" dirty="0"/>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Ohm</a:t>
            </a:r>
            <a:endParaRPr lang="es-ES" b="1" dirty="0">
              <a:solidFill>
                <a:srgbClr val="0070C0"/>
              </a:solidFill>
              <a:latin typeface="Arial Rounded MT Bold" panose="020F0704030504030204" pitchFamily="34" charset="0"/>
            </a:endParaRPr>
          </a:p>
          <a:p>
            <a:pPr algn="ctr"/>
            <a:r>
              <a:rPr lang="es-ES" b="1" dirty="0">
                <a:solidFill>
                  <a:srgbClr val="0070C0"/>
                </a:solidFill>
              </a:rPr>
              <a:t>En un </a:t>
            </a:r>
            <a:r>
              <a:rPr lang="es-ES" b="1" dirty="0" smtClean="0">
                <a:solidFill>
                  <a:srgbClr val="0070C0"/>
                </a:solidFill>
              </a:rPr>
              <a:t>circuito </a:t>
            </a:r>
            <a:r>
              <a:rPr lang="es-ES" b="1" dirty="0">
                <a:solidFill>
                  <a:srgbClr val="0070C0"/>
                </a:solidFill>
              </a:rPr>
              <a:t>cerrado, la intensidad de la corriente es </a:t>
            </a:r>
            <a:r>
              <a:rPr lang="es-ES" b="1" dirty="0" smtClean="0">
                <a:solidFill>
                  <a:srgbClr val="0070C0"/>
                </a:solidFill>
              </a:rPr>
              <a:t>directamente </a:t>
            </a:r>
            <a:r>
              <a:rPr lang="es-ES" b="1" dirty="0">
                <a:solidFill>
                  <a:srgbClr val="0070C0"/>
                </a:solidFill>
              </a:rPr>
              <a:t>proporcional a la tensión e inversamente </a:t>
            </a:r>
            <a:r>
              <a:rPr lang="es-ES" b="1" dirty="0" smtClean="0">
                <a:solidFill>
                  <a:srgbClr val="0070C0"/>
                </a:solidFill>
              </a:rPr>
              <a:t>proporcional </a:t>
            </a:r>
            <a:r>
              <a:rPr lang="es-ES" b="1" dirty="0">
                <a:solidFill>
                  <a:srgbClr val="0070C0"/>
                </a:solidFill>
              </a:rPr>
              <a:t>a la resistencia. En un circuito cerrado con </a:t>
            </a:r>
            <a:r>
              <a:rPr lang="es-ES" b="1" dirty="0" smtClean="0">
                <a:solidFill>
                  <a:srgbClr val="0070C0"/>
                </a:solidFill>
              </a:rPr>
              <a:t>resistencia</a:t>
            </a:r>
            <a:r>
              <a:rPr lang="es-ES" b="1" dirty="0">
                <a:solidFill>
                  <a:srgbClr val="0070C0"/>
                </a:solidFill>
              </a:rPr>
              <a:t>, la ley de Ohm se cumple perfectamente </a:t>
            </a:r>
            <a:r>
              <a:rPr lang="es-ES" b="1" dirty="0" smtClean="0">
                <a:solidFill>
                  <a:srgbClr val="0070C0"/>
                </a:solidFill>
              </a:rPr>
              <a:t>ya la tensión </a:t>
            </a:r>
            <a:r>
              <a:rPr lang="es-ES" b="1" dirty="0">
                <a:solidFill>
                  <a:srgbClr val="0070C0"/>
                </a:solidFill>
              </a:rPr>
              <a:t>como </a:t>
            </a:r>
            <a:r>
              <a:rPr lang="es-ES" b="1" dirty="0" smtClean="0">
                <a:solidFill>
                  <a:srgbClr val="0070C0"/>
                </a:solidFill>
              </a:rPr>
              <a:t>la corriente </a:t>
            </a:r>
            <a:r>
              <a:rPr lang="es-ES" b="1" dirty="0">
                <a:solidFill>
                  <a:srgbClr val="0070C0"/>
                </a:solidFill>
              </a:rPr>
              <a:t>están </a:t>
            </a:r>
            <a:r>
              <a:rPr lang="es-ES" b="1" dirty="0" smtClean="0">
                <a:solidFill>
                  <a:srgbClr val="0070C0"/>
                </a:solidFill>
              </a:rPr>
              <a:t>en fase, y la resistencia no depende de ninguna </a:t>
            </a:r>
            <a:r>
              <a:rPr lang="es-ES" b="1" dirty="0">
                <a:solidFill>
                  <a:srgbClr val="0070C0"/>
                </a:solidFill>
              </a:rPr>
              <a:t>variable externa.</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649312" y="3010395"/>
            <a:ext cx="742950" cy="457200"/>
          </a:xfrm>
          <a:prstGeom prst="rect">
            <a:avLst/>
          </a:prstGeom>
        </p:spPr>
      </p:pic>
    </p:spTree>
    <p:extLst>
      <p:ext uri="{BB962C8B-B14F-4D97-AF65-F5344CB8AC3E}">
        <p14:creationId xmlns:p14="http://schemas.microsoft.com/office/powerpoint/2010/main" val="111428038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ctr"/>
            <a:r>
              <a:rPr lang="es-ES" b="1" dirty="0" smtClean="0"/>
              <a:t>Bobinas </a:t>
            </a:r>
            <a:r>
              <a:rPr lang="es-ES" b="1" dirty="0" err="1" smtClean="0"/>
              <a:t>inductanciaas</a:t>
            </a:r>
            <a:r>
              <a:rPr lang="es-ES" b="1" dirty="0" smtClean="0"/>
              <a:t> </a:t>
            </a:r>
            <a:r>
              <a:rPr lang="es-ES" b="1" dirty="0"/>
              <a:t>de filamentos de cobre enrollados </a:t>
            </a:r>
            <a:r>
              <a:rPr lang="es-ES" b="1" dirty="0" smtClean="0"/>
              <a:t>sobre un núcleo </a:t>
            </a:r>
            <a:r>
              <a:rPr lang="es-ES" b="1" dirty="0"/>
              <a:t>de aire </a:t>
            </a:r>
            <a:r>
              <a:rPr lang="es-ES" b="1" dirty="0" smtClean="0"/>
              <a:t>o un núcleo </a:t>
            </a:r>
            <a:r>
              <a:rPr lang="es-ES" b="1" dirty="0"/>
              <a:t>ferroso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a:t>
            </a:r>
            <a:r>
              <a:rPr lang="es-ES" dirty="0"/>
              <a:t>podemos obtener las condiciones del componente </a:t>
            </a:r>
            <a:r>
              <a:rPr lang="es-ES" dirty="0" smtClean="0"/>
              <a:t>inductancia, </a:t>
            </a:r>
            <a:r>
              <a:rPr lang="es-ES" dirty="0"/>
              <a:t>es posible determinar su valor mediante sus </a:t>
            </a:r>
            <a:r>
              <a:rPr lang="es-ES" dirty="0" smtClean="0"/>
              <a:t>características </a:t>
            </a:r>
            <a:r>
              <a:rPr lang="es-ES" dirty="0"/>
              <a:t>geométricas y su permeabilidad (propiedades físicas) </a:t>
            </a:r>
            <a:r>
              <a:rPr lang="es-ES" dirty="0" smtClean="0"/>
              <a:t>utilizando </a:t>
            </a:r>
            <a:r>
              <a:rPr lang="es-ES" dirty="0"/>
              <a:t>las ecuaciones de Maxwell para determinar que:</a:t>
            </a:r>
          </a:p>
          <a:p>
            <a:pPr algn="just"/>
            <a:endParaRPr lang="es-ES" dirty="0" smtClean="0"/>
          </a:p>
          <a:p>
            <a:pPr algn="just"/>
            <a:endParaRPr lang="es-ES" dirty="0"/>
          </a:p>
          <a:p>
            <a:pPr algn="just"/>
            <a:r>
              <a:rPr lang="es-ES" dirty="0" smtClean="0"/>
              <a:t>Dependerá </a:t>
            </a:r>
            <a:r>
              <a:rPr lang="es-ES" dirty="0"/>
              <a:t>de u (permeabilidad magnética), N (número de </a:t>
            </a:r>
            <a:r>
              <a:rPr lang="es-ES" dirty="0" smtClean="0"/>
              <a:t>espiras</a:t>
            </a:r>
            <a:r>
              <a:rPr lang="es-ES" dirty="0"/>
              <a:t>), A (área transversal del núcleo) y 1 (longitud de las </a:t>
            </a:r>
            <a:r>
              <a:rPr lang="es-ES" dirty="0" smtClean="0"/>
              <a:t>líneas </a:t>
            </a:r>
            <a:r>
              <a:rPr lang="es-ES" dirty="0"/>
              <a:t>de flujo). Este último es complicado de calcular si la </a:t>
            </a:r>
            <a:r>
              <a:rPr lang="es-ES" dirty="0" smtClean="0"/>
              <a:t>forma </a:t>
            </a:r>
            <a:r>
              <a:rPr lang="es-ES" dirty="0"/>
              <a:t>no es </a:t>
            </a:r>
            <a:r>
              <a:rPr lang="es-ES" dirty="0" err="1"/>
              <a:t>toroidal</a:t>
            </a:r>
            <a:r>
              <a:rPr lang="es-ES" dirty="0"/>
              <a:t>.</a:t>
            </a:r>
          </a:p>
          <a:p>
            <a:pPr algn="just"/>
            <a:r>
              <a:rPr lang="es-ES" dirty="0"/>
              <a:t>Como es dificultoso de calcular el flujo de inductancia, </a:t>
            </a:r>
            <a:r>
              <a:rPr lang="es-ES" dirty="0" smtClean="0"/>
              <a:t>utilizamos </a:t>
            </a:r>
            <a:r>
              <a:rPr lang="es-ES" dirty="0"/>
              <a:t>una expresión equivalente con elementos más </a:t>
            </a:r>
            <a:r>
              <a:rPr lang="es-ES" dirty="0" smtClean="0"/>
              <a:t>fáciles </a:t>
            </a:r>
            <a:r>
              <a:rPr lang="es-ES" dirty="0"/>
              <a:t>de medir, como lo es el cambio de tensión del </a:t>
            </a:r>
            <a:r>
              <a:rPr lang="es-ES" dirty="0" smtClean="0"/>
              <a:t>circuito</a:t>
            </a:r>
            <a:r>
              <a:rPr lang="es-ES" dirty="0"/>
              <a:t>, esto es el voltaje. Utilizamos entonces una </a:t>
            </a:r>
            <a:r>
              <a:rPr lang="es-ES" dirty="0" smtClean="0"/>
              <a:t>expresión </a:t>
            </a:r>
            <a:r>
              <a:rPr lang="es-ES" dirty="0"/>
              <a:t>que las relacione:</a:t>
            </a:r>
          </a:p>
          <a:p>
            <a:pPr algn="just"/>
            <a:endParaRPr lang="es-ES" dirty="0" smtClean="0"/>
          </a:p>
          <a:p>
            <a:pPr algn="just"/>
            <a:endParaRPr lang="es-ES" dirty="0"/>
          </a:p>
          <a:p>
            <a:pPr algn="just"/>
            <a:r>
              <a:rPr lang="es-ES" dirty="0" smtClean="0"/>
              <a:t>De esta forma, podremos pedir la inductancia en dos momentos </a:t>
            </a:r>
            <a:r>
              <a:rPr lang="es-ES" dirty="0"/>
              <a:t>dados, </a:t>
            </a:r>
            <a:r>
              <a:rPr lang="es-ES" dirty="0" smtClean="0"/>
              <a:t>y la caída </a:t>
            </a:r>
            <a:r>
              <a:rPr lang="es-ES" dirty="0"/>
              <a:t>de </a:t>
            </a:r>
            <a:r>
              <a:rPr lang="es-ES" dirty="0" smtClean="0"/>
              <a:t>tensión en el mismo.</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15787" y="592035"/>
            <a:ext cx="3810000" cy="2705100"/>
          </a:xfrm>
          <a:prstGeom prst="rect">
            <a:avLst/>
          </a:prstGeom>
        </p:spPr>
      </p:pic>
      <p:pic>
        <p:nvPicPr>
          <p:cNvPr id="5" name="Imagen 4"/>
          <p:cNvPicPr>
            <a:picLocks noChangeAspect="1"/>
          </p:cNvPicPr>
          <p:nvPr/>
        </p:nvPicPr>
        <p:blipFill>
          <a:blip r:embed="rId3"/>
          <a:stretch>
            <a:fillRect/>
          </a:stretch>
        </p:blipFill>
        <p:spPr>
          <a:xfrm>
            <a:off x="5615974" y="3931969"/>
            <a:ext cx="809625" cy="419100"/>
          </a:xfrm>
          <a:prstGeom prst="rect">
            <a:avLst/>
          </a:prstGeom>
        </p:spPr>
      </p:pic>
      <p:pic>
        <p:nvPicPr>
          <p:cNvPr id="6" name="Imagen 5"/>
          <p:cNvPicPr>
            <a:picLocks noChangeAspect="1"/>
          </p:cNvPicPr>
          <p:nvPr/>
        </p:nvPicPr>
        <p:blipFill>
          <a:blip r:embed="rId4"/>
          <a:stretch>
            <a:fillRect/>
          </a:stretch>
        </p:blipFill>
        <p:spPr>
          <a:xfrm>
            <a:off x="5654073" y="5684755"/>
            <a:ext cx="733425" cy="428625"/>
          </a:xfrm>
          <a:prstGeom prst="rect">
            <a:avLst/>
          </a:prstGeom>
        </p:spPr>
      </p:pic>
    </p:spTree>
    <p:extLst>
      <p:ext uri="{BB962C8B-B14F-4D97-AF65-F5344CB8AC3E}">
        <p14:creationId xmlns:p14="http://schemas.microsoft.com/office/powerpoint/2010/main" val="286408425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r>
              <a:rPr lang="es-ES" dirty="0" smtClean="0"/>
              <a:t>Medimos la inductancia </a:t>
            </a:r>
            <a:r>
              <a:rPr lang="es-ES" dirty="0"/>
              <a:t>como </a:t>
            </a:r>
            <a:r>
              <a:rPr lang="es-ES" dirty="0" smtClean="0"/>
              <a:t>un </a:t>
            </a:r>
            <a:r>
              <a:rPr lang="es-ES" dirty="0" err="1" smtClean="0"/>
              <a:t>henry</a:t>
            </a:r>
            <a:r>
              <a:rPr lang="es-ES" dirty="0" smtClean="0"/>
              <a:t> </a:t>
            </a:r>
            <a:r>
              <a:rPr lang="es-ES" dirty="0"/>
              <a:t>(H</a:t>
            </a:r>
            <a:r>
              <a:rPr lang="es-ES" dirty="0" smtClean="0"/>
              <a:t>):</a:t>
            </a:r>
          </a:p>
          <a:p>
            <a:pPr algn="just"/>
            <a:endParaRPr lang="es-ES" dirty="0"/>
          </a:p>
          <a:p>
            <a:pPr algn="just"/>
            <a:endParaRPr lang="es-ES" dirty="0"/>
          </a:p>
          <a:p>
            <a:pPr algn="just"/>
            <a:r>
              <a:rPr lang="es-ES" dirty="0"/>
              <a:t>Así podemos diferenciar ciertos elementos que son </a:t>
            </a:r>
            <a:r>
              <a:rPr lang="es-ES" dirty="0" smtClean="0"/>
              <a:t>denominados inductivos por presentar el mismo comportamiento</a:t>
            </a:r>
            <a:r>
              <a:rPr lang="es-ES" dirty="0"/>
              <a:t>. </a:t>
            </a:r>
          </a:p>
          <a:p>
            <a:pPr algn="just"/>
            <a:r>
              <a:rPr lang="es-ES" dirty="0" smtClean="0"/>
              <a:t>El capacitor es un elemento </a:t>
            </a:r>
            <a:r>
              <a:rPr lang="es-ES" dirty="0"/>
              <a:t>inductivo </a:t>
            </a:r>
            <a:r>
              <a:rPr lang="es-ES" dirty="0" smtClean="0"/>
              <a:t>ya que sirve para almacenar </a:t>
            </a:r>
            <a:r>
              <a:rPr lang="es-ES" dirty="0"/>
              <a:t>carga </a:t>
            </a:r>
            <a:r>
              <a:rPr lang="es-ES" dirty="0" smtClean="0"/>
              <a:t>y energía entre </a:t>
            </a:r>
            <a:r>
              <a:rPr lang="es-ES" dirty="0"/>
              <a:t>sus componentes internos. </a:t>
            </a:r>
          </a:p>
          <a:p>
            <a:pPr algn="just"/>
            <a:r>
              <a:rPr lang="es-ES" dirty="0" smtClean="0"/>
              <a:t>Los sensores inductivos se utilizan para detectar otros elementos </a:t>
            </a:r>
            <a:r>
              <a:rPr lang="es-ES" dirty="0"/>
              <a:t>conductores, como metales férricos, </a:t>
            </a:r>
            <a:r>
              <a:rPr lang="es-ES" dirty="0" smtClean="0"/>
              <a:t>y con propiedades </a:t>
            </a:r>
            <a:r>
              <a:rPr lang="es-ES" dirty="0"/>
              <a:t>magnéticas. </a:t>
            </a:r>
            <a:r>
              <a:rPr lang="es-ES" dirty="0" smtClean="0"/>
              <a:t>Al acercar uno de estos sensores </a:t>
            </a:r>
            <a:r>
              <a:rPr lang="es-ES" dirty="0"/>
              <a:t>a </a:t>
            </a:r>
            <a:r>
              <a:rPr lang="es-ES" dirty="0" smtClean="0"/>
              <a:t>un </a:t>
            </a:r>
            <a:r>
              <a:rPr lang="es-ES" dirty="0" err="1" smtClean="0"/>
              <a:t>metaI</a:t>
            </a:r>
            <a:r>
              <a:rPr lang="es-ES" dirty="0" smtClean="0"/>
              <a:t>, se activa una señal que está compuesta por un analizador de campo </a:t>
            </a:r>
            <a:r>
              <a:rPr lang="es-ES" dirty="0"/>
              <a:t>magnético.</a:t>
            </a:r>
          </a:p>
          <a:p>
            <a:pPr algn="just"/>
            <a:r>
              <a:rPr lang="es-ES" dirty="0"/>
              <a:t>El sensor genera un campo magnético en sus espirales </a:t>
            </a:r>
            <a:r>
              <a:rPr lang="es-ES" dirty="0" smtClean="0"/>
              <a:t>y</a:t>
            </a:r>
            <a:r>
              <a:rPr lang="es-ES" dirty="0"/>
              <a:t>, al acercarse un material férrico, este conduce parte </a:t>
            </a:r>
            <a:r>
              <a:rPr lang="es-ES" dirty="0" smtClean="0"/>
              <a:t>de </a:t>
            </a:r>
            <a:r>
              <a:rPr lang="es-ES" dirty="0"/>
              <a:t>este campo disminuyendo la medición.</a:t>
            </a:r>
          </a:p>
          <a:p>
            <a:pPr algn="just"/>
            <a:r>
              <a:rPr lang="es-ES" dirty="0"/>
              <a:t>De esta manera, el sensor detecta el cambio de campo </a:t>
            </a:r>
            <a:r>
              <a:rPr lang="es-ES" dirty="0" smtClean="0"/>
              <a:t>magnético </a:t>
            </a:r>
            <a:r>
              <a:rPr lang="es-ES" dirty="0"/>
              <a:t>debido a un material presente. Si se puede </a:t>
            </a:r>
            <a:r>
              <a:rPr lang="es-ES" dirty="0" smtClean="0"/>
              <a:t>medir </a:t>
            </a:r>
            <a:r>
              <a:rPr lang="es-ES" dirty="0"/>
              <a:t>el cambio, puede determinarse el tipo de material </a:t>
            </a:r>
            <a:r>
              <a:rPr lang="es-ES" dirty="0" smtClean="0"/>
              <a:t>gracias </a:t>
            </a:r>
            <a:r>
              <a:rPr lang="es-ES" dirty="0"/>
              <a:t>a su composición.</a:t>
            </a:r>
          </a:p>
          <a:p>
            <a:pPr algn="just"/>
            <a:r>
              <a:rPr lang="es-ES" dirty="0"/>
              <a:t>Podremos ver todos estos componentes en casi todos los </a:t>
            </a:r>
            <a:r>
              <a:rPr lang="es-ES" dirty="0" smtClean="0"/>
              <a:t>componentes </a:t>
            </a:r>
            <a:r>
              <a:rPr lang="es-ES" dirty="0"/>
              <a:t>electrónicos, desde placas lógicas a </a:t>
            </a:r>
            <a:r>
              <a:rPr lang="es-ES" dirty="0" smtClean="0"/>
              <a:t>equipos </a:t>
            </a:r>
            <a:r>
              <a:rPr lang="es-ES" dirty="0"/>
              <a:t>y maquinarias de gran envergadura. Al </a:t>
            </a:r>
            <a:r>
              <a:rPr lang="es-ES" dirty="0" smtClean="0"/>
              <a:t>igual </a:t>
            </a:r>
            <a:r>
              <a:rPr lang="es-ES" dirty="0"/>
              <a:t>que las </a:t>
            </a:r>
            <a:r>
              <a:rPr lang="es-ES" dirty="0" smtClean="0"/>
              <a:t>resistencias </a:t>
            </a:r>
            <a:r>
              <a:rPr lang="es-ES" dirty="0"/>
              <a:t>y los capacitores, los </a:t>
            </a:r>
            <a:r>
              <a:rPr lang="es-ES" dirty="0" err="1" smtClean="0"/>
              <a:t>inductanciaes</a:t>
            </a:r>
            <a:r>
              <a:rPr lang="es-ES" dirty="0" smtClean="0"/>
              <a:t> </a:t>
            </a:r>
            <a:r>
              <a:rPr lang="es-ES" dirty="0"/>
              <a:t>están </a:t>
            </a:r>
            <a:r>
              <a:rPr lang="es-ES" dirty="0" smtClean="0"/>
              <a:t>instalados </a:t>
            </a:r>
            <a:r>
              <a:rPr lang="es-ES" dirty="0"/>
              <a:t>para proteger otros componentes a modo de filtros o </a:t>
            </a:r>
            <a:r>
              <a:rPr lang="es-ES" dirty="0" smtClean="0"/>
              <a:t>paredes </a:t>
            </a:r>
            <a:r>
              <a:rPr lang="es-ES" dirty="0"/>
              <a:t>de picos de tensión y corriente. Recordemos que </a:t>
            </a:r>
            <a:r>
              <a:rPr lang="es-ES" dirty="0" smtClean="0"/>
              <a:t>muchos </a:t>
            </a:r>
            <a:r>
              <a:rPr lang="es-ES" dirty="0"/>
              <a:t>de estos están sometidos a corrientes variables </a:t>
            </a:r>
            <a:r>
              <a:rPr lang="es-ES" dirty="0" smtClean="0"/>
              <a:t>y </a:t>
            </a:r>
            <a:r>
              <a:rPr lang="es-ES" dirty="0"/>
              <a:t>tensiones con valores pico y bajos con mucho margen. </a:t>
            </a:r>
          </a:p>
          <a:p>
            <a:pPr algn="just"/>
            <a:r>
              <a:rPr lang="es-ES" dirty="0"/>
              <a:t>Al analizar distintos componentes, podremos ir </a:t>
            </a:r>
            <a:r>
              <a:rPr lang="es-ES" dirty="0" smtClean="0"/>
              <a:t>observando su aplicación y su rol de protección o su rol de filtro en cada </a:t>
            </a:r>
            <a:r>
              <a:rPr lang="es-ES" dirty="0"/>
              <a:t>etapa </a:t>
            </a:r>
            <a:r>
              <a:rPr lang="es-ES" dirty="0" smtClean="0"/>
              <a:t>de análisis.</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63587" y="407349"/>
            <a:ext cx="914400" cy="438150"/>
          </a:xfrm>
          <a:prstGeom prst="rect">
            <a:avLst/>
          </a:prstGeom>
        </p:spPr>
      </p:pic>
    </p:spTree>
    <p:extLst>
      <p:ext uri="{BB962C8B-B14F-4D97-AF65-F5344CB8AC3E}">
        <p14:creationId xmlns:p14="http://schemas.microsoft.com/office/powerpoint/2010/main" val="58941575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56260" y="191132"/>
            <a:ext cx="4569152" cy="3654508"/>
          </a:xfrm>
          <a:prstGeom prst="rect">
            <a:avLst/>
          </a:prstGeom>
        </p:spPr>
      </p:pic>
      <p:sp>
        <p:nvSpPr>
          <p:cNvPr id="5" name="Rectángulo 4"/>
          <p:cNvSpPr/>
          <p:nvPr/>
        </p:nvSpPr>
        <p:spPr>
          <a:xfrm>
            <a:off x="4714379" y="408819"/>
            <a:ext cx="4362203" cy="1200329"/>
          </a:xfrm>
          <a:prstGeom prst="rect">
            <a:avLst/>
          </a:prstGeom>
        </p:spPr>
        <p:txBody>
          <a:bodyPr wrap="square">
            <a:spAutoFit/>
          </a:bodyPr>
          <a:lstStyle/>
          <a:p>
            <a:pPr algn="just"/>
            <a:r>
              <a:rPr lang="es-ES" b="1" dirty="0"/>
              <a:t>Distintos tipos de </a:t>
            </a:r>
            <a:r>
              <a:rPr lang="es-ES" b="1" dirty="0" err="1" smtClean="0"/>
              <a:t>inductanciaes</a:t>
            </a:r>
            <a:r>
              <a:rPr lang="es-ES" b="1" dirty="0" smtClean="0"/>
              <a:t> </a:t>
            </a:r>
            <a:r>
              <a:rPr lang="es-ES" b="1" dirty="0"/>
              <a:t>que están conformados en su interior principalmente por bobinas de cobre, aluminio u otras aleaciones aisladas entre sí.</a:t>
            </a:r>
          </a:p>
        </p:txBody>
      </p:sp>
      <p:sp>
        <p:nvSpPr>
          <p:cNvPr id="6" name="Rectángulo 5"/>
          <p:cNvSpPr/>
          <p:nvPr/>
        </p:nvSpPr>
        <p:spPr>
          <a:xfrm>
            <a:off x="190561" y="4962389"/>
            <a:ext cx="4832701" cy="923330"/>
          </a:xfrm>
          <a:prstGeom prst="rect">
            <a:avLst/>
          </a:prstGeom>
        </p:spPr>
        <p:txBody>
          <a:bodyPr wrap="square">
            <a:spAutoFit/>
          </a:bodyPr>
          <a:lstStyle/>
          <a:p>
            <a:r>
              <a:rPr lang="es-ES" dirty="0" smtClean="0"/>
              <a:t>Podemos </a:t>
            </a:r>
            <a:r>
              <a:rPr lang="es-ES" dirty="0"/>
              <a:t>observar cómo mejora el efecto de inductancia si el </a:t>
            </a:r>
            <a:r>
              <a:rPr lang="es-ES" dirty="0" smtClean="0"/>
              <a:t>núcleo es </a:t>
            </a:r>
            <a:r>
              <a:rPr lang="es-ES" dirty="0"/>
              <a:t>de ferrita. Se maximizan las líneas de campo magnético.</a:t>
            </a:r>
          </a:p>
        </p:txBody>
      </p:sp>
      <p:pic>
        <p:nvPicPr>
          <p:cNvPr id="7" name="Imagen 6"/>
          <p:cNvPicPr>
            <a:picLocks noChangeAspect="1"/>
          </p:cNvPicPr>
          <p:nvPr/>
        </p:nvPicPr>
        <p:blipFill>
          <a:blip r:embed="rId3"/>
          <a:stretch>
            <a:fillRect/>
          </a:stretch>
        </p:blipFill>
        <p:spPr>
          <a:xfrm>
            <a:off x="5020417" y="2268188"/>
            <a:ext cx="6854909" cy="4230386"/>
          </a:xfrm>
          <a:prstGeom prst="rect">
            <a:avLst/>
          </a:prstGeom>
        </p:spPr>
      </p:pic>
    </p:spTree>
    <p:extLst>
      <p:ext uri="{BB962C8B-B14F-4D97-AF65-F5344CB8AC3E}">
        <p14:creationId xmlns:p14="http://schemas.microsoft.com/office/powerpoint/2010/main" val="78372804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464265"/>
            <a:ext cx="11519065"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err="1">
                <a:solidFill>
                  <a:srgbClr val="0070C0"/>
                </a:solidFill>
                <a:latin typeface="Arial Rounded MT Bold" panose="020F0704030504030204" pitchFamily="34" charset="0"/>
              </a:rPr>
              <a:t>contraelectromotriz</a:t>
            </a:r>
            <a:endParaRPr lang="es-ES" b="1" dirty="0">
              <a:solidFill>
                <a:srgbClr val="0070C0"/>
              </a:solidFill>
              <a:latin typeface="Arial Rounded MT Bold" panose="020F0704030504030204" pitchFamily="34" charset="0"/>
            </a:endParaRPr>
          </a:p>
          <a:p>
            <a:pPr algn="ctr"/>
            <a:r>
              <a:rPr lang="es-ES" b="1" dirty="0">
                <a:solidFill>
                  <a:srgbClr val="0070C0"/>
                </a:solidFill>
              </a:rPr>
              <a:t>En el bobinado de un motor, al aplicarse una </a:t>
            </a:r>
            <a:r>
              <a:rPr lang="es-ES" b="1" dirty="0" smtClean="0">
                <a:solidFill>
                  <a:srgbClr val="0070C0"/>
                </a:solidFill>
              </a:rPr>
              <a:t>corriente</a:t>
            </a:r>
            <a:r>
              <a:rPr lang="es-ES" b="1" dirty="0">
                <a:solidFill>
                  <a:srgbClr val="0070C0"/>
                </a:solidFill>
              </a:rPr>
              <a:t>, se produce un efecto eléctrico </a:t>
            </a:r>
            <a:r>
              <a:rPr lang="es-ES" b="1" dirty="0" smtClean="0">
                <a:solidFill>
                  <a:srgbClr val="0070C0"/>
                </a:solidFill>
              </a:rPr>
              <a:t>que genera </a:t>
            </a:r>
            <a:r>
              <a:rPr lang="es-ES" b="1" dirty="0">
                <a:solidFill>
                  <a:srgbClr val="0070C0"/>
                </a:solidFill>
              </a:rPr>
              <a:t>un campo magnético que </a:t>
            </a:r>
            <a:r>
              <a:rPr lang="es-ES" b="1" dirty="0" smtClean="0">
                <a:solidFill>
                  <a:srgbClr val="0070C0"/>
                </a:solidFill>
              </a:rPr>
              <a:t>acciona la rotación del bobinado</a:t>
            </a:r>
            <a:r>
              <a:rPr lang="es-ES" b="1" dirty="0">
                <a:solidFill>
                  <a:srgbClr val="0070C0"/>
                </a:solidFill>
              </a:rPr>
              <a:t>. Pero </a:t>
            </a:r>
            <a:r>
              <a:rPr lang="es-ES" b="1" dirty="0" smtClean="0">
                <a:solidFill>
                  <a:srgbClr val="0070C0"/>
                </a:solidFill>
              </a:rPr>
              <a:t>a su vez, al empezar a girar el bobinado</a:t>
            </a:r>
            <a:r>
              <a:rPr lang="es-ES" b="1" dirty="0">
                <a:solidFill>
                  <a:srgbClr val="0070C0"/>
                </a:solidFill>
              </a:rPr>
              <a:t>, </a:t>
            </a:r>
            <a:r>
              <a:rPr lang="es-ES" b="1" dirty="0" smtClean="0">
                <a:solidFill>
                  <a:srgbClr val="0070C0"/>
                </a:solidFill>
              </a:rPr>
              <a:t>se generan </a:t>
            </a:r>
            <a:r>
              <a:rPr lang="es-ES" b="1" dirty="0">
                <a:solidFill>
                  <a:srgbClr val="0070C0"/>
                </a:solidFill>
              </a:rPr>
              <a:t>nuevos </a:t>
            </a:r>
            <a:r>
              <a:rPr lang="es-ES" b="1" dirty="0" smtClean="0">
                <a:solidFill>
                  <a:srgbClr val="0070C0"/>
                </a:solidFill>
              </a:rPr>
              <a:t>campos </a:t>
            </a:r>
            <a:r>
              <a:rPr lang="es-ES" b="1" dirty="0">
                <a:solidFill>
                  <a:srgbClr val="0070C0"/>
                </a:solidFill>
              </a:rPr>
              <a:t>magnéticos que </a:t>
            </a:r>
            <a:r>
              <a:rPr lang="es-ES" b="1" dirty="0" smtClean="0">
                <a:solidFill>
                  <a:srgbClr val="0070C0"/>
                </a:solidFill>
              </a:rPr>
              <a:t>cortan líneas del otro campo </a:t>
            </a:r>
            <a:r>
              <a:rPr lang="es-ES" b="1" dirty="0">
                <a:solidFill>
                  <a:srgbClr val="0070C0"/>
                </a:solidFill>
              </a:rPr>
              <a:t>magnético </a:t>
            </a:r>
            <a:r>
              <a:rPr lang="es-ES" b="1" dirty="0" smtClean="0">
                <a:solidFill>
                  <a:srgbClr val="0070C0"/>
                </a:solidFill>
              </a:rPr>
              <a:t>y originan </a:t>
            </a:r>
            <a:r>
              <a:rPr lang="es-ES" b="1" dirty="0">
                <a:solidFill>
                  <a:srgbClr val="0070C0"/>
                </a:solidFill>
              </a:rPr>
              <a:t>una fuerza </a:t>
            </a:r>
            <a:r>
              <a:rPr lang="es-ES" b="1" dirty="0" err="1" smtClean="0">
                <a:solidFill>
                  <a:srgbClr val="0070C0"/>
                </a:solidFill>
              </a:rPr>
              <a:t>contraelectromotriz</a:t>
            </a:r>
            <a:r>
              <a:rPr lang="es-ES" b="1" dirty="0" smtClean="0">
                <a:solidFill>
                  <a:srgbClr val="0070C0"/>
                </a:solidFill>
              </a:rPr>
              <a:t> en sentido </a:t>
            </a:r>
            <a:r>
              <a:rPr lang="es-ES" b="1" dirty="0">
                <a:solidFill>
                  <a:srgbClr val="0070C0"/>
                </a:solidFill>
              </a:rPr>
              <a:t>opuesto al </a:t>
            </a:r>
            <a:r>
              <a:rPr lang="es-ES" b="1" dirty="0" smtClean="0">
                <a:solidFill>
                  <a:srgbClr val="0070C0"/>
                </a:solidFill>
              </a:rPr>
              <a:t>movimiento</a:t>
            </a:r>
            <a:r>
              <a:rPr lang="es-ES" b="1" dirty="0">
                <a:solidFill>
                  <a:srgbClr val="0070C0"/>
                </a:solidFill>
              </a:rPr>
              <a:t>, que tiende </a:t>
            </a:r>
            <a:r>
              <a:rPr lang="es-ES" b="1" dirty="0" smtClean="0">
                <a:solidFill>
                  <a:srgbClr val="0070C0"/>
                </a:solidFill>
              </a:rPr>
              <a:t>a frenar el bobinado</a:t>
            </a:r>
            <a:r>
              <a:rPr lang="es-ES" b="1" dirty="0">
                <a:solidFill>
                  <a:srgbClr val="0070C0"/>
                </a:solidFill>
              </a:rPr>
              <a:t>. Se </a:t>
            </a:r>
            <a:r>
              <a:rPr lang="es-ES" b="1" dirty="0" smtClean="0">
                <a:solidFill>
                  <a:srgbClr val="0070C0"/>
                </a:solidFill>
              </a:rPr>
              <a:t>produce </a:t>
            </a:r>
            <a:r>
              <a:rPr lang="es-ES" b="1" dirty="0">
                <a:solidFill>
                  <a:srgbClr val="0070C0"/>
                </a:solidFill>
              </a:rPr>
              <a:t>este efecto cuando </a:t>
            </a:r>
            <a:r>
              <a:rPr lang="es-ES" b="1" dirty="0" smtClean="0">
                <a:solidFill>
                  <a:srgbClr val="0070C0"/>
                </a:solidFill>
              </a:rPr>
              <a:t>circula corriente.</a:t>
            </a:r>
          </a:p>
          <a:p>
            <a:pPr algn="just"/>
            <a:endParaRPr lang="es-ES" dirty="0"/>
          </a:p>
          <a:p>
            <a:pPr lvl="6" algn="just"/>
            <a:r>
              <a:rPr lang="es-ES" b="1" dirty="0" smtClean="0"/>
              <a:t>Generación </a:t>
            </a:r>
            <a:r>
              <a:rPr lang="es-ES" b="1" dirty="0"/>
              <a:t>de </a:t>
            </a:r>
          </a:p>
          <a:p>
            <a:pPr lvl="6" algn="just"/>
            <a:r>
              <a:rPr lang="es-ES" b="1" dirty="0"/>
              <a:t>campo magnético</a:t>
            </a:r>
          </a:p>
          <a:p>
            <a:pPr lvl="6" algn="just"/>
            <a:r>
              <a:rPr lang="es-ES" b="1" dirty="0"/>
              <a:t>alrededor de un </a:t>
            </a:r>
          </a:p>
          <a:p>
            <a:pPr lvl="6" algn="just"/>
            <a:r>
              <a:rPr lang="es-ES" b="1" dirty="0"/>
              <a:t>conductor de </a:t>
            </a:r>
            <a:r>
              <a:rPr lang="es-ES" b="1" dirty="0" smtClean="0"/>
              <a:t>cobre. </a:t>
            </a:r>
          </a:p>
          <a:p>
            <a:pPr lvl="6" algn="just"/>
            <a:r>
              <a:rPr lang="es-ES" b="1" dirty="0" smtClean="0"/>
              <a:t>Cada </a:t>
            </a:r>
            <a:r>
              <a:rPr lang="es-ES" b="1" dirty="0"/>
              <a:t>espiral</a:t>
            </a:r>
          </a:p>
          <a:p>
            <a:pPr lvl="6" algn="just"/>
            <a:r>
              <a:rPr lang="es-ES" b="1" dirty="0"/>
              <a:t>produce su propio </a:t>
            </a:r>
          </a:p>
          <a:p>
            <a:pPr lvl="6" algn="just"/>
            <a:r>
              <a:rPr lang="es-ES" b="1" dirty="0"/>
              <a:t>campo magnético</a:t>
            </a:r>
          </a:p>
          <a:p>
            <a:pPr lvl="6" algn="just"/>
            <a:r>
              <a:rPr lang="es-ES" b="1" dirty="0"/>
              <a:t>que, en conjunto, </a:t>
            </a:r>
          </a:p>
          <a:p>
            <a:pPr lvl="6" algn="just"/>
            <a:r>
              <a:rPr lang="es-ES" b="1" dirty="0"/>
              <a:t>generan el efecto </a:t>
            </a:r>
          </a:p>
          <a:p>
            <a:pPr lvl="6" algn="just"/>
            <a:r>
              <a:rPr lang="es-ES" dirty="0"/>
              <a:t>de inductancia</a:t>
            </a:r>
            <a:r>
              <a:rPr lang="es-ES" dirty="0" smtClean="0"/>
              <a:t>.</a:t>
            </a:r>
          </a:p>
          <a:p>
            <a:pPr lvl="6" algn="just"/>
            <a:endParaRPr lang="es-ES" dirty="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una </a:t>
            </a:r>
            <a:r>
              <a:rPr lang="es-ES" b="1" dirty="0">
                <a:solidFill>
                  <a:srgbClr val="0070C0"/>
                </a:solidFill>
                <a:latin typeface="Arial Rounded MT Bold" panose="020F0704030504030204" pitchFamily="34" charset="0"/>
              </a:rPr>
              <a:t>inductancia</a:t>
            </a:r>
          </a:p>
          <a:p>
            <a:pPr algn="just"/>
            <a:r>
              <a:rPr lang="es-ES" dirty="0"/>
              <a:t>La corriente alterna presenta un efecto </a:t>
            </a:r>
            <a:r>
              <a:rPr lang="es-ES" dirty="0" smtClean="0"/>
              <a:t>particularmente </a:t>
            </a:r>
            <a:r>
              <a:rPr lang="es-ES" dirty="0"/>
              <a:t>interesante sobre una bobina </a:t>
            </a:r>
            <a:r>
              <a:rPr lang="es-ES" dirty="0" smtClean="0"/>
              <a:t>(inductancia), </a:t>
            </a:r>
            <a:r>
              <a:rPr lang="es-ES" dirty="0"/>
              <a:t>ya que es una </a:t>
            </a:r>
            <a:r>
              <a:rPr lang="es-ES" dirty="0" smtClean="0"/>
              <a:t>oscilación </a:t>
            </a:r>
            <a:r>
              <a:rPr lang="es-ES" dirty="0" err="1"/>
              <a:t>senoidal</a:t>
            </a:r>
            <a:r>
              <a:rPr lang="es-ES" dirty="0"/>
              <a:t> que va a presentar fase, periodicidad, </a:t>
            </a:r>
            <a:r>
              <a:rPr lang="es-ES" dirty="0" smtClean="0"/>
              <a:t>amplitud </a:t>
            </a:r>
            <a:r>
              <a:rPr lang="es-ES" dirty="0"/>
              <a:t>y frecuencia. El estudio de la inductancia implica </a:t>
            </a:r>
            <a:r>
              <a:rPr lang="es-ES" dirty="0" smtClean="0"/>
              <a:t>algunos </a:t>
            </a:r>
            <a:r>
              <a:rPr lang="es-ES" dirty="0"/>
              <a:t>efectos variables muy interesantes de conocer. </a:t>
            </a:r>
          </a:p>
          <a:p>
            <a:pPr algn="just"/>
            <a:r>
              <a:rPr lang="es-ES" dirty="0"/>
              <a:t>Como sabemos, la corriente alterna presenta la forma </a:t>
            </a:r>
            <a:r>
              <a:rPr lang="es-ES" dirty="0" smtClean="0"/>
              <a:t>matemática:</a:t>
            </a:r>
          </a:p>
          <a:p>
            <a:pPr algn="just"/>
            <a:endParaRPr lang="es-ES" dirty="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192857" y="1900795"/>
            <a:ext cx="2305050" cy="2628900"/>
          </a:xfrm>
          <a:prstGeom prst="rect">
            <a:avLst/>
          </a:prstGeom>
        </p:spPr>
      </p:pic>
      <p:pic>
        <p:nvPicPr>
          <p:cNvPr id="8" name="Imagen 7"/>
          <p:cNvPicPr>
            <a:picLocks noChangeAspect="1"/>
          </p:cNvPicPr>
          <p:nvPr/>
        </p:nvPicPr>
        <p:blipFill>
          <a:blip r:embed="rId3"/>
          <a:stretch>
            <a:fillRect/>
          </a:stretch>
        </p:blipFill>
        <p:spPr>
          <a:xfrm>
            <a:off x="5402407" y="6239358"/>
            <a:ext cx="1885950" cy="295275"/>
          </a:xfrm>
          <a:prstGeom prst="rect">
            <a:avLst/>
          </a:prstGeom>
        </p:spPr>
      </p:pic>
    </p:spTree>
    <p:extLst>
      <p:ext uri="{BB962C8B-B14F-4D97-AF65-F5344CB8AC3E}">
        <p14:creationId xmlns:p14="http://schemas.microsoft.com/office/powerpoint/2010/main" val="109850089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Recordemos </a:t>
            </a:r>
            <a:r>
              <a:rPr lang="es-ES" dirty="0"/>
              <a:t>que el </a:t>
            </a:r>
            <a:r>
              <a:rPr lang="es-ES" dirty="0" smtClean="0"/>
              <a:t>inductancia </a:t>
            </a:r>
            <a:r>
              <a:rPr lang="es-ES" dirty="0"/>
              <a:t>es uno de los principales </a:t>
            </a:r>
            <a:r>
              <a:rPr lang="es-ES" dirty="0" smtClean="0"/>
              <a:t>elementos </a:t>
            </a:r>
            <a:r>
              <a:rPr lang="es-ES" dirty="0"/>
              <a:t>que encontraremos en casi todos los </a:t>
            </a:r>
            <a:r>
              <a:rPr lang="es-ES" dirty="0" smtClean="0"/>
              <a:t>componentes electrónicos</a:t>
            </a:r>
            <a:r>
              <a:rPr lang="es-ES" dirty="0"/>
              <a:t>, por lo que debemos prestar mayor atención en </a:t>
            </a:r>
            <a:r>
              <a:rPr lang="es-ES" dirty="0" smtClean="0"/>
              <a:t>el </a:t>
            </a:r>
            <a:r>
              <a:rPr lang="es-ES" dirty="0"/>
              <a:t>momento de estudiarlo.</a:t>
            </a:r>
          </a:p>
          <a:p>
            <a:pPr algn="just"/>
            <a:r>
              <a:rPr lang="es-ES" b="1" dirty="0" smtClean="0">
                <a:solidFill>
                  <a:srgbClr val="0070C0"/>
                </a:solidFill>
                <a:latin typeface="Arial Rounded MT Bold" panose="020F0704030504030204" pitchFamily="34" charset="0"/>
              </a:rPr>
              <a:t>En corriente </a:t>
            </a:r>
            <a:r>
              <a:rPr lang="es-ES" b="1" dirty="0">
                <a:solidFill>
                  <a:srgbClr val="0070C0"/>
                </a:solidFill>
                <a:latin typeface="Arial Rounded MT Bold" panose="020F0704030504030204" pitchFamily="34" charset="0"/>
              </a:rPr>
              <a:t>continua</a:t>
            </a:r>
          </a:p>
          <a:p>
            <a:pPr algn="ctr"/>
            <a:r>
              <a:rPr lang="es-ES" b="1" dirty="0">
                <a:solidFill>
                  <a:srgbClr val="0070C0"/>
                </a:solidFill>
              </a:rPr>
              <a:t>Frente </a:t>
            </a:r>
            <a:r>
              <a:rPr lang="es-ES" b="1" dirty="0" smtClean="0">
                <a:solidFill>
                  <a:srgbClr val="0070C0"/>
                </a:solidFill>
              </a:rPr>
              <a:t>a una </a:t>
            </a:r>
            <a:r>
              <a:rPr lang="es-ES" b="1" dirty="0">
                <a:solidFill>
                  <a:srgbClr val="0070C0"/>
                </a:solidFill>
              </a:rPr>
              <a:t>corriente continua, </a:t>
            </a:r>
            <a:r>
              <a:rPr lang="es-ES" b="1" dirty="0" smtClean="0">
                <a:solidFill>
                  <a:srgbClr val="0070C0"/>
                </a:solidFill>
              </a:rPr>
              <a:t>los elementos </a:t>
            </a:r>
            <a:r>
              <a:rPr lang="es-ES" b="1" dirty="0" err="1" smtClean="0">
                <a:solidFill>
                  <a:srgbClr val="0070C0"/>
                </a:solidFill>
              </a:rPr>
              <a:t>inductanciaes</a:t>
            </a:r>
            <a:r>
              <a:rPr lang="es-ES" b="1" dirty="0" smtClean="0">
                <a:solidFill>
                  <a:srgbClr val="0070C0"/>
                </a:solidFill>
              </a:rPr>
              <a:t> se comportan </a:t>
            </a:r>
            <a:r>
              <a:rPr lang="es-ES" b="1" dirty="0">
                <a:solidFill>
                  <a:srgbClr val="0070C0"/>
                </a:solidFill>
              </a:rPr>
              <a:t>como </a:t>
            </a:r>
            <a:r>
              <a:rPr lang="es-ES" b="1" dirty="0" smtClean="0">
                <a:solidFill>
                  <a:srgbClr val="0070C0"/>
                </a:solidFill>
              </a:rPr>
              <a:t>si estuviesen </a:t>
            </a:r>
            <a:r>
              <a:rPr lang="es-ES" b="1" dirty="0">
                <a:solidFill>
                  <a:srgbClr val="0070C0"/>
                </a:solidFill>
              </a:rPr>
              <a:t>en </a:t>
            </a:r>
            <a:r>
              <a:rPr lang="es-ES" b="1" dirty="0" smtClean="0">
                <a:solidFill>
                  <a:srgbClr val="0070C0"/>
                </a:solidFill>
              </a:rPr>
              <a:t>cortocircuito</a:t>
            </a:r>
            <a:r>
              <a:rPr lang="es-ES" b="1" dirty="0">
                <a:solidFill>
                  <a:srgbClr val="0070C0"/>
                </a:solidFill>
              </a:rPr>
              <a:t>, </a:t>
            </a:r>
            <a:r>
              <a:rPr lang="es-ES" b="1" dirty="0" smtClean="0">
                <a:solidFill>
                  <a:srgbClr val="0070C0"/>
                </a:solidFill>
              </a:rPr>
              <a:t>ya que la corriente será constante. La bobina real en régimen </a:t>
            </a:r>
            <a:r>
              <a:rPr lang="es-ES" b="1" dirty="0">
                <a:solidFill>
                  <a:srgbClr val="0070C0"/>
                </a:solidFill>
              </a:rPr>
              <a:t>permanente (funcionando)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una resistencia </a:t>
            </a:r>
            <a:r>
              <a:rPr lang="es-ES" b="1" dirty="0">
                <a:solidFill>
                  <a:srgbClr val="0070C0"/>
                </a:solidFill>
              </a:rPr>
              <a:t>que depende </a:t>
            </a:r>
            <a:r>
              <a:rPr lang="es-ES" b="1" dirty="0" smtClean="0">
                <a:solidFill>
                  <a:srgbClr val="0070C0"/>
                </a:solidFill>
              </a:rPr>
              <a:t>exclusivamente del material del que </a:t>
            </a:r>
            <a:r>
              <a:rPr lang="es-ES" b="1" dirty="0">
                <a:solidFill>
                  <a:srgbClr val="0070C0"/>
                </a:solidFill>
              </a:rPr>
              <a:t>esté fabricado</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inductancia es la propiedad de un elemento que se </a:t>
            </a:r>
            <a:r>
              <a:rPr lang="es-ES" dirty="0" smtClean="0"/>
              <a:t>opone </a:t>
            </a:r>
            <a:r>
              <a:rPr lang="es-ES" dirty="0"/>
              <a:t>al cambio de una corriente eléctrica, muy similar a la </a:t>
            </a:r>
            <a:r>
              <a:rPr lang="es-ES" dirty="0" smtClean="0"/>
              <a:t>resistencia</a:t>
            </a:r>
            <a:r>
              <a:rPr lang="es-ES" dirty="0"/>
              <a:t>. A diferencia de la resistencia, donde tanto la </a:t>
            </a:r>
            <a:r>
              <a:rPr lang="es-ES" dirty="0" smtClean="0"/>
              <a:t>tensión </a:t>
            </a:r>
            <a:r>
              <a:rPr lang="es-ES" dirty="0"/>
              <a:t>como la corriente se encuentran en fase, este </a:t>
            </a:r>
            <a:r>
              <a:rPr lang="es-ES" dirty="0" smtClean="0"/>
              <a:t>inductancia </a:t>
            </a:r>
            <a:r>
              <a:rPr lang="es-ES" dirty="0"/>
              <a:t>estará completamente desfasado.</a:t>
            </a:r>
          </a:p>
          <a:p>
            <a:pPr algn="just"/>
            <a:r>
              <a:rPr lang="es-ES" dirty="0"/>
              <a:t>La tensión se encuentra desfasada </a:t>
            </a:r>
            <a:r>
              <a:rPr lang="es-ES" dirty="0" smtClean="0"/>
              <a:t>90° </a:t>
            </a:r>
            <a:r>
              <a:rPr lang="es-ES" dirty="0"/>
              <a:t>adelantada con </a:t>
            </a:r>
            <a:r>
              <a:rPr lang="es-ES" dirty="0" smtClean="0"/>
              <a:t>respecto </a:t>
            </a:r>
            <a:r>
              <a:rPr lang="es-ES" dirty="0"/>
              <a:t>a la corriente. Esto </a:t>
            </a:r>
            <a:r>
              <a:rPr lang="es-ES" dirty="0" smtClean="0"/>
              <a:t>significa </a:t>
            </a:r>
            <a:r>
              <a:rPr lang="es-ES" dirty="0"/>
              <a:t>que la corriente empieza </a:t>
            </a:r>
            <a:r>
              <a:rPr lang="es-ES" dirty="0" smtClean="0"/>
              <a:t>antes </a:t>
            </a:r>
            <a:r>
              <a:rPr lang="es-ES" dirty="0"/>
              <a:t>que la tensión. Para entenderlo mejor, en el momento </a:t>
            </a:r>
            <a:r>
              <a:rPr lang="es-ES" dirty="0" smtClean="0"/>
              <a:t>en </a:t>
            </a:r>
            <a:r>
              <a:rPr lang="es-ES" dirty="0"/>
              <a:t>el que la corriente tiene un valor de 0, la tensión está en </a:t>
            </a:r>
            <a:r>
              <a:rPr lang="es-ES" dirty="0" smtClean="0"/>
              <a:t>un </a:t>
            </a:r>
            <a:r>
              <a:rPr lang="es-ES" dirty="0"/>
              <a:t>punto máximo; y a su vez, la tensión tendrá un punto </a:t>
            </a:r>
            <a:r>
              <a:rPr lang="es-ES" dirty="0" smtClean="0"/>
              <a:t>mínimo </a:t>
            </a:r>
            <a:r>
              <a:rPr lang="es-ES" dirty="0"/>
              <a:t>en donde la corriente presente un punto máximo. Este </a:t>
            </a:r>
            <a:r>
              <a:rPr lang="es-ES" dirty="0" smtClean="0"/>
              <a:t>efecto </a:t>
            </a:r>
            <a:r>
              <a:rPr lang="es-ES" dirty="0"/>
              <a:t>es el que vemos como la inercia</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539649" y="1977674"/>
            <a:ext cx="2962275" cy="1952625"/>
          </a:xfrm>
          <a:prstGeom prst="rect">
            <a:avLst/>
          </a:prstGeom>
        </p:spPr>
      </p:pic>
      <p:sp>
        <p:nvSpPr>
          <p:cNvPr id="5" name="Rectángulo 4"/>
          <p:cNvSpPr/>
          <p:nvPr/>
        </p:nvSpPr>
        <p:spPr>
          <a:xfrm>
            <a:off x="1848593" y="2191435"/>
            <a:ext cx="2604654" cy="1477328"/>
          </a:xfrm>
          <a:prstGeom prst="rect">
            <a:avLst/>
          </a:prstGeom>
        </p:spPr>
        <p:txBody>
          <a:bodyPr wrap="square">
            <a:spAutoFit/>
          </a:bodyPr>
          <a:lstStyle/>
          <a:p>
            <a:pPr algn="just"/>
            <a:r>
              <a:rPr lang="es-ES" b="1" dirty="0"/>
              <a:t>Comportamiento de una bobina frente a la corriente </a:t>
            </a:r>
            <a:r>
              <a:rPr lang="es-ES" b="1" dirty="0" smtClean="0"/>
              <a:t>continua </a:t>
            </a:r>
            <a:r>
              <a:rPr lang="es-ES" b="1" dirty="0"/>
              <a:t>y frente a la corriente alterna.</a:t>
            </a:r>
          </a:p>
        </p:txBody>
      </p:sp>
    </p:spTree>
    <p:extLst>
      <p:ext uri="{BB962C8B-B14F-4D97-AF65-F5344CB8AC3E}">
        <p14:creationId xmlns:p14="http://schemas.microsoft.com/office/powerpoint/2010/main" val="65977475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La corriente alterna siempre </a:t>
            </a:r>
            <a:r>
              <a:rPr lang="es-ES" dirty="0"/>
              <a:t>estará oscilando entre valores </a:t>
            </a:r>
            <a:r>
              <a:rPr lang="es-ES" dirty="0" smtClean="0"/>
              <a:t>positivos y negativos. Ante esto, el inductancia presentará un efecto que intente oponerse al producido; mientras más brusco sea ese cambio</a:t>
            </a:r>
            <a:r>
              <a:rPr lang="es-ES" dirty="0"/>
              <a:t>, más fuerte </a:t>
            </a:r>
            <a:r>
              <a:rPr lang="es-ES" dirty="0" smtClean="0"/>
              <a:t>será esta oposición</a:t>
            </a:r>
            <a:r>
              <a:rPr lang="es-ES" dirty="0"/>
              <a:t>. </a:t>
            </a:r>
          </a:p>
          <a:p>
            <a:pPr algn="just"/>
            <a:r>
              <a:rPr lang="es-ES" dirty="0" smtClean="0"/>
              <a:t>En estos </a:t>
            </a:r>
            <a:r>
              <a:rPr lang="es-ES" dirty="0" err="1" smtClean="0"/>
              <a:t>inductanciaes</a:t>
            </a:r>
            <a:r>
              <a:rPr lang="es-ES" dirty="0" smtClean="0"/>
              <a:t> </a:t>
            </a:r>
            <a:r>
              <a:rPr lang="es-ES" dirty="0"/>
              <a:t>tendremos </a:t>
            </a:r>
            <a:r>
              <a:rPr lang="es-ES" dirty="0" smtClean="0"/>
              <a:t>la </a:t>
            </a:r>
            <a:r>
              <a:rPr lang="es-ES" b="1" dirty="0" smtClean="0"/>
              <a:t>reactancia </a:t>
            </a:r>
            <a:r>
              <a:rPr lang="es-ES" b="1" dirty="0"/>
              <a:t>inductiva</a:t>
            </a:r>
            <a:r>
              <a:rPr lang="es-ES" dirty="0"/>
              <a:t>, que </a:t>
            </a:r>
            <a:r>
              <a:rPr lang="es-ES" dirty="0" smtClean="0"/>
              <a:t>es la oposición a los cambios de corriente; será la misma para los </a:t>
            </a:r>
            <a:r>
              <a:rPr lang="es-ES" dirty="0" err="1" smtClean="0"/>
              <a:t>inductanciaes</a:t>
            </a:r>
            <a:r>
              <a:rPr lang="es-ES" dirty="0" smtClean="0"/>
              <a:t> </a:t>
            </a:r>
            <a:r>
              <a:rPr lang="es-ES" dirty="0"/>
              <a:t>ideales </a:t>
            </a:r>
            <a:r>
              <a:rPr lang="es-ES" dirty="0" smtClean="0"/>
              <a:t>o reales </a:t>
            </a:r>
            <a:r>
              <a:rPr lang="es-ES" dirty="0"/>
              <a:t>en forma </a:t>
            </a:r>
            <a:r>
              <a:rPr lang="es-ES" dirty="0" smtClean="0"/>
              <a:t>de bobina</a:t>
            </a:r>
            <a:r>
              <a:rPr lang="es-ES" dirty="0"/>
              <a:t>, que </a:t>
            </a:r>
            <a:r>
              <a:rPr lang="es-ES" dirty="0" smtClean="0"/>
              <a:t>se representa </a:t>
            </a:r>
            <a:r>
              <a:rPr lang="es-ES" dirty="0"/>
              <a:t>como</a:t>
            </a:r>
            <a:r>
              <a:rPr lang="es-ES" dirty="0" smtClean="0"/>
              <a:t>:</a:t>
            </a:r>
          </a:p>
          <a:p>
            <a:pPr algn="just"/>
            <a:endParaRPr lang="es-ES" dirty="0"/>
          </a:p>
          <a:p>
            <a:pPr algn="just"/>
            <a:endParaRPr lang="es-ES" dirty="0"/>
          </a:p>
          <a:p>
            <a:pPr algn="just"/>
            <a:r>
              <a:rPr lang="es-ES" dirty="0"/>
              <a:t>Se leerá que la reactancia inductiva es el producto entre la </a:t>
            </a:r>
            <a:r>
              <a:rPr lang="es-ES" dirty="0" smtClean="0"/>
              <a:t>frecuencia </a:t>
            </a:r>
            <a:r>
              <a:rPr lang="es-ES" dirty="0"/>
              <a:t>angular (o pulsación) y la inductancia. La </a:t>
            </a:r>
            <a:r>
              <a:rPr lang="es-ES" dirty="0" smtClean="0"/>
              <a:t>reactancia </a:t>
            </a:r>
            <a:r>
              <a:rPr lang="es-ES" dirty="0"/>
              <a:t>depende tanto de la frecuencia de la onda </a:t>
            </a:r>
            <a:r>
              <a:rPr lang="es-ES" dirty="0" smtClean="0"/>
              <a:t>sinusoidal como </a:t>
            </a:r>
            <a:r>
              <a:rPr lang="es-ES" dirty="0"/>
              <a:t>de la inductancia y poseerá la misma unidad que </a:t>
            </a:r>
            <a:r>
              <a:rPr lang="es-ES" dirty="0" smtClean="0"/>
              <a:t>la resistencia</a:t>
            </a:r>
            <a:r>
              <a:rPr lang="es-ES" dirty="0"/>
              <a:t>, que es el ohmio </a:t>
            </a:r>
            <a:r>
              <a:rPr lang="es-ES" dirty="0" smtClean="0"/>
              <a:t>(</a:t>
            </a:r>
            <a:r>
              <a:rPr lang="el-GR" dirty="0" smtClean="0"/>
              <a:t>Ω</a:t>
            </a:r>
            <a:r>
              <a:rPr lang="es-ES" dirty="0" smtClean="0"/>
              <a:t>), </a:t>
            </a:r>
            <a:r>
              <a:rPr lang="es-ES" dirty="0"/>
              <a:t>ya que su efecto es similar </a:t>
            </a:r>
            <a:r>
              <a:rPr lang="es-ES" dirty="0" smtClean="0"/>
              <a:t>al </a:t>
            </a:r>
            <a:r>
              <a:rPr lang="es-ES" dirty="0"/>
              <a:t>de una resistencia. De acuerdo a la ley de Ohm, circulará </a:t>
            </a:r>
            <a:r>
              <a:rPr lang="es-ES" dirty="0" smtClean="0"/>
              <a:t>una </a:t>
            </a:r>
            <a:r>
              <a:rPr lang="es-ES" dirty="0"/>
              <a:t>corriente alterna retrasada </a:t>
            </a:r>
            <a:r>
              <a:rPr lang="es-ES" dirty="0" smtClean="0"/>
              <a:t>90°.</a:t>
            </a:r>
            <a:endParaRPr lang="es-ES" dirty="0"/>
          </a:p>
          <a:p>
            <a:pPr algn="ctr"/>
            <a:r>
              <a:rPr lang="es-ES" b="1" dirty="0" smtClean="0">
                <a:solidFill>
                  <a:srgbClr val="FF0000"/>
                </a:solidFill>
                <a:latin typeface="Arial Rounded MT Bold" panose="020F0704030504030204" pitchFamily="34" charset="0"/>
              </a:rPr>
              <a:t>Al ser el inductancia un elemento que requiere un cambio de tensión para generar una Inducción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existirá un desfasaje</a:t>
            </a:r>
            <a:r>
              <a:rPr lang="es-ES" b="1" dirty="0">
                <a:solidFill>
                  <a:srgbClr val="FF0000"/>
                </a:solidFill>
                <a:latin typeface="Arial Rounded MT Bold" panose="020F0704030504030204" pitchFamily="34" charset="0"/>
              </a:rPr>
              <a:t>.</a:t>
            </a:r>
          </a:p>
          <a:p>
            <a:pPr algn="just"/>
            <a:r>
              <a:rPr lang="es-ES" dirty="0"/>
              <a:t>La reactancia inductiva se </a:t>
            </a:r>
            <a:r>
              <a:rPr lang="es-ES" dirty="0" smtClean="0"/>
              <a:t>utiliza comúnmente </a:t>
            </a:r>
            <a:r>
              <a:rPr lang="es-ES" dirty="0"/>
              <a:t>para </a:t>
            </a:r>
            <a:r>
              <a:rPr lang="es-ES" dirty="0" smtClean="0"/>
              <a:t>encender luces </a:t>
            </a:r>
            <a:r>
              <a:rPr lang="es-ES" dirty="0"/>
              <a:t>de fluorescencia </a:t>
            </a:r>
            <a:r>
              <a:rPr lang="es-ES" dirty="0" smtClean="0"/>
              <a:t>por su efecto de impedimento </a:t>
            </a:r>
            <a:r>
              <a:rPr lang="es-ES" dirty="0"/>
              <a:t>a </a:t>
            </a:r>
            <a:r>
              <a:rPr lang="es-ES" dirty="0" smtClean="0"/>
              <a:t>cambios </a:t>
            </a:r>
            <a:r>
              <a:rPr lang="es-ES" dirty="0"/>
              <a:t>bruscos </a:t>
            </a:r>
            <a:r>
              <a:rPr lang="es-ES" dirty="0" smtClean="0"/>
              <a:t>de </a:t>
            </a:r>
            <a:r>
              <a:rPr lang="es-ES" dirty="0"/>
              <a:t>tensión</a:t>
            </a:r>
            <a:r>
              <a:rPr lang="es-ES" dirty="0" smtClean="0"/>
              <a:t>.</a:t>
            </a:r>
          </a:p>
          <a:p>
            <a:pPr algn="just"/>
            <a:endParaRPr lang="es-ES" dirty="0"/>
          </a:p>
          <a:p>
            <a:pPr lvl="3" algn="just"/>
            <a:r>
              <a:rPr lang="es-ES" b="1" dirty="0"/>
              <a:t>En </a:t>
            </a:r>
            <a:r>
              <a:rPr lang="es-ES" b="1" dirty="0" smtClean="0"/>
              <a:t>el gráfico</a:t>
            </a:r>
            <a:r>
              <a:rPr lang="es-ES" b="1" dirty="0"/>
              <a:t>,</a:t>
            </a:r>
          </a:p>
          <a:p>
            <a:pPr lvl="3" algn="just"/>
            <a:r>
              <a:rPr lang="es-ES" b="1" dirty="0"/>
              <a:t>podemos apreciar</a:t>
            </a:r>
          </a:p>
          <a:p>
            <a:pPr lvl="3" algn="just"/>
            <a:r>
              <a:rPr lang="es-ES" b="1" dirty="0"/>
              <a:t>el desfasaje entre la</a:t>
            </a:r>
          </a:p>
          <a:p>
            <a:pPr lvl="3" algn="just"/>
            <a:r>
              <a:rPr lang="es-ES" b="1" dirty="0"/>
              <a:t>tensión y la </a:t>
            </a:r>
            <a:r>
              <a:rPr lang="es-ES" b="1" dirty="0" smtClean="0"/>
              <a:t>corriente. </a:t>
            </a:r>
          </a:p>
          <a:p>
            <a:pPr lvl="3" algn="just"/>
            <a:r>
              <a:rPr lang="es-ES" b="1" dirty="0" smtClean="0"/>
              <a:t>Observamos </a:t>
            </a:r>
            <a:r>
              <a:rPr lang="es-ES" b="1" dirty="0"/>
              <a:t>los</a:t>
            </a:r>
          </a:p>
          <a:p>
            <a:pPr lvl="3" algn="just"/>
            <a:r>
              <a:rPr lang="es-ES" b="1" dirty="0"/>
              <a:t>mínimos </a:t>
            </a:r>
            <a:r>
              <a:rPr lang="es-ES" b="1" dirty="0" smtClean="0"/>
              <a:t>y los máximos</a:t>
            </a:r>
          </a:p>
          <a:p>
            <a:pPr lvl="3" algn="just"/>
            <a:r>
              <a:rPr lang="es-ES" b="1" dirty="0" smtClean="0"/>
              <a:t> </a:t>
            </a:r>
            <a:r>
              <a:rPr lang="es-ES" b="1" dirty="0"/>
              <a:t>coincidentes</a:t>
            </a:r>
            <a:r>
              <a:rPr lang="es-ES" b="1" dirty="0" smtClean="0"/>
              <a:t>.</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330224" y="1509712"/>
            <a:ext cx="1381125" cy="180975"/>
          </a:xfrm>
          <a:prstGeom prst="rect">
            <a:avLst/>
          </a:prstGeom>
        </p:spPr>
      </p:pic>
      <p:pic>
        <p:nvPicPr>
          <p:cNvPr id="6" name="Imagen 5"/>
          <p:cNvPicPr>
            <a:picLocks noChangeAspect="1"/>
          </p:cNvPicPr>
          <p:nvPr/>
        </p:nvPicPr>
        <p:blipFill>
          <a:blip r:embed="rId3"/>
          <a:stretch>
            <a:fillRect/>
          </a:stretch>
        </p:blipFill>
        <p:spPr>
          <a:xfrm>
            <a:off x="4379641" y="4152900"/>
            <a:ext cx="5467350" cy="2209800"/>
          </a:xfrm>
          <a:prstGeom prst="rect">
            <a:avLst/>
          </a:prstGeom>
        </p:spPr>
      </p:pic>
    </p:spTree>
    <p:extLst>
      <p:ext uri="{BB962C8B-B14F-4D97-AF65-F5344CB8AC3E}">
        <p14:creationId xmlns:p14="http://schemas.microsoft.com/office/powerpoint/2010/main" val="391522266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En </a:t>
            </a:r>
            <a:r>
              <a:rPr lang="es-ES" dirty="0"/>
              <a:t>el circuito con un </a:t>
            </a:r>
            <a:r>
              <a:rPr lang="es-ES" dirty="0" smtClean="0"/>
              <a:t>inductancia, </a:t>
            </a:r>
            <a:r>
              <a:rPr lang="es-ES" dirty="0"/>
              <a:t>se presentará la ley de Lenz </a:t>
            </a:r>
            <a:r>
              <a:rPr lang="es-ES" dirty="0" smtClean="0"/>
              <a:t>que </a:t>
            </a:r>
            <a:r>
              <a:rPr lang="es-ES" dirty="0"/>
              <a:t>dice que todo conductor sometido a un campo </a:t>
            </a:r>
            <a:r>
              <a:rPr lang="es-ES" dirty="0" smtClean="0"/>
              <a:t>magnético </a:t>
            </a:r>
            <a:r>
              <a:rPr lang="es-ES" dirty="0"/>
              <a:t>variable crea en sí mismo una corriente inducida opuesta </a:t>
            </a:r>
            <a:r>
              <a:rPr lang="es-ES" dirty="0" smtClean="0"/>
              <a:t>a </a:t>
            </a:r>
            <a:r>
              <a:rPr lang="es-ES" dirty="0"/>
              <a:t>la corriente que la produce.</a:t>
            </a:r>
          </a:p>
          <a:p>
            <a:pPr algn="just"/>
            <a:r>
              <a:rPr lang="es-ES" dirty="0"/>
              <a:t>Si la corriente cambia de sentido con polaridades amplias y </a:t>
            </a:r>
            <a:r>
              <a:rPr lang="es-ES" dirty="0" smtClean="0"/>
              <a:t>bruscas </a:t>
            </a:r>
            <a:r>
              <a:rPr lang="es-ES" dirty="0"/>
              <a:t>en un sentido y en el otro, en el </a:t>
            </a:r>
            <a:r>
              <a:rPr lang="es-ES" dirty="0" smtClean="0"/>
              <a:t>inductancia </a:t>
            </a:r>
            <a:r>
              <a:rPr lang="es-ES" dirty="0"/>
              <a:t>se </a:t>
            </a:r>
            <a:r>
              <a:rPr lang="es-ES" dirty="0" smtClean="0"/>
              <a:t>encontrará con mayor resistencia y menos corriente debido a la mayor </a:t>
            </a:r>
            <a:r>
              <a:rPr lang="es-ES" dirty="0"/>
              <a:t>reactancia inductiva.</a:t>
            </a:r>
          </a:p>
          <a:p>
            <a:pPr algn="just"/>
            <a:r>
              <a:rPr lang="es-ES" dirty="0" smtClean="0"/>
              <a:t>En estos circuitos inductivos nuestra fórmula para la corriente presentará la forma </a:t>
            </a:r>
            <a:r>
              <a:rPr lang="es-ES" dirty="0"/>
              <a:t>de:</a:t>
            </a:r>
          </a:p>
          <a:p>
            <a:pPr algn="just"/>
            <a:endParaRPr lang="es-ES" dirty="0" smtClean="0"/>
          </a:p>
          <a:p>
            <a:pPr algn="just"/>
            <a:endParaRPr lang="es-ES" dirty="0"/>
          </a:p>
          <a:p>
            <a:pPr algn="just"/>
            <a:r>
              <a:rPr lang="es-ES" dirty="0" smtClean="0"/>
              <a:t>Cuando </a:t>
            </a:r>
            <a:r>
              <a:rPr lang="es-ES" dirty="0"/>
              <a:t>la corriente aumenta, disminuye como oposición </a:t>
            </a:r>
            <a:r>
              <a:rPr lang="es-ES" dirty="0" smtClean="0"/>
              <a:t>a este </a:t>
            </a:r>
            <a:r>
              <a:rPr lang="es-ES" dirty="0"/>
              <a:t>incremento. Este efecto se producirá en todo el </a:t>
            </a:r>
            <a:r>
              <a:rPr lang="es-ES" dirty="0" smtClean="0"/>
              <a:t>período</a:t>
            </a:r>
            <a:r>
              <a:rPr lang="es-ES" dirty="0"/>
              <a:t>, invirtiendo su efecto según la polaridad de la corriente. </a:t>
            </a:r>
          </a:p>
          <a:p>
            <a:pPr algn="just"/>
            <a:r>
              <a:rPr lang="es-ES" dirty="0"/>
              <a:t>Si tenemos la expresión de la tensión según:</a:t>
            </a:r>
          </a:p>
          <a:p>
            <a:pPr algn="just"/>
            <a:endParaRPr lang="es-ES" dirty="0" smtClean="0"/>
          </a:p>
          <a:p>
            <a:pPr algn="just"/>
            <a:r>
              <a:rPr lang="es-ES" dirty="0" smtClean="0"/>
              <a:t>Tendremos que la corriente</a:t>
            </a:r>
            <a:r>
              <a:rPr lang="es-ES" dirty="0"/>
              <a:t>, </a:t>
            </a:r>
            <a:r>
              <a:rPr lang="es-ES" dirty="0" smtClean="0"/>
              <a:t>al estar </a:t>
            </a:r>
            <a:r>
              <a:rPr lang="es-ES" dirty="0"/>
              <a:t>retrasada (</a:t>
            </a:r>
            <a:r>
              <a:rPr lang="es-ES" dirty="0" smtClean="0"/>
              <a:t>o adelantada</a:t>
            </a:r>
            <a:r>
              <a:rPr lang="es-ES" dirty="0"/>
              <a:t>) </a:t>
            </a:r>
            <a:r>
              <a:rPr lang="es-ES" dirty="0" smtClean="0"/>
              <a:t>90°, </a:t>
            </a:r>
            <a:r>
              <a:rPr lang="es-ES" dirty="0"/>
              <a:t>será:</a:t>
            </a:r>
          </a:p>
          <a:p>
            <a:pPr algn="just"/>
            <a:endParaRPr lang="es-ES" dirty="0" smtClean="0"/>
          </a:p>
          <a:p>
            <a:pPr algn="just"/>
            <a:endParaRPr lang="es-ES" dirty="0"/>
          </a:p>
          <a:p>
            <a:pPr algn="just"/>
            <a:r>
              <a:rPr lang="es-ES" dirty="0" smtClean="0"/>
              <a:t>La </a:t>
            </a:r>
            <a:r>
              <a:rPr lang="es-ES" dirty="0"/>
              <a:t>reactancia inductiva se tomó como una magnitud </a:t>
            </a:r>
            <a:r>
              <a:rPr lang="es-ES" dirty="0" smtClean="0"/>
              <a:t>compleja </a:t>
            </a:r>
            <a:r>
              <a:rPr lang="es-ES" dirty="0"/>
              <a:t>sin parte real solo con parte imaginaria positiva, donde </a:t>
            </a:r>
            <a:r>
              <a:rPr lang="es-ES" dirty="0" smtClean="0"/>
              <a:t>tomaremos </a:t>
            </a:r>
            <a:r>
              <a:rPr lang="es-ES" dirty="0"/>
              <a:t>a la reactancia inductiva como </a:t>
            </a:r>
            <a:r>
              <a:rPr lang="es-ES" dirty="0" err="1" smtClean="0"/>
              <a:t>jxl</a:t>
            </a:r>
            <a:r>
              <a:rPr lang="es-ES" dirty="0" smtClean="0"/>
              <a:t>.</a:t>
            </a:r>
            <a:endParaRPr lang="es-ES" dirty="0"/>
          </a:p>
          <a:p>
            <a:pPr algn="just"/>
            <a:r>
              <a:rPr lang="es-ES" dirty="0" smtClean="0"/>
              <a:t>Para poder representarlo gráficamente utilizaremos el par ordenado</a:t>
            </a:r>
            <a:r>
              <a:rPr lang="es-ES" dirty="0"/>
              <a:t>:</a:t>
            </a:r>
          </a:p>
          <a:p>
            <a:pPr algn="just"/>
            <a:endParaRPr lang="es-ES" dirty="0" smtClean="0"/>
          </a:p>
          <a:p>
            <a:pPr algn="just"/>
            <a:endParaRPr lang="es-ES" dirty="0"/>
          </a:p>
          <a:p>
            <a:pPr algn="just"/>
            <a:r>
              <a:rPr lang="es-ES" dirty="0" smtClean="0"/>
              <a:t>Un </a:t>
            </a:r>
            <a:r>
              <a:rPr lang="es-ES" dirty="0"/>
              <a:t>circuito abierto no tendrá el mismo comportamiento que al </a:t>
            </a:r>
            <a:r>
              <a:rPr lang="es-ES" dirty="0" smtClean="0"/>
              <a:t>cerrarlo</a:t>
            </a:r>
            <a:r>
              <a:rPr lang="es-ES" dirty="0"/>
              <a:t>. Cuando cerramos el circuito y por ende permitimos </a:t>
            </a:r>
            <a:r>
              <a:rPr lang="es-ES" dirty="0" smtClean="0"/>
              <a:t>el </a:t>
            </a:r>
            <a:r>
              <a:rPr lang="es-ES" dirty="0"/>
              <a:t>paso de corriente a través del </a:t>
            </a:r>
            <a:r>
              <a:rPr lang="es-ES" dirty="0" smtClean="0"/>
              <a:t>inductancia, </a:t>
            </a:r>
            <a:r>
              <a:rPr lang="es-ES" dirty="0"/>
              <a:t>entonces </a:t>
            </a:r>
            <a:r>
              <a:rPr lang="es-ES" dirty="0" smtClean="0"/>
              <a:t>presentará </a:t>
            </a:r>
            <a:r>
              <a:rPr lang="es-ES" dirty="0"/>
              <a:t>lo que se llama propiedades de capacitancia parásitas </a:t>
            </a:r>
            <a:r>
              <a:rPr lang="es-ES" dirty="0" smtClean="0"/>
              <a:t>(</a:t>
            </a:r>
            <a:r>
              <a:rPr lang="es-ES" dirty="0"/>
              <a:t>que se representa como un capacitor en paralelo que es en </a:t>
            </a:r>
            <a:r>
              <a:rPr lang="es-ES" dirty="0" smtClean="0"/>
              <a:t>sí </a:t>
            </a:r>
            <a:r>
              <a:rPr lang="es-ES" dirty="0"/>
              <a:t>parte propia del </a:t>
            </a:r>
            <a:r>
              <a:rPr lang="es-ES" dirty="0" smtClean="0"/>
              <a:t>inductancia, </a:t>
            </a:r>
            <a:r>
              <a:rPr lang="es-ES" dirty="0"/>
              <a:t>ya que depende del devanado del </a:t>
            </a:r>
            <a:r>
              <a:rPr lang="es-ES" dirty="0" smtClean="0"/>
              <a:t>material </a:t>
            </a:r>
            <a:r>
              <a:rPr lang="es-ES" dirty="0"/>
              <a:t>que forma las espirales). Estas capacidades </a:t>
            </a:r>
            <a:r>
              <a:rPr lang="es-ES" dirty="0" smtClean="0"/>
              <a:t>parásitas </a:t>
            </a:r>
            <a:r>
              <a:rPr lang="es-ES" dirty="0"/>
              <a:t>permiten cierta acumulación de corriente en su interior.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4062" y="1749446"/>
            <a:ext cx="933450" cy="295275"/>
          </a:xfrm>
          <a:prstGeom prst="rect">
            <a:avLst/>
          </a:prstGeom>
        </p:spPr>
      </p:pic>
      <p:pic>
        <p:nvPicPr>
          <p:cNvPr id="5" name="Imagen 4"/>
          <p:cNvPicPr>
            <a:picLocks noChangeAspect="1"/>
          </p:cNvPicPr>
          <p:nvPr/>
        </p:nvPicPr>
        <p:blipFill>
          <a:blip r:embed="rId3"/>
          <a:stretch>
            <a:fillRect/>
          </a:stretch>
        </p:blipFill>
        <p:spPr>
          <a:xfrm>
            <a:off x="5154012" y="2884776"/>
            <a:ext cx="1733550" cy="257175"/>
          </a:xfrm>
          <a:prstGeom prst="rect">
            <a:avLst/>
          </a:prstGeom>
        </p:spPr>
      </p:pic>
      <p:pic>
        <p:nvPicPr>
          <p:cNvPr id="7" name="Imagen 6"/>
          <p:cNvPicPr>
            <a:picLocks noChangeAspect="1"/>
          </p:cNvPicPr>
          <p:nvPr/>
        </p:nvPicPr>
        <p:blipFill>
          <a:blip r:embed="rId4"/>
          <a:stretch>
            <a:fillRect/>
          </a:stretch>
        </p:blipFill>
        <p:spPr>
          <a:xfrm>
            <a:off x="4744437" y="3601006"/>
            <a:ext cx="2552700" cy="381000"/>
          </a:xfrm>
          <a:prstGeom prst="rect">
            <a:avLst/>
          </a:prstGeom>
        </p:spPr>
      </p:pic>
      <p:pic>
        <p:nvPicPr>
          <p:cNvPr id="8" name="Imagen 7"/>
          <p:cNvPicPr>
            <a:picLocks noChangeAspect="1"/>
          </p:cNvPicPr>
          <p:nvPr/>
        </p:nvPicPr>
        <p:blipFill>
          <a:blip r:embed="rId5"/>
          <a:stretch>
            <a:fillRect/>
          </a:stretch>
        </p:blipFill>
        <p:spPr>
          <a:xfrm>
            <a:off x="5077812" y="4988997"/>
            <a:ext cx="1885950" cy="323850"/>
          </a:xfrm>
          <a:prstGeom prst="rect">
            <a:avLst/>
          </a:prstGeom>
        </p:spPr>
      </p:pic>
    </p:spTree>
    <p:extLst>
      <p:ext uri="{BB962C8B-B14F-4D97-AF65-F5344CB8AC3E}">
        <p14:creationId xmlns:p14="http://schemas.microsoft.com/office/powerpoint/2010/main" val="163503017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397031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reactancia inductiva existe en función de la corriente de funcionamiento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frecuencia</a:t>
            </a:r>
            <a:r>
              <a:rPr lang="es-ES" b="1" dirty="0">
                <a:solidFill>
                  <a:srgbClr val="FF0000"/>
                </a:solidFill>
                <a:latin typeface="Arial Rounded MT Bold" panose="020F0704030504030204" pitchFamily="34" charset="0"/>
              </a:rPr>
              <a:t>, mayor inducción</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a una inductancia le está circulando corriente en un </a:t>
            </a:r>
            <a:r>
              <a:rPr lang="es-ES" dirty="0" smtClean="0"/>
              <a:t>momento determinado</a:t>
            </a:r>
            <a:r>
              <a:rPr lang="es-ES" dirty="0"/>
              <a:t>, y esta se interrumpe, para que desaparezca </a:t>
            </a:r>
            <a:r>
              <a:rPr lang="es-ES" dirty="0" smtClean="0"/>
              <a:t>totalmente </a:t>
            </a:r>
            <a:r>
              <a:rPr lang="es-ES" dirty="0"/>
              <a:t>deberíamos aplicarle una tensión infinita. Como esto </a:t>
            </a:r>
            <a:r>
              <a:rPr lang="es-ES" dirty="0" smtClean="0"/>
              <a:t>no </a:t>
            </a:r>
            <a:r>
              <a:rPr lang="es-ES" dirty="0"/>
              <a:t>es posible, la corriente continúa circulando a través del </a:t>
            </a:r>
            <a:r>
              <a:rPr lang="es-ES" dirty="0" smtClean="0"/>
              <a:t>bobinado </a:t>
            </a:r>
            <a:r>
              <a:rPr lang="es-ES" dirty="0"/>
              <a:t>y cargará negativamente las capacitancias parásitas. </a:t>
            </a:r>
          </a:p>
          <a:p>
            <a:pPr algn="just"/>
            <a:r>
              <a:rPr lang="es-ES" dirty="0"/>
              <a:t>Estas corrientes irán desapareciendo del </a:t>
            </a:r>
            <a:r>
              <a:rPr lang="es-ES" dirty="0" smtClean="0"/>
              <a:t>inductancia </a:t>
            </a:r>
            <a:r>
              <a:rPr lang="es-ES" dirty="0"/>
              <a:t>debido a </a:t>
            </a:r>
            <a:r>
              <a:rPr lang="es-ES" dirty="0" smtClean="0"/>
              <a:t>las </a:t>
            </a:r>
            <a:r>
              <a:rPr lang="es-ES" dirty="0"/>
              <a:t>pérdidas </a:t>
            </a:r>
            <a:r>
              <a:rPr lang="es-ES" dirty="0" smtClean="0"/>
              <a:t>originadas </a:t>
            </a:r>
            <a:r>
              <a:rPr lang="es-ES" dirty="0"/>
              <a:t>por el propio material por el que está </a:t>
            </a:r>
            <a:r>
              <a:rPr lang="es-ES" dirty="0" smtClean="0"/>
              <a:t>formado </a:t>
            </a:r>
            <a:r>
              <a:rPr lang="es-ES" dirty="0"/>
              <a:t>el </a:t>
            </a:r>
            <a:r>
              <a:rPr lang="es-ES" dirty="0" smtClean="0"/>
              <a:t>inductancia.</a:t>
            </a:r>
            <a:endParaRPr lang="es-ES" dirty="0"/>
          </a:p>
          <a:p>
            <a:pPr algn="just"/>
            <a:r>
              <a:rPr lang="es-ES" dirty="0"/>
              <a:t>Distintos </a:t>
            </a:r>
            <a:r>
              <a:rPr lang="es-ES" dirty="0" err="1" smtClean="0"/>
              <a:t>inductanciaes</a:t>
            </a:r>
            <a:r>
              <a:rPr lang="es-ES" dirty="0" smtClean="0"/>
              <a:t> </a:t>
            </a:r>
            <a:r>
              <a:rPr lang="es-ES" dirty="0"/>
              <a:t>pueden ser acoplados en serie, en </a:t>
            </a:r>
            <a:r>
              <a:rPr lang="es-ES" dirty="0" smtClean="0"/>
              <a:t>paralelo </a:t>
            </a:r>
            <a:r>
              <a:rPr lang="es-ES" dirty="0"/>
              <a:t>o en forma mixta sumando sus valores o efectos </a:t>
            </a:r>
            <a:r>
              <a:rPr lang="es-ES" dirty="0" smtClean="0"/>
              <a:t>dentro </a:t>
            </a:r>
            <a:r>
              <a:rPr lang="es-ES" dirty="0"/>
              <a:t>de los circuitos por medio de los principios de </a:t>
            </a:r>
            <a:r>
              <a:rPr lang="es-ES" dirty="0" smtClean="0"/>
              <a:t>la ley </a:t>
            </a:r>
            <a:r>
              <a:rPr lang="es-ES" dirty="0"/>
              <a:t>de Lenz. Esta relaciona los cambios producidos por </a:t>
            </a:r>
            <a:r>
              <a:rPr lang="es-ES" dirty="0" smtClean="0"/>
              <a:t>un campo </a:t>
            </a:r>
            <a:r>
              <a:rPr lang="es-ES" dirty="0"/>
              <a:t>eléctrico mediante la variación del campo </a:t>
            </a:r>
            <a:r>
              <a:rPr lang="es-ES" dirty="0" smtClean="0"/>
              <a:t>magnético</a:t>
            </a:r>
            <a:r>
              <a:rPr lang="es-ES" dirty="0"/>
              <a:t>. La equivalencia de un </a:t>
            </a:r>
            <a:r>
              <a:rPr lang="es-ES" dirty="0" smtClean="0"/>
              <a:t>inductancia </a:t>
            </a:r>
            <a:r>
              <a:rPr lang="es-ES" dirty="0"/>
              <a:t>equivalente depende </a:t>
            </a:r>
            <a:r>
              <a:rPr lang="es-ES" dirty="0" smtClean="0"/>
              <a:t>de la </a:t>
            </a:r>
            <a:r>
              <a:rPr lang="es-ES" dirty="0"/>
              <a:t>conexión de los componentes. Para poder analizar estos </a:t>
            </a:r>
            <a:r>
              <a:rPr lang="es-ES" dirty="0" smtClean="0"/>
              <a:t>tipos </a:t>
            </a:r>
            <a:r>
              <a:rPr lang="es-ES" dirty="0"/>
              <a:t>de circuitos, siempre se debe reducir a componentes </a:t>
            </a:r>
            <a:r>
              <a:rPr lang="es-ES" dirty="0" smtClean="0"/>
              <a:t>unitarios </a:t>
            </a:r>
            <a:r>
              <a:rPr lang="es-ES" dirty="0"/>
              <a:t>para entender su comportamiento en conjunto</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747657" y="3491343"/>
            <a:ext cx="5174794" cy="3229161"/>
          </a:xfrm>
          <a:prstGeom prst="rect">
            <a:avLst/>
          </a:prstGeom>
        </p:spPr>
      </p:pic>
      <p:sp>
        <p:nvSpPr>
          <p:cNvPr id="6" name="Rectángulo 5"/>
          <p:cNvSpPr/>
          <p:nvPr/>
        </p:nvSpPr>
        <p:spPr>
          <a:xfrm>
            <a:off x="1349827" y="4505760"/>
            <a:ext cx="4184074" cy="1200329"/>
          </a:xfrm>
          <a:prstGeom prst="rect">
            <a:avLst/>
          </a:prstGeom>
        </p:spPr>
        <p:txBody>
          <a:bodyPr wrap="square">
            <a:spAutoFit/>
          </a:bodyPr>
          <a:lstStyle/>
          <a:p>
            <a:pPr algn="just"/>
            <a:r>
              <a:rPr lang="es-ES" b="1" dirty="0"/>
              <a:t>Cuadro comparativo de distintos componentes y sus </a:t>
            </a:r>
            <a:r>
              <a:rPr lang="es-ES" b="1" dirty="0" err="1"/>
              <a:t>fasores</a:t>
            </a:r>
            <a:r>
              <a:rPr lang="es-ES" b="1" dirty="0"/>
              <a:t>. </a:t>
            </a:r>
          </a:p>
          <a:p>
            <a:pPr algn="just"/>
            <a:r>
              <a:rPr lang="es-ES" b="1" dirty="0"/>
              <a:t>Las impedancias equivalentes y su reacción de oposición</a:t>
            </a:r>
          </a:p>
        </p:txBody>
      </p:sp>
    </p:spTree>
    <p:extLst>
      <p:ext uri="{BB962C8B-B14F-4D97-AF65-F5344CB8AC3E}">
        <p14:creationId xmlns:p14="http://schemas.microsoft.com/office/powerpoint/2010/main" val="37379071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Capacitor</a:t>
            </a:r>
          </a:p>
          <a:p>
            <a:pPr algn="just"/>
            <a:r>
              <a:rPr lang="es-ES" dirty="0"/>
              <a:t>Un capacitor consiste básicamente en dos placas metálicas </a:t>
            </a:r>
            <a:r>
              <a:rPr lang="es-ES" dirty="0" smtClean="0"/>
              <a:t>paralelas </a:t>
            </a:r>
            <a:r>
              <a:rPr lang="es-ES" dirty="0"/>
              <a:t>y separadas por un material dieléctrico. Al </a:t>
            </a:r>
            <a:r>
              <a:rPr lang="es-ES" dirty="0" smtClean="0"/>
              <a:t>aplicar tensión </a:t>
            </a:r>
            <a:r>
              <a:rPr lang="es-ES" dirty="0"/>
              <a:t>entre las caras metálicas, luego de un cierto tiempo </a:t>
            </a:r>
            <a:r>
              <a:rPr lang="es-ES" dirty="0" smtClean="0"/>
              <a:t>el capacitor se </a:t>
            </a:r>
            <a:r>
              <a:rPr lang="es-ES" dirty="0"/>
              <a:t>carga, dependiendo dicha carga de la tensión </a:t>
            </a:r>
            <a:r>
              <a:rPr lang="es-ES" dirty="0" smtClean="0"/>
              <a:t>aplicada </a:t>
            </a:r>
            <a:r>
              <a:rPr lang="es-ES" dirty="0"/>
              <a:t>y del tiempo que esta se ha mantenido aplicada.</a:t>
            </a:r>
          </a:p>
          <a:p>
            <a:pPr algn="just"/>
            <a:r>
              <a:rPr lang="es-ES" dirty="0"/>
              <a:t>La capacidad de un capacitor es un factor de </a:t>
            </a:r>
            <a:r>
              <a:rPr lang="es-ES" dirty="0" smtClean="0"/>
              <a:t>proporcionalidad </a:t>
            </a:r>
            <a:r>
              <a:rPr lang="es-ES" dirty="0"/>
              <a:t>definido como la relación entre la carga adquirida y la </a:t>
            </a:r>
            <a:r>
              <a:rPr lang="es-ES" dirty="0" smtClean="0"/>
              <a:t>tensión </a:t>
            </a:r>
            <a:r>
              <a:rPr lang="es-ES" dirty="0"/>
              <a:t>aplicada</a:t>
            </a:r>
            <a:r>
              <a:rPr lang="es-ES" dirty="0" smtClean="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56093" y="191132"/>
            <a:ext cx="5647336" cy="4357117"/>
          </a:xfrm>
          <a:prstGeom prst="rect">
            <a:avLst/>
          </a:prstGeom>
        </p:spPr>
      </p:pic>
      <p:sp>
        <p:nvSpPr>
          <p:cNvPr id="5" name="Rectángulo 4"/>
          <p:cNvSpPr/>
          <p:nvPr/>
        </p:nvSpPr>
        <p:spPr>
          <a:xfrm>
            <a:off x="1088572" y="1376042"/>
            <a:ext cx="6096000" cy="923330"/>
          </a:xfrm>
          <a:prstGeom prst="rect">
            <a:avLst/>
          </a:prstGeom>
        </p:spPr>
        <p:txBody>
          <a:bodyPr>
            <a:spAutoFit/>
          </a:bodyPr>
          <a:lstStyle/>
          <a:p>
            <a:pPr algn="just"/>
            <a:r>
              <a:rPr lang="es-ES" b="1" dirty="0"/>
              <a:t>Una bobina puede influir en una segunda </a:t>
            </a:r>
          </a:p>
          <a:p>
            <a:pPr algn="just"/>
            <a:r>
              <a:rPr lang="es-ES" b="1" dirty="0"/>
              <a:t>por medio de una suma vectorial </a:t>
            </a:r>
          </a:p>
          <a:p>
            <a:pPr algn="just"/>
            <a:r>
              <a:rPr lang="es-ES" b="1" dirty="0"/>
              <a:t>de campos magnéticos.</a:t>
            </a:r>
          </a:p>
        </p:txBody>
      </p:sp>
      <p:pic>
        <p:nvPicPr>
          <p:cNvPr id="7" name="Imagen 6"/>
          <p:cNvPicPr>
            <a:picLocks noChangeAspect="1"/>
          </p:cNvPicPr>
          <p:nvPr/>
        </p:nvPicPr>
        <p:blipFill>
          <a:blip r:embed="rId3"/>
          <a:stretch>
            <a:fillRect/>
          </a:stretch>
        </p:blipFill>
        <p:spPr>
          <a:xfrm>
            <a:off x="5715987" y="6128842"/>
            <a:ext cx="609600" cy="466725"/>
          </a:xfrm>
          <a:prstGeom prst="rect">
            <a:avLst/>
          </a:prstGeom>
        </p:spPr>
      </p:pic>
    </p:spTree>
    <p:extLst>
      <p:ext uri="{BB962C8B-B14F-4D97-AF65-F5344CB8AC3E}">
        <p14:creationId xmlns:p14="http://schemas.microsoft.com/office/powerpoint/2010/main" val="397958103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a:t>
            </a:r>
            <a:r>
              <a:rPr lang="es-ES" b="1" dirty="0">
                <a:solidFill>
                  <a:srgbClr val="0070C0"/>
                </a:solidFill>
                <a:latin typeface="Arial Rounded MT Bold" panose="020F0704030504030204" pitchFamily="34" charset="0"/>
              </a:rPr>
              <a:t>vs</a:t>
            </a:r>
            <a:r>
              <a:rPr lang="es-ES" b="1" dirty="0" smtClean="0">
                <a:solidFill>
                  <a:srgbClr val="0070C0"/>
                </a:solidFill>
                <a:latin typeface="Arial Rounded MT Bold" panose="020F0704030504030204" pitchFamily="34" charset="0"/>
              </a:rPr>
              <a:t>. reactancia</a:t>
            </a:r>
            <a:endParaRPr lang="es-ES" b="1" dirty="0">
              <a:solidFill>
                <a:srgbClr val="0070C0"/>
              </a:solidFill>
              <a:latin typeface="Arial Rounded MT Bold" panose="020F0704030504030204" pitchFamily="34" charset="0"/>
            </a:endParaRPr>
          </a:p>
          <a:p>
            <a:pPr algn="ctr"/>
            <a:r>
              <a:rPr lang="es-ES" b="1" dirty="0">
                <a:solidFill>
                  <a:srgbClr val="0070C0"/>
                </a:solidFill>
                <a:latin typeface="Arial Rounded MT Bold" panose="020F0704030504030204" pitchFamily="34" charset="0"/>
              </a:rPr>
              <a:t>Podemos decir que </a:t>
            </a:r>
            <a:r>
              <a:rPr lang="es-ES" b="1" dirty="0" smtClean="0">
                <a:solidFill>
                  <a:srgbClr val="0070C0"/>
                </a:solidFill>
                <a:latin typeface="Arial Rounded MT Bold" panose="020F0704030504030204" pitchFamily="34" charset="0"/>
              </a:rPr>
              <a:t>la resistencia es el valor de oposición al paso </a:t>
            </a:r>
            <a:r>
              <a:rPr lang="es-ES" b="1" dirty="0">
                <a:solidFill>
                  <a:srgbClr val="0070C0"/>
                </a:solidFill>
                <a:latin typeface="Arial Rounded MT Bold" panose="020F0704030504030204" pitchFamily="34" charset="0"/>
              </a:rPr>
              <a:t>de corriente que tiene una resistencia</a:t>
            </a:r>
            <a:r>
              <a:rPr lang="es-ES" b="1" dirty="0" smtClean="0">
                <a:solidFill>
                  <a:srgbClr val="0070C0"/>
                </a:solidFill>
                <a:latin typeface="Arial Rounded MT Bold" panose="020F0704030504030204" pitchFamily="34" charset="0"/>
              </a:rPr>
              <a:t>, mientras que la reactancia es el valor de la oposición al paso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corriente de los </a:t>
            </a:r>
            <a:r>
              <a:rPr lang="es-ES" b="1" dirty="0" err="1" smtClean="0">
                <a:solidFill>
                  <a:srgbClr val="0070C0"/>
                </a:solidFill>
                <a:latin typeface="Arial Rounded MT Bold" panose="020F0704030504030204" pitchFamily="34" charset="0"/>
              </a:rPr>
              <a:t>inductanciaes</a:t>
            </a:r>
            <a:r>
              <a:rPr lang="es-ES" b="1" dirty="0" smtClean="0">
                <a:solidFill>
                  <a:srgbClr val="0070C0"/>
                </a:solidFill>
                <a:latin typeface="Arial Rounded MT Bold" panose="020F0704030504030204" pitchFamily="34" charset="0"/>
              </a:rPr>
              <a:t> </a:t>
            </a:r>
            <a:r>
              <a:rPr lang="es-ES" b="1" dirty="0">
                <a:solidFill>
                  <a:srgbClr val="0070C0"/>
                </a:solidFill>
                <a:latin typeface="Arial Rounded MT Bold" panose="020F0704030504030204" pitchFamily="34" charset="0"/>
              </a:rPr>
              <a:t>generados </a:t>
            </a:r>
            <a:r>
              <a:rPr lang="es-ES" b="1" dirty="0" smtClean="0">
                <a:solidFill>
                  <a:srgbClr val="0070C0"/>
                </a:solidFill>
                <a:latin typeface="Arial Rounded MT Bold" panose="020F0704030504030204" pitchFamily="34" charset="0"/>
              </a:rPr>
              <a:t>a partir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inducido. </a:t>
            </a:r>
            <a:r>
              <a:rPr lang="es-ES" b="1" dirty="0" smtClean="0">
                <a:solidFill>
                  <a:srgbClr val="0070C0"/>
                </a:solidFill>
                <a:latin typeface="Arial Rounded MT Bold" panose="020F0704030504030204" pitchFamily="34" charset="0"/>
              </a:rPr>
              <a:t>La resistencia en el mismo elemento </a:t>
            </a:r>
            <a:r>
              <a:rPr lang="es-ES" b="1" dirty="0">
                <a:solidFill>
                  <a:srgbClr val="0070C0"/>
                </a:solidFill>
                <a:latin typeface="Arial Rounded MT Bold" panose="020F0704030504030204" pitchFamily="34" charset="0"/>
              </a:rPr>
              <a:t>depende </a:t>
            </a:r>
            <a:r>
              <a:rPr lang="es-ES" b="1" dirty="0" smtClean="0">
                <a:solidFill>
                  <a:srgbClr val="0070C0"/>
                </a:solidFill>
                <a:latin typeface="Arial Rounded MT Bold" panose="020F0704030504030204" pitchFamily="34" charset="0"/>
              </a:rPr>
              <a:t>del material </a:t>
            </a:r>
            <a:r>
              <a:rPr lang="es-ES" b="1" dirty="0">
                <a:solidFill>
                  <a:srgbClr val="0070C0"/>
                </a:solidFill>
                <a:latin typeface="Arial Rounded MT Bold" panose="020F0704030504030204" pitchFamily="34" charset="0"/>
              </a:rPr>
              <a:t>constitutivo</a:t>
            </a:r>
            <a:r>
              <a:rPr lang="es-ES" b="1" dirty="0" smtClean="0">
                <a:solidFill>
                  <a:srgbClr val="0070C0"/>
                </a:solidFill>
                <a:latin typeface="Arial Rounded MT Bold" panose="020F0704030504030204" pitchFamily="34" charset="0"/>
              </a:rPr>
              <a:t>, mientras </a:t>
            </a:r>
            <a:r>
              <a:rPr lang="es-ES" b="1" dirty="0">
                <a:solidFill>
                  <a:srgbClr val="0070C0"/>
                </a:solidFill>
                <a:latin typeface="Arial Rounded MT Bold" panose="020F0704030504030204" pitchFamily="34" charset="0"/>
              </a:rPr>
              <a:t>que </a:t>
            </a:r>
            <a:r>
              <a:rPr lang="es-ES" b="1" dirty="0" smtClean="0">
                <a:solidFill>
                  <a:srgbClr val="0070C0"/>
                </a:solidFill>
                <a:latin typeface="Arial Rounded MT Bold" panose="020F0704030504030204" pitchFamily="34" charset="0"/>
              </a:rPr>
              <a:t>la reactancia es un efecto </a:t>
            </a:r>
            <a:r>
              <a:rPr lang="es-ES" b="1" dirty="0">
                <a:solidFill>
                  <a:srgbClr val="0070C0"/>
                </a:solidFill>
                <a:latin typeface="Arial Rounded MT Bold" panose="020F0704030504030204" pitchFamily="34" charset="0"/>
              </a:rPr>
              <a:t>producido por </a:t>
            </a:r>
            <a:r>
              <a:rPr lang="es-ES" b="1" dirty="0" smtClean="0">
                <a:solidFill>
                  <a:srgbClr val="0070C0"/>
                </a:solidFill>
                <a:latin typeface="Arial Rounded MT Bold" panose="020F0704030504030204" pitchFamily="34" charset="0"/>
              </a:rPr>
              <a:t>la generación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alrededor </a:t>
            </a:r>
            <a:r>
              <a:rPr lang="es-ES" b="1" dirty="0" smtClean="0">
                <a:solidFill>
                  <a:srgbClr val="0070C0"/>
                </a:solidFill>
                <a:latin typeface="Arial Rounded MT Bold" panose="020F0704030504030204" pitchFamily="34" charset="0"/>
              </a:rPr>
              <a:t>de un núcleo</a:t>
            </a:r>
            <a:r>
              <a:rPr lang="es-ES" b="1" dirty="0">
                <a:solidFill>
                  <a:srgbClr val="0070C0"/>
                </a:solidFill>
                <a:latin typeface="Arial Rounded MT Bold" panose="020F0704030504030204" pitchFamily="34" charset="0"/>
              </a:rPr>
              <a:t>.</a:t>
            </a:r>
          </a:p>
          <a:p>
            <a:pPr algn="just"/>
            <a:endParaRPr lang="es-ES" b="1" dirty="0" smtClean="0"/>
          </a:p>
          <a:p>
            <a:pPr algn="just"/>
            <a:endParaRPr lang="es-ES" b="1" dirty="0"/>
          </a:p>
          <a:p>
            <a:pPr algn="just"/>
            <a:endParaRPr lang="es-ES" b="1" dirty="0" smtClean="0"/>
          </a:p>
          <a:p>
            <a:pPr algn="just"/>
            <a:endParaRPr lang="es-ES" b="1" dirty="0"/>
          </a:p>
          <a:p>
            <a:pPr algn="just"/>
            <a:endParaRPr lang="es-ES" b="1" dirty="0" smtClean="0"/>
          </a:p>
          <a:p>
            <a:pPr algn="just"/>
            <a:endParaRPr lang="es-ES" b="1" dirty="0" smtClean="0"/>
          </a:p>
          <a:p>
            <a:pPr algn="just"/>
            <a:endParaRPr lang="es-ES" b="1" dirty="0"/>
          </a:p>
          <a:p>
            <a:pPr algn="ctr"/>
            <a:r>
              <a:rPr lang="es-ES" b="1" dirty="0" smtClean="0"/>
              <a:t>La resistencia </a:t>
            </a:r>
            <a:r>
              <a:rPr lang="es-ES" b="1" dirty="0"/>
              <a:t>presenta </a:t>
            </a:r>
            <a:r>
              <a:rPr lang="es-ES" b="1" dirty="0" smtClean="0"/>
              <a:t>su efecto </a:t>
            </a:r>
            <a:r>
              <a:rPr lang="es-ES" b="1" dirty="0"/>
              <a:t>desde </a:t>
            </a:r>
            <a:r>
              <a:rPr lang="es-ES" b="1" dirty="0" smtClean="0"/>
              <a:t>su material </a:t>
            </a:r>
            <a:r>
              <a:rPr lang="es-ES" b="1" dirty="0"/>
              <a:t>constitutivo, </a:t>
            </a:r>
            <a:r>
              <a:rPr lang="es-ES" b="1" dirty="0" smtClean="0"/>
              <a:t>y la reactancia </a:t>
            </a:r>
            <a:r>
              <a:rPr lang="es-ES" b="1" dirty="0"/>
              <a:t>es un efecto </a:t>
            </a:r>
            <a:r>
              <a:rPr lang="es-ES" b="1" dirty="0" smtClean="0"/>
              <a:t>de la circulación </a:t>
            </a:r>
            <a:r>
              <a:rPr lang="es-ES" b="1" dirty="0"/>
              <a:t>de corriente.</a:t>
            </a:r>
          </a:p>
          <a:p>
            <a:pPr algn="just"/>
            <a:endParaRPr lang="es-ES" dirty="0" smtClean="0"/>
          </a:p>
          <a:p>
            <a:pPr algn="just"/>
            <a:endParaRPr lang="es-ES" dirty="0"/>
          </a:p>
          <a:p>
            <a:pPr algn="just"/>
            <a:r>
              <a:rPr lang="es-ES" dirty="0" smtClean="0"/>
              <a:t>Q </a:t>
            </a:r>
            <a:r>
              <a:rPr lang="es-ES" dirty="0"/>
              <a:t>se expresa en </a:t>
            </a:r>
            <a:r>
              <a:rPr lang="es-ES" dirty="0" err="1"/>
              <a:t>coulombs</a:t>
            </a:r>
            <a:r>
              <a:rPr lang="es-ES" dirty="0"/>
              <a:t> (o amperes por segundo) y V en </a:t>
            </a:r>
            <a:r>
              <a:rPr lang="es-ES" dirty="0" smtClean="0"/>
              <a:t>volts </a:t>
            </a:r>
            <a:r>
              <a:rPr lang="es-ES" dirty="0"/>
              <a:t>la capacidad se expresa en </a:t>
            </a:r>
            <a:r>
              <a:rPr lang="es-ES" dirty="0" err="1"/>
              <a:t>farads</a:t>
            </a:r>
            <a:r>
              <a:rPr lang="es-ES" dirty="0"/>
              <a:t>. Esta unidad (el </a:t>
            </a:r>
            <a:r>
              <a:rPr lang="es-ES" dirty="0" smtClean="0"/>
              <a:t>farad</a:t>
            </a:r>
            <a:r>
              <a:rPr lang="es-ES" dirty="0"/>
              <a:t>) es muy grande, por lo que generalmente se utilizan </a:t>
            </a:r>
            <a:r>
              <a:rPr lang="es-ES" dirty="0" smtClean="0"/>
              <a:t>submúltiplos </a:t>
            </a:r>
            <a:r>
              <a:rPr lang="es-ES" dirty="0"/>
              <a:t>de ella tales como </a:t>
            </a:r>
            <a:r>
              <a:rPr lang="es-ES" dirty="0" err="1"/>
              <a:t>pF</a:t>
            </a:r>
            <a:r>
              <a:rPr lang="es-ES" dirty="0"/>
              <a:t>, </a:t>
            </a:r>
            <a:r>
              <a:rPr lang="es-ES" dirty="0" err="1"/>
              <a:t>nF</a:t>
            </a:r>
            <a:r>
              <a:rPr lang="es-ES" dirty="0"/>
              <a:t>, </a:t>
            </a:r>
            <a:r>
              <a:rPr lang="es-ES" dirty="0" err="1"/>
              <a:t>pF</a:t>
            </a:r>
            <a:r>
              <a:rPr lang="es-ES" dirty="0"/>
              <a:t>.</a:t>
            </a:r>
          </a:p>
          <a:p>
            <a:pPr algn="just"/>
            <a:r>
              <a:rPr lang="es-ES" dirty="0"/>
              <a:t>La unidad física de capacidad se define sobre una esfera </a:t>
            </a:r>
            <a:r>
              <a:rPr lang="es-ES" dirty="0" smtClean="0"/>
              <a:t>en </a:t>
            </a:r>
            <a:r>
              <a:rPr lang="es-ES" dirty="0"/>
              <a:t>el espacio libre con respecto a un punto de referencia. </a:t>
            </a:r>
          </a:p>
          <a:p>
            <a:pPr algn="just"/>
            <a:r>
              <a:rPr lang="es-ES" dirty="0"/>
              <a:t>La ley de Coulomb y las ecuaciones de campos de Maxwell </a:t>
            </a:r>
            <a:r>
              <a:rPr lang="es-ES" dirty="0" smtClean="0"/>
              <a:t>proveen </a:t>
            </a:r>
            <a:r>
              <a:rPr lang="es-ES" dirty="0"/>
              <a:t>las derivaciones de las fórmulas de capacidad para </a:t>
            </a:r>
            <a:r>
              <a:rPr lang="es-ES" dirty="0" smtClean="0"/>
              <a:t>las </a:t>
            </a:r>
            <a:r>
              <a:rPr lang="es-ES" dirty="0"/>
              <a:t>distintas geometrías. </a:t>
            </a:r>
            <a:endParaRPr lang="es-ES" dirty="0" smtClean="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191987" y="2087397"/>
            <a:ext cx="3657600" cy="1590675"/>
          </a:xfrm>
          <a:prstGeom prst="rect">
            <a:avLst/>
          </a:prstGeom>
        </p:spPr>
      </p:pic>
    </p:spTree>
    <p:extLst>
      <p:ext uri="{BB962C8B-B14F-4D97-AF65-F5344CB8AC3E}">
        <p14:creationId xmlns:p14="http://schemas.microsoft.com/office/powerpoint/2010/main" val="152198237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 </a:t>
            </a:r>
            <a:r>
              <a:rPr lang="es-ES" dirty="0"/>
              <a:t>fórmula fundamental para la </a:t>
            </a:r>
            <a:r>
              <a:rPr lang="es-ES" dirty="0" smtClean="0"/>
              <a:t>capacidad </a:t>
            </a:r>
            <a:r>
              <a:rPr lang="es-ES" dirty="0"/>
              <a:t>de dos placas paralelas es</a:t>
            </a:r>
            <a:r>
              <a:rPr lang="es-ES" dirty="0" smtClean="0"/>
              <a:t>:</a:t>
            </a:r>
          </a:p>
          <a:p>
            <a:pPr algn="just"/>
            <a:endParaRPr lang="es-ES" dirty="0"/>
          </a:p>
          <a:p>
            <a:pPr algn="just"/>
            <a:endParaRPr lang="es-ES" dirty="0" smtClean="0"/>
          </a:p>
          <a:p>
            <a:pPr algn="just"/>
            <a:r>
              <a:rPr lang="es-ES" dirty="0" smtClean="0"/>
              <a:t>En donde</a:t>
            </a:r>
            <a:r>
              <a:rPr lang="es-ES" dirty="0"/>
              <a:t>:</a:t>
            </a:r>
          </a:p>
          <a:p>
            <a:pPr lvl="3" algn="just"/>
            <a:r>
              <a:rPr lang="es-ES" b="1" dirty="0" smtClean="0"/>
              <a:t>0 </a:t>
            </a:r>
            <a:r>
              <a:rPr lang="el-GR" b="1" dirty="0" smtClean="0"/>
              <a:t>ε</a:t>
            </a:r>
            <a:r>
              <a:rPr lang="es-ES" b="1" dirty="0" smtClean="0"/>
              <a:t>: permeabilidad del dieléctrico</a:t>
            </a:r>
            <a:r>
              <a:rPr lang="es-ES" b="1" dirty="0"/>
              <a:t>.</a:t>
            </a:r>
          </a:p>
          <a:p>
            <a:pPr lvl="3" algn="just"/>
            <a:r>
              <a:rPr lang="es-ES" b="1" dirty="0" smtClean="0"/>
              <a:t>0 A: área de las placas en metros </a:t>
            </a:r>
            <a:r>
              <a:rPr lang="es-ES" b="1" dirty="0"/>
              <a:t>cuadrados.</a:t>
            </a:r>
          </a:p>
          <a:p>
            <a:pPr lvl="3" algn="just"/>
            <a:r>
              <a:rPr lang="es-ES" b="1" dirty="0" smtClean="0"/>
              <a:t>0 d: distancia entre las placas en metros</a:t>
            </a:r>
            <a:r>
              <a:rPr lang="es-ES" b="1" dirty="0"/>
              <a:t>.</a:t>
            </a:r>
          </a:p>
          <a:p>
            <a:pPr lvl="3" algn="just"/>
            <a:r>
              <a:rPr lang="es-ES" b="1" dirty="0" smtClean="0"/>
              <a:t>0 C: capacidad </a:t>
            </a:r>
            <a:r>
              <a:rPr lang="es-ES" b="1" dirty="0"/>
              <a:t>en </a:t>
            </a:r>
            <a:r>
              <a:rPr lang="es-ES" b="1" dirty="0" err="1"/>
              <a:t>farads</a:t>
            </a:r>
            <a:r>
              <a:rPr lang="es-ES" b="1" dirty="0"/>
              <a:t>.</a:t>
            </a:r>
          </a:p>
          <a:p>
            <a:pPr algn="just"/>
            <a:r>
              <a:rPr lang="es-ES" dirty="0"/>
              <a:t>Se toma la permeabilidad del vacío </a:t>
            </a:r>
            <a:r>
              <a:rPr lang="el-GR" b="1" dirty="0" smtClean="0"/>
              <a:t>ε</a:t>
            </a:r>
            <a:r>
              <a:rPr lang="es-ES" b="1" dirty="0" smtClean="0"/>
              <a:t>o </a:t>
            </a:r>
            <a:r>
              <a:rPr lang="es-ES" dirty="0" smtClean="0"/>
              <a:t>como </a:t>
            </a:r>
            <a:r>
              <a:rPr lang="es-ES" dirty="0"/>
              <a:t>nivel de </a:t>
            </a:r>
            <a:r>
              <a:rPr lang="es-ES" dirty="0" smtClean="0"/>
              <a:t>referencia</a:t>
            </a:r>
            <a:r>
              <a:rPr lang="es-ES" dirty="0"/>
              <a:t>, y las permeabilidades de los diferentes </a:t>
            </a:r>
            <a:r>
              <a:rPr lang="es-ES" dirty="0" smtClean="0"/>
              <a:t>materiales se </a:t>
            </a:r>
            <a:r>
              <a:rPr lang="es-ES" dirty="0"/>
              <a:t>refieren a la del vacío a través de una constante de </a:t>
            </a:r>
            <a:r>
              <a:rPr lang="es-ES" dirty="0" smtClean="0"/>
              <a:t>proporcionalidad </a:t>
            </a:r>
            <a:r>
              <a:rPr lang="es-ES" dirty="0"/>
              <a:t>k (constante dieléctrica):</a:t>
            </a:r>
          </a:p>
          <a:p>
            <a:pPr algn="just"/>
            <a:r>
              <a:rPr lang="es-ES" dirty="0" smtClean="0"/>
              <a:t>La permeabilidad del vacío o del espacio libre es </a:t>
            </a:r>
            <a:r>
              <a:rPr lang="es-ES" dirty="0"/>
              <a:t>8,85 </a:t>
            </a:r>
            <a:r>
              <a:rPr lang="es-ES" dirty="0" smtClean="0"/>
              <a:t>x 10**-12 (</a:t>
            </a:r>
            <a:r>
              <a:rPr lang="es-ES" dirty="0"/>
              <a:t>coulomb?/newton m2) </a:t>
            </a:r>
            <a:r>
              <a:rPr lang="es-ES" dirty="0" smtClean="0"/>
              <a:t>o lo que es lo mismo </a:t>
            </a:r>
            <a:r>
              <a:rPr lang="es-ES" dirty="0"/>
              <a:t>(farad/metro). </a:t>
            </a:r>
          </a:p>
          <a:p>
            <a:pPr algn="just"/>
            <a:r>
              <a:rPr lang="es-ES" dirty="0" smtClean="0"/>
              <a:t>La habilidad de un material dieléctrico para retener </a:t>
            </a:r>
            <a:r>
              <a:rPr lang="es-ES" dirty="0"/>
              <a:t>cargas </a:t>
            </a:r>
            <a:r>
              <a:rPr lang="es-ES" dirty="0" smtClean="0"/>
              <a:t>almacenadas es lo que llamamos </a:t>
            </a:r>
            <a:r>
              <a:rPr lang="es-ES" dirty="0"/>
              <a:t>permeabilidad </a:t>
            </a:r>
            <a:r>
              <a:rPr lang="es-ES" dirty="0" smtClean="0"/>
              <a:t>del material </a:t>
            </a:r>
            <a:r>
              <a:rPr lang="es-ES" dirty="0"/>
              <a:t>y la relación de la permeabilidad con la del espacio </a:t>
            </a:r>
            <a:r>
              <a:rPr lang="es-ES" dirty="0" smtClean="0"/>
              <a:t>libre (</a:t>
            </a:r>
            <a:r>
              <a:rPr lang="el-GR" b="1" dirty="0"/>
              <a:t>ε</a:t>
            </a:r>
            <a:r>
              <a:rPr lang="es-ES" b="1" dirty="0"/>
              <a:t>o</a:t>
            </a:r>
            <a:r>
              <a:rPr lang="es-ES" dirty="0" smtClean="0"/>
              <a:t>) es la constante </a:t>
            </a:r>
            <a:r>
              <a:rPr lang="es-ES" dirty="0"/>
              <a:t>dieléctrica k.</a:t>
            </a:r>
          </a:p>
          <a:p>
            <a:pPr algn="just"/>
            <a:r>
              <a:rPr lang="es-ES" dirty="0"/>
              <a:t>La tensión de trabajo de un capacitor es la tensión para la cual </a:t>
            </a:r>
            <a:r>
              <a:rPr lang="es-ES" dirty="0" smtClean="0"/>
              <a:t>el </a:t>
            </a:r>
            <a:r>
              <a:rPr lang="es-ES" dirty="0"/>
              <a:t>capacitor ha sido diseñado. La tensión de ruptura es aquella </a:t>
            </a:r>
            <a:r>
              <a:rPr lang="es-ES" dirty="0" smtClean="0"/>
              <a:t>tensión </a:t>
            </a:r>
            <a:r>
              <a:rPr lang="es-ES" dirty="0"/>
              <a:t>que provoca el pasaje de cargas eléctricas a través </a:t>
            </a:r>
            <a:r>
              <a:rPr lang="es-ES" dirty="0" smtClean="0"/>
              <a:t>del </a:t>
            </a:r>
            <a:r>
              <a:rPr lang="es-ES" dirty="0"/>
              <a:t>dieléctrico; estableciendo una corriente a través de </a:t>
            </a:r>
            <a:r>
              <a:rPr lang="es-ES" dirty="0" err="1" smtClean="0"/>
              <a:t>éI</a:t>
            </a:r>
            <a:r>
              <a:rPr lang="es-ES" dirty="0" smtClean="0"/>
              <a:t>, </a:t>
            </a:r>
            <a:r>
              <a:rPr lang="es-ES" dirty="0"/>
              <a:t>se </a:t>
            </a:r>
            <a:r>
              <a:rPr lang="es-ES" dirty="0" smtClean="0"/>
              <a:t>crea </a:t>
            </a:r>
            <a:r>
              <a:rPr lang="es-ES" dirty="0"/>
              <a:t>un arco entre las placas a través del dieléctrico.</a:t>
            </a:r>
          </a:p>
          <a:p>
            <a:pPr algn="just"/>
            <a:r>
              <a:rPr lang="es-ES" dirty="0"/>
              <a:t>La </a:t>
            </a:r>
            <a:r>
              <a:rPr lang="es-ES" dirty="0" err="1" smtClean="0"/>
              <a:t>rIRidez</a:t>
            </a:r>
            <a:r>
              <a:rPr lang="es-ES" dirty="0" smtClean="0"/>
              <a:t> </a:t>
            </a:r>
            <a:r>
              <a:rPr lang="es-ES" dirty="0"/>
              <a:t>dieléctrica es la habilidad del dieléctrico de un </a:t>
            </a:r>
            <a:r>
              <a:rPr lang="es-ES" dirty="0" smtClean="0"/>
              <a:t>capacitor </a:t>
            </a:r>
            <a:r>
              <a:rPr lang="es-ES" dirty="0"/>
              <a:t>para permanecer con la tensión continua </a:t>
            </a:r>
            <a:r>
              <a:rPr lang="es-ES" dirty="0" smtClean="0"/>
              <a:t>aplicada </a:t>
            </a:r>
            <a:r>
              <a:rPr lang="es-ES" dirty="0"/>
              <a:t>sin que se produzca la ruptura (descarga por arco). </a:t>
            </a:r>
          </a:p>
          <a:p>
            <a:pPr algn="just"/>
            <a:r>
              <a:rPr lang="es-ES" dirty="0"/>
              <a:t>Normalmente se especifica para un material dieléctrico a </a:t>
            </a:r>
            <a:r>
              <a:rPr lang="es-ES" dirty="0" smtClean="0"/>
              <a:t>una </a:t>
            </a:r>
            <a:r>
              <a:rPr lang="es-ES" dirty="0"/>
              <a:t>temperatura dada, en volt/</a:t>
            </a:r>
            <a:r>
              <a:rPr lang="es-ES" dirty="0" err="1"/>
              <a:t>mm</a:t>
            </a:r>
            <a:r>
              <a:rPr lang="es-ES" dirty="0" err="1" smtClean="0"/>
              <a:t>.</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625499" y="642442"/>
            <a:ext cx="790575" cy="466725"/>
          </a:xfrm>
          <a:prstGeom prst="rect">
            <a:avLst/>
          </a:prstGeom>
        </p:spPr>
      </p:pic>
    </p:spTree>
    <p:extLst>
      <p:ext uri="{BB962C8B-B14F-4D97-AF65-F5344CB8AC3E}">
        <p14:creationId xmlns:p14="http://schemas.microsoft.com/office/powerpoint/2010/main" val="6515662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El valor de capacidad de un capacitor podrá variar principalmente de acuerdo a tres </a:t>
            </a:r>
            <a:r>
              <a:rPr lang="es-ES" dirty="0"/>
              <a:t>factores que son:</a:t>
            </a:r>
          </a:p>
          <a:p>
            <a:pPr marL="285750" indent="-285750" algn="just">
              <a:buFont typeface="Arial" panose="020B0604020202020204" pitchFamily="34" charset="0"/>
              <a:buChar char="•"/>
            </a:pPr>
            <a:r>
              <a:rPr lang="es-ES" b="1" dirty="0" smtClean="0"/>
              <a:t>Tensión</a:t>
            </a:r>
            <a:r>
              <a:rPr lang="es-ES" b="1" dirty="0"/>
              <a:t>: los capacitores electrolíticos y ciertos tipos </a:t>
            </a:r>
            <a:r>
              <a:rPr lang="es-ES" b="1" dirty="0" smtClean="0"/>
              <a:t>de cerámicos son afectados por el cambio en el valor y la polaridad de la tensión </a:t>
            </a:r>
            <a:r>
              <a:rPr lang="es-ES" b="1" dirty="0"/>
              <a:t>aplicada.</a:t>
            </a:r>
          </a:p>
          <a:p>
            <a:pPr marL="285750" indent="-285750" algn="just">
              <a:buFont typeface="Arial" panose="020B0604020202020204" pitchFamily="34" charset="0"/>
              <a:buChar char="•"/>
            </a:pPr>
            <a:r>
              <a:rPr lang="es-ES" b="1" dirty="0" smtClean="0"/>
              <a:t>Frecuencia</a:t>
            </a:r>
            <a:r>
              <a:rPr lang="es-ES" b="1" dirty="0"/>
              <a:t>: cuando cambia la frecuencia, cambia la </a:t>
            </a:r>
            <a:r>
              <a:rPr lang="es-ES" b="1" dirty="0" smtClean="0"/>
              <a:t>constante </a:t>
            </a:r>
            <a:r>
              <a:rPr lang="es-ES" b="1" dirty="0"/>
              <a:t>dieléctrica en decremento con el aumento del </a:t>
            </a:r>
            <a:r>
              <a:rPr lang="es-ES" b="1" dirty="0" smtClean="0"/>
              <a:t>valor </a:t>
            </a:r>
            <a:r>
              <a:rPr lang="es-ES" b="1" dirty="0"/>
              <a:t>de la frecuencia.</a:t>
            </a:r>
          </a:p>
          <a:p>
            <a:pPr marL="285750" indent="-285750" algn="just">
              <a:buFont typeface="Arial" panose="020B0604020202020204" pitchFamily="34" charset="0"/>
              <a:buChar char="•"/>
            </a:pPr>
            <a:r>
              <a:rPr lang="es-ES" b="1" dirty="0" smtClean="0"/>
              <a:t>Temperatura</a:t>
            </a:r>
            <a:r>
              <a:rPr lang="es-ES" b="1" dirty="0"/>
              <a:t>: </a:t>
            </a:r>
            <a:r>
              <a:rPr lang="es-ES" b="1" dirty="0" smtClean="0"/>
              <a:t>al cambiar la temperatura</a:t>
            </a:r>
            <a:r>
              <a:rPr lang="es-ES" b="1" dirty="0"/>
              <a:t>, cambia </a:t>
            </a:r>
            <a:r>
              <a:rPr lang="es-ES" b="1" dirty="0" smtClean="0"/>
              <a:t>la constante dieléctrica y el valor de la capacidad.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Circuito </a:t>
            </a:r>
            <a:r>
              <a:rPr lang="es-ES" b="1" dirty="0"/>
              <a:t>eléctrico equivalente de un capacitor. </a:t>
            </a:r>
          </a:p>
          <a:p>
            <a:pPr algn="ctr"/>
            <a:r>
              <a:rPr lang="es-ES" b="1" dirty="0"/>
              <a:t>Se </a:t>
            </a:r>
            <a:r>
              <a:rPr lang="es-ES" b="1" dirty="0" smtClean="0"/>
              <a:t>lo utiliza </a:t>
            </a:r>
            <a:r>
              <a:rPr lang="es-ES" b="1" dirty="0"/>
              <a:t>para analizar su comportamiento </a:t>
            </a:r>
            <a:r>
              <a:rPr lang="es-ES" b="1" dirty="0" smtClean="0"/>
              <a:t>con la frecuencia y la corriente</a:t>
            </a:r>
            <a:r>
              <a:rPr lang="es-ES" b="1" dirty="0"/>
              <a:t>.</a:t>
            </a:r>
          </a:p>
          <a:p>
            <a:pPr algn="just"/>
            <a:endParaRPr lang="es-ES" dirty="0" smtClean="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 capacitor</a:t>
            </a:r>
            <a:endParaRPr lang="es-ES" b="1" dirty="0">
              <a:solidFill>
                <a:srgbClr val="0070C0"/>
              </a:solidFill>
              <a:latin typeface="Arial Rounded MT Bold" panose="020F0704030504030204" pitchFamily="34" charset="0"/>
            </a:endParaRPr>
          </a:p>
          <a:p>
            <a:pPr algn="just"/>
            <a:r>
              <a:rPr lang="es-ES" dirty="0"/>
              <a:t>Un capacitor </a:t>
            </a:r>
            <a:r>
              <a:rPr lang="es-ES" dirty="0" smtClean="0"/>
              <a:t>en serie </a:t>
            </a:r>
            <a:r>
              <a:rPr lang="es-ES" dirty="0"/>
              <a:t>con una resistencia, </a:t>
            </a:r>
            <a:r>
              <a:rPr lang="es-ES" dirty="0" smtClean="0"/>
              <a:t>al serle </a:t>
            </a:r>
            <a:r>
              <a:rPr lang="es-ES" dirty="0"/>
              <a:t>aplicada </a:t>
            </a:r>
            <a:r>
              <a:rPr lang="es-ES" dirty="0" smtClean="0"/>
              <a:t>una </a:t>
            </a:r>
            <a:r>
              <a:rPr lang="es-ES" dirty="0"/>
              <a:t>tensión, </a:t>
            </a:r>
            <a:r>
              <a:rPr lang="es-ES" dirty="0" smtClean="0"/>
              <a:t>se carga a un ritmo determinado </a:t>
            </a:r>
            <a:r>
              <a:rPr lang="es-ES" dirty="0"/>
              <a:t>por </a:t>
            </a:r>
            <a:r>
              <a:rPr lang="es-ES" dirty="0" smtClean="0"/>
              <a:t>la constante de tiempo T = RC</a:t>
            </a:r>
            <a:r>
              <a:rPr lang="es-ES" dirty="0"/>
              <a:t>, </a:t>
            </a:r>
            <a:r>
              <a:rPr lang="es-ES" dirty="0" smtClean="0"/>
              <a:t>la que está determinada por el valor de la capacidad y de la resistencia serie del circuito</a:t>
            </a:r>
            <a:r>
              <a:rPr lang="es-ES" dirty="0"/>
              <a:t>, </a:t>
            </a:r>
            <a:r>
              <a:rPr lang="es-ES" dirty="0" smtClean="0"/>
              <a:t>la que incluye a las resistencias serie y paralelo (</a:t>
            </a:r>
            <a:r>
              <a:rPr lang="es-ES" dirty="0" err="1" smtClean="0"/>
              <a:t>Rs</a:t>
            </a:r>
            <a:r>
              <a:rPr lang="es-ES" dirty="0" smtClean="0"/>
              <a:t> y </a:t>
            </a:r>
            <a:r>
              <a:rPr lang="es-ES" dirty="0" err="1" smtClean="0"/>
              <a:t>Rp</a:t>
            </a:r>
            <a:r>
              <a:rPr lang="es-ES" dirty="0"/>
              <a:t>) </a:t>
            </a:r>
            <a:r>
              <a:rPr lang="es-ES" dirty="0" smtClean="0"/>
              <a:t>del capacitor</a:t>
            </a:r>
            <a:r>
              <a:rPr lang="es-ES" dirty="0"/>
              <a:t>, </a:t>
            </a:r>
            <a:r>
              <a:rPr lang="es-ES" dirty="0" smtClean="0"/>
              <a:t>y la resistencia de los cables y conectores</a:t>
            </a:r>
            <a:r>
              <a:rPr lang="es-ES" dirty="0"/>
              <a:t>. </a:t>
            </a:r>
          </a:p>
          <a:p>
            <a:pPr algn="just"/>
            <a:r>
              <a:rPr lang="es-ES" dirty="0" smtClean="0"/>
              <a:t>Si luego el conjunto resistencia-capacitor es desconectado de la fuente de alimentación y se lo cortocircuita</a:t>
            </a:r>
            <a:r>
              <a:rPr lang="es-ES" dirty="0"/>
              <a:t>, </a:t>
            </a:r>
            <a:r>
              <a:rPr lang="es-ES" dirty="0" smtClean="0"/>
              <a:t>queda un lazo cerrado </a:t>
            </a:r>
            <a:r>
              <a:rPr lang="es-ES" dirty="0"/>
              <a:t>formado por </a:t>
            </a:r>
            <a:r>
              <a:rPr lang="es-ES" dirty="0" smtClean="0"/>
              <a:t>la resistencia y el capacitor; esto provoca la descarga del capacitor el cual lo hará a un ritmo determinado por la misma constante de tiempo </a:t>
            </a:r>
            <a:r>
              <a:rPr lang="es-ES" dirty="0"/>
              <a:t>T </a:t>
            </a:r>
            <a:r>
              <a:rPr lang="es-ES" dirty="0" smtClean="0"/>
              <a:t>= RC </a:t>
            </a:r>
            <a:r>
              <a:rPr lang="es-ES" dirty="0"/>
              <a:t>anterior.</a:t>
            </a:r>
          </a:p>
          <a:p>
            <a:pPr algn="just"/>
            <a:r>
              <a:rPr lang="es-ES" dirty="0"/>
              <a:t>Este principio de funcionamiento desarrollado sobre la </a:t>
            </a:r>
            <a:r>
              <a:rPr lang="es-ES" dirty="0" smtClean="0"/>
              <a:t>base </a:t>
            </a:r>
            <a:r>
              <a:rPr lang="es-ES" dirty="0"/>
              <a:t>de la aplicación de una tensión continua sobre un </a:t>
            </a:r>
            <a:r>
              <a:rPr lang="es-ES" dirty="0" smtClean="0"/>
              <a:t>capacitor </a:t>
            </a:r>
            <a:r>
              <a:rPr lang="es-ES" dirty="0"/>
              <a:t>se repite al aplicarle una tensión de alterna, </a:t>
            </a:r>
            <a:r>
              <a:rPr lang="es-ES" dirty="0" smtClean="0"/>
              <a:t>con </a:t>
            </a:r>
            <a:r>
              <a:rPr lang="es-ES" dirty="0"/>
              <a:t>una frecuencia f</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301524" y="1862137"/>
            <a:ext cx="3438525" cy="1304925"/>
          </a:xfrm>
          <a:prstGeom prst="rect">
            <a:avLst/>
          </a:prstGeom>
        </p:spPr>
      </p:pic>
    </p:spTree>
    <p:extLst>
      <p:ext uri="{BB962C8B-B14F-4D97-AF65-F5344CB8AC3E}">
        <p14:creationId xmlns:p14="http://schemas.microsoft.com/office/powerpoint/2010/main" val="298291925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Las </a:t>
            </a:r>
            <a:r>
              <a:rPr lang="es-ES" dirty="0"/>
              <a:t>principales aplicaciones de los capacitores cuando </a:t>
            </a:r>
            <a:r>
              <a:rPr lang="es-ES" dirty="0" smtClean="0"/>
              <a:t>se </a:t>
            </a:r>
            <a:r>
              <a:rPr lang="es-ES" dirty="0"/>
              <a:t>trabaja con tensiones de alterna son: la de filtro (</a:t>
            </a:r>
            <a:r>
              <a:rPr lang="es-ES" dirty="0" smtClean="0"/>
              <a:t>puede </a:t>
            </a:r>
            <a:r>
              <a:rPr lang="es-ES" dirty="0"/>
              <a:t>ser sintonizado o no), acoplamiento de señales (con </a:t>
            </a:r>
            <a:r>
              <a:rPr lang="es-ES" dirty="0" smtClean="0"/>
              <a:t>aislación </a:t>
            </a:r>
            <a:r>
              <a:rPr lang="es-ES" dirty="0"/>
              <a:t>de la continua entre las etapas) o corrección de </a:t>
            </a:r>
            <a:r>
              <a:rPr lang="es-ES" dirty="0" smtClean="0"/>
              <a:t>factor </a:t>
            </a:r>
            <a:r>
              <a:rPr lang="es-ES" dirty="0"/>
              <a:t>de potencia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El </a:t>
            </a:r>
            <a:r>
              <a:rPr lang="es-ES" b="1" dirty="0"/>
              <a:t>capacitor, con la llave S en 1, se carga y, en 2, </a:t>
            </a:r>
            <a:r>
              <a:rPr lang="es-ES" b="1" dirty="0" smtClean="0"/>
              <a:t>se descarga</a:t>
            </a:r>
            <a:r>
              <a:rPr lang="es-ES" b="1" dirty="0"/>
              <a:t>, tal como se muestra en la </a:t>
            </a:r>
            <a:r>
              <a:rPr lang="es-ES" b="1" dirty="0" smtClean="0"/>
              <a:t>figura </a:t>
            </a:r>
            <a:r>
              <a:rPr lang="es-ES" b="1" dirty="0"/>
              <a:t>inferior.</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r>
              <a:rPr lang="es-ES" b="1" dirty="0" smtClean="0"/>
              <a:t>Diferentes </a:t>
            </a:r>
            <a:r>
              <a:rPr lang="es-ES" b="1" dirty="0"/>
              <a:t>modelos de la Jarra de Leyden, capacitor elemental del año 1747</a:t>
            </a:r>
            <a:r>
              <a:rPr lang="es-ES" b="1" dirty="0" smtClean="0"/>
              <a:t>.</a:t>
            </a:r>
            <a:endParaRPr lang="es-ES" dirty="0"/>
          </a:p>
        </p:txBody>
      </p:sp>
      <p:pic>
        <p:nvPicPr>
          <p:cNvPr id="3" name="Imagen 2"/>
          <p:cNvPicPr>
            <a:picLocks noChangeAspect="1"/>
          </p:cNvPicPr>
          <p:nvPr/>
        </p:nvPicPr>
        <p:blipFill>
          <a:blip r:embed="rId2"/>
          <a:stretch>
            <a:fillRect/>
          </a:stretch>
        </p:blipFill>
        <p:spPr>
          <a:xfrm>
            <a:off x="4225324" y="831891"/>
            <a:ext cx="3590925" cy="2724150"/>
          </a:xfrm>
          <a:prstGeom prst="rect">
            <a:avLst/>
          </a:prstGeom>
        </p:spPr>
      </p:pic>
      <p:pic>
        <p:nvPicPr>
          <p:cNvPr id="5" name="Imagen 4"/>
          <p:cNvPicPr>
            <a:picLocks noChangeAspect="1"/>
          </p:cNvPicPr>
          <p:nvPr/>
        </p:nvPicPr>
        <p:blipFill>
          <a:blip r:embed="rId3"/>
          <a:stretch>
            <a:fillRect/>
          </a:stretch>
        </p:blipFill>
        <p:spPr>
          <a:xfrm>
            <a:off x="4524499" y="3906982"/>
            <a:ext cx="3182587" cy="2614612"/>
          </a:xfrm>
          <a:prstGeom prst="rect">
            <a:avLst/>
          </a:prstGeom>
        </p:spPr>
      </p:pic>
    </p:spTree>
    <p:extLst>
      <p:ext uri="{BB962C8B-B14F-4D97-AF65-F5344CB8AC3E}">
        <p14:creationId xmlns:p14="http://schemas.microsoft.com/office/powerpoint/2010/main" val="257742781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Capacitor en aceite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Un </a:t>
            </a:r>
            <a:r>
              <a:rPr lang="es-ES" b="1" dirty="0">
                <a:solidFill>
                  <a:srgbClr val="0070C0"/>
                </a:solidFill>
              </a:rPr>
              <a:t>capacitor </a:t>
            </a:r>
            <a:r>
              <a:rPr lang="es-ES" b="1" dirty="0" smtClean="0">
                <a:solidFill>
                  <a:srgbClr val="0070C0"/>
                </a:solidFill>
              </a:rPr>
              <a:t>en aceite está básicamente </a:t>
            </a:r>
            <a:r>
              <a:rPr lang="es-ES" b="1" dirty="0">
                <a:solidFill>
                  <a:srgbClr val="0070C0"/>
                </a:solidFill>
              </a:rPr>
              <a:t>compuesto por un </a:t>
            </a:r>
            <a:r>
              <a:rPr lang="es-ES" b="1" dirty="0" smtClean="0">
                <a:solidFill>
                  <a:srgbClr val="0070C0"/>
                </a:solidFill>
              </a:rPr>
              <a:t>arrollado </a:t>
            </a:r>
            <a:r>
              <a:rPr lang="es-ES" b="1" dirty="0">
                <a:solidFill>
                  <a:srgbClr val="0070C0"/>
                </a:solidFill>
              </a:rPr>
              <a:t>de dos hojas </a:t>
            </a:r>
            <a:r>
              <a:rPr lang="es-ES" b="1" dirty="0" smtClean="0">
                <a:solidFill>
                  <a:srgbClr val="0070C0"/>
                </a:solidFill>
              </a:rPr>
              <a:t>de papel </a:t>
            </a:r>
            <a:r>
              <a:rPr lang="es-ES" b="1" dirty="0">
                <a:solidFill>
                  <a:srgbClr val="0070C0"/>
                </a:solidFill>
              </a:rPr>
              <a:t>de aluminio separadas por </a:t>
            </a:r>
          </a:p>
          <a:p>
            <a:pPr algn="ctr"/>
            <a:r>
              <a:rPr lang="es-ES" b="1" dirty="0" smtClean="0">
                <a:solidFill>
                  <a:srgbClr val="0070C0"/>
                </a:solidFill>
              </a:rPr>
              <a:t>un material </a:t>
            </a:r>
            <a:r>
              <a:rPr lang="es-ES" b="1" dirty="0">
                <a:solidFill>
                  <a:srgbClr val="0070C0"/>
                </a:solidFill>
              </a:rPr>
              <a:t>dieléctrico absorbente (</a:t>
            </a:r>
            <a:r>
              <a:rPr lang="es-ES" b="1" dirty="0" smtClean="0">
                <a:solidFill>
                  <a:srgbClr val="0070C0"/>
                </a:solidFill>
              </a:rPr>
              <a:t>en general papel), el cual está impregnado de aceite (</a:t>
            </a:r>
            <a:r>
              <a:rPr lang="es-ES" b="1" dirty="0">
                <a:solidFill>
                  <a:srgbClr val="0070C0"/>
                </a:solidFill>
              </a:rPr>
              <a:t>mineral </a:t>
            </a:r>
            <a:r>
              <a:rPr lang="es-ES" b="1" dirty="0" smtClean="0">
                <a:solidFill>
                  <a:srgbClr val="0070C0"/>
                </a:solidFill>
              </a:rPr>
              <a:t>o de </a:t>
            </a:r>
            <a:r>
              <a:rPr lang="es-ES" b="1" dirty="0">
                <a:solidFill>
                  <a:srgbClr val="0070C0"/>
                </a:solidFill>
              </a:rPr>
              <a:t>castor</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Diferentes </a:t>
            </a:r>
            <a:r>
              <a:rPr lang="es-ES" b="1" dirty="0"/>
              <a:t>tipos de capacitores</a:t>
            </a:r>
            <a:r>
              <a:rPr lang="es-ES" b="1" dirty="0" smtClean="0"/>
              <a:t>.</a:t>
            </a:r>
          </a:p>
        </p:txBody>
      </p:sp>
      <p:pic>
        <p:nvPicPr>
          <p:cNvPr id="4" name="Imagen 3"/>
          <p:cNvPicPr>
            <a:picLocks noChangeAspect="1"/>
          </p:cNvPicPr>
          <p:nvPr/>
        </p:nvPicPr>
        <p:blipFill>
          <a:blip r:embed="rId2"/>
          <a:stretch>
            <a:fillRect/>
          </a:stretch>
        </p:blipFill>
        <p:spPr>
          <a:xfrm>
            <a:off x="3858612" y="1016330"/>
            <a:ext cx="4324350" cy="3352800"/>
          </a:xfrm>
          <a:prstGeom prst="rect">
            <a:avLst/>
          </a:prstGeom>
        </p:spPr>
      </p:pic>
    </p:spTree>
    <p:extLst>
      <p:ext uri="{BB962C8B-B14F-4D97-AF65-F5344CB8AC3E}">
        <p14:creationId xmlns:p14="http://schemas.microsoft.com/office/powerpoint/2010/main" val="15014859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Variación </a:t>
            </a:r>
            <a:r>
              <a:rPr lang="es-ES" b="1" dirty="0"/>
              <a:t>de </a:t>
            </a:r>
            <a:r>
              <a:rPr lang="es-ES" b="1" dirty="0" smtClean="0"/>
              <a:t>la impedancia </a:t>
            </a:r>
            <a:r>
              <a:rPr lang="es-ES" b="1" dirty="0"/>
              <a:t>capacitiva </a:t>
            </a:r>
            <a:r>
              <a:rPr lang="es-ES" b="1" dirty="0" err="1"/>
              <a:t>Xc</a:t>
            </a:r>
            <a:r>
              <a:rPr lang="es-ES" b="1" dirty="0"/>
              <a:t> </a:t>
            </a:r>
            <a:r>
              <a:rPr lang="es-ES" b="1" dirty="0" smtClean="0"/>
              <a:t>de </a:t>
            </a:r>
            <a:r>
              <a:rPr lang="es-ES" b="1" dirty="0"/>
              <a:t>un capacitor con </a:t>
            </a:r>
            <a:r>
              <a:rPr lang="es-ES" b="1" dirty="0" smtClean="0"/>
              <a:t>la frecuencia</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Representación </a:t>
            </a:r>
            <a:r>
              <a:rPr lang="es-ES" b="1" dirty="0"/>
              <a:t>en forma vectorial del desfasaje de </a:t>
            </a:r>
            <a:r>
              <a:rPr lang="es-ES" b="1" dirty="0" smtClean="0"/>
              <a:t>la tensión </a:t>
            </a:r>
            <a:r>
              <a:rPr lang="es-ES" b="1" dirty="0"/>
              <a:t>alterna </a:t>
            </a:r>
            <a:r>
              <a:rPr lang="es-ES" b="1" dirty="0" smtClean="0"/>
              <a:t>y la corriente </a:t>
            </a:r>
            <a:r>
              <a:rPr lang="es-ES" b="1" dirty="0"/>
              <a:t>que circula por un capacitor</a:t>
            </a:r>
            <a:r>
              <a:rPr lang="es-ES" b="1" dirty="0" smtClean="0"/>
              <a:t>.</a:t>
            </a:r>
          </a:p>
          <a:p>
            <a:pPr algn="ctr"/>
            <a:endParaRPr lang="es-ES" b="1" dirty="0"/>
          </a:p>
        </p:txBody>
      </p:sp>
      <p:pic>
        <p:nvPicPr>
          <p:cNvPr id="3" name="Imagen 2"/>
          <p:cNvPicPr>
            <a:picLocks noChangeAspect="1"/>
          </p:cNvPicPr>
          <p:nvPr/>
        </p:nvPicPr>
        <p:blipFill>
          <a:blip r:embed="rId2"/>
          <a:stretch>
            <a:fillRect/>
          </a:stretch>
        </p:blipFill>
        <p:spPr>
          <a:xfrm>
            <a:off x="4720624" y="303006"/>
            <a:ext cx="2600325" cy="2143125"/>
          </a:xfrm>
          <a:prstGeom prst="rect">
            <a:avLst/>
          </a:prstGeom>
        </p:spPr>
      </p:pic>
      <p:pic>
        <p:nvPicPr>
          <p:cNvPr id="5" name="Imagen 4"/>
          <p:cNvPicPr>
            <a:picLocks noChangeAspect="1"/>
          </p:cNvPicPr>
          <p:nvPr/>
        </p:nvPicPr>
        <p:blipFill>
          <a:blip r:embed="rId3"/>
          <a:stretch>
            <a:fillRect/>
          </a:stretch>
        </p:blipFill>
        <p:spPr>
          <a:xfrm>
            <a:off x="3348842" y="3135086"/>
            <a:ext cx="5355771" cy="2481509"/>
          </a:xfrm>
          <a:prstGeom prst="rect">
            <a:avLst/>
          </a:prstGeom>
        </p:spPr>
      </p:pic>
    </p:spTree>
    <p:extLst>
      <p:ext uri="{BB962C8B-B14F-4D97-AF65-F5344CB8AC3E}">
        <p14:creationId xmlns:p14="http://schemas.microsoft.com/office/powerpoint/2010/main" val="5635765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Cuando se aplica una tensión de alterna a un capacitor</a:t>
            </a:r>
            <a:r>
              <a:rPr lang="es-ES" dirty="0"/>
              <a:t>, la </a:t>
            </a:r>
            <a:r>
              <a:rPr lang="es-ES" dirty="0" smtClean="0"/>
              <a:t>corriente se halla adelantada 90° respecto a la tensión sobre este.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Un capacitor es un elemento de Impedancia </a:t>
            </a:r>
            <a:r>
              <a:rPr lang="es-ES" b="1" dirty="0">
                <a:solidFill>
                  <a:srgbClr val="FF0000"/>
                </a:solidFill>
                <a:latin typeface="Arial Rounded MT Bold" panose="020F0704030504030204" pitchFamily="34" charset="0"/>
              </a:rPr>
              <a:t>reactiva</a:t>
            </a:r>
            <a:r>
              <a:rPr lang="es-ES" b="1" dirty="0" smtClean="0">
                <a:solidFill>
                  <a:srgbClr val="FF0000"/>
                </a:solidFill>
                <a:latin typeface="Arial Rounded MT Bold" panose="020F0704030504030204" pitchFamily="34" charset="0"/>
              </a:rPr>
              <a:t>, por lo que la corriente y la tensión están desfasadas</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r>
              <a:rPr lang="es-ES" dirty="0" smtClean="0"/>
              <a:t>El </a:t>
            </a:r>
            <a:r>
              <a:rPr lang="es-ES" dirty="0"/>
              <a:t>ejemplo clásico para el empleo de un capacitor como </a:t>
            </a:r>
            <a:r>
              <a:rPr lang="es-ES" dirty="0" smtClean="0"/>
              <a:t>filtro </a:t>
            </a:r>
            <a:r>
              <a:rPr lang="es-ES" dirty="0"/>
              <a:t>es el de las fuentes de alimentación donde, después </a:t>
            </a:r>
            <a:r>
              <a:rPr lang="es-ES" dirty="0" smtClean="0"/>
              <a:t>del </a:t>
            </a:r>
            <a:r>
              <a:rPr lang="es-ES" dirty="0"/>
              <a:t>proceso de rectificado, se filtra la señal para reducir </a:t>
            </a:r>
            <a:r>
              <a:rPr lang="es-ES" dirty="0" smtClean="0"/>
              <a:t>el </a:t>
            </a:r>
            <a:r>
              <a:rPr lang="es-ES" dirty="0" err="1"/>
              <a:t>ripple</a:t>
            </a:r>
            <a:r>
              <a:rPr lang="es-ES" dirty="0"/>
              <a:t> u ondulación de la señal de continua.</a:t>
            </a:r>
          </a:p>
          <a:p>
            <a:pPr algn="just"/>
            <a:r>
              <a:rPr lang="es-ES" dirty="0"/>
              <a:t>En este caso, el capacitor empleado es generalmente </a:t>
            </a:r>
            <a:r>
              <a:rPr lang="es-ES" dirty="0" smtClean="0"/>
              <a:t>electrolítico </a:t>
            </a:r>
            <a:r>
              <a:rPr lang="es-ES" dirty="0"/>
              <a:t>de aluminio de alta capacidad para lograr así </a:t>
            </a:r>
            <a:r>
              <a:rPr lang="es-ES" dirty="0" smtClean="0"/>
              <a:t>un </a:t>
            </a:r>
            <a:r>
              <a:rPr lang="es-ES" dirty="0"/>
              <a:t>mejor filtrado y menor ondulación de la señal de </a:t>
            </a:r>
            <a:r>
              <a:rPr lang="es-ES" dirty="0" smtClean="0"/>
              <a:t>continua. </a:t>
            </a:r>
          </a:p>
          <a:p>
            <a:pPr algn="just"/>
            <a:endParaRPr lang="es-ES" dirty="0"/>
          </a:p>
        </p:txBody>
      </p:sp>
      <p:pic>
        <p:nvPicPr>
          <p:cNvPr id="4" name="Imagen 3"/>
          <p:cNvPicPr>
            <a:picLocks noChangeAspect="1"/>
          </p:cNvPicPr>
          <p:nvPr/>
        </p:nvPicPr>
        <p:blipFill>
          <a:blip r:embed="rId2"/>
          <a:stretch>
            <a:fillRect/>
          </a:stretch>
        </p:blipFill>
        <p:spPr>
          <a:xfrm>
            <a:off x="4272949" y="614238"/>
            <a:ext cx="3495675" cy="3895725"/>
          </a:xfrm>
          <a:prstGeom prst="rect">
            <a:avLst/>
          </a:prstGeom>
        </p:spPr>
      </p:pic>
    </p:spTree>
    <p:extLst>
      <p:ext uri="{BB962C8B-B14F-4D97-AF65-F5344CB8AC3E}">
        <p14:creationId xmlns:p14="http://schemas.microsoft.com/office/powerpoint/2010/main" val="124882670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Recordemos </a:t>
            </a:r>
            <a:r>
              <a:rPr lang="es-ES" dirty="0"/>
              <a:t>que:</a:t>
            </a:r>
          </a:p>
          <a:p>
            <a:pPr algn="just"/>
            <a:endParaRPr lang="es-ES" dirty="0" smtClean="0"/>
          </a:p>
          <a:p>
            <a:pPr algn="just"/>
            <a:r>
              <a:rPr lang="es-ES" dirty="0" smtClean="0"/>
              <a:t>Asimismo</a:t>
            </a:r>
            <a:r>
              <a:rPr lang="es-ES" dirty="0"/>
              <a:t>:</a:t>
            </a:r>
          </a:p>
          <a:p>
            <a:pPr algn="just"/>
            <a:endParaRPr lang="es-ES" dirty="0" smtClean="0"/>
          </a:p>
          <a:p>
            <a:pPr algn="just"/>
            <a:r>
              <a:rPr lang="es-ES" dirty="0" smtClean="0"/>
              <a:t>Por lo cual:</a:t>
            </a:r>
          </a:p>
          <a:p>
            <a:pPr algn="just"/>
            <a:endParaRPr lang="es-ES" dirty="0"/>
          </a:p>
          <a:p>
            <a:pPr algn="just"/>
            <a:endParaRPr lang="es-ES" dirty="0"/>
          </a:p>
          <a:p>
            <a:pPr algn="just"/>
            <a:r>
              <a:rPr lang="es-ES" dirty="0"/>
              <a:t>Vemos que la tensión atrasa </a:t>
            </a:r>
            <a:r>
              <a:rPr lang="es-ES" dirty="0" smtClean="0"/>
              <a:t>° </a:t>
            </a:r>
            <a:r>
              <a:rPr lang="es-ES" dirty="0"/>
              <a:t>respecto de la corriente o</a:t>
            </a:r>
            <a:r>
              <a:rPr lang="es-ES" dirty="0" smtClean="0"/>
              <a:t>, lo </a:t>
            </a:r>
            <a:r>
              <a:rPr lang="es-ES" dirty="0"/>
              <a:t>que es lo mismo, la corriente adelanta </a:t>
            </a:r>
            <a:r>
              <a:rPr lang="es-ES" dirty="0" smtClean="0"/>
              <a:t>90° </a:t>
            </a:r>
            <a:r>
              <a:rPr lang="es-ES" dirty="0"/>
              <a:t>respecto de </a:t>
            </a:r>
            <a:r>
              <a:rPr lang="es-ES" dirty="0" smtClean="0"/>
              <a:t>la tensión sobre el capacitor.</a:t>
            </a:r>
          </a:p>
          <a:p>
            <a:pPr algn="just"/>
            <a:endParaRPr lang="es-ES" dirty="0"/>
          </a:p>
          <a:p>
            <a:pPr algn="just"/>
            <a:r>
              <a:rPr lang="es-ES" b="1" dirty="0" smtClean="0">
                <a:solidFill>
                  <a:srgbClr val="0070C0"/>
                </a:solidFill>
                <a:latin typeface="Arial Rounded MT Bold" panose="020F0704030504030204" pitchFamily="34" charset="0"/>
              </a:rPr>
              <a:t>Arranque de </a:t>
            </a:r>
            <a:r>
              <a:rPr lang="es-ES" b="1" dirty="0">
                <a:solidFill>
                  <a:srgbClr val="0070C0"/>
                </a:solidFill>
                <a:latin typeface="Arial Rounded MT Bold" panose="020F0704030504030204" pitchFamily="34" charset="0"/>
              </a:rPr>
              <a:t>motores</a:t>
            </a:r>
          </a:p>
          <a:p>
            <a:pPr algn="ctr"/>
            <a:r>
              <a:rPr lang="es-ES" b="1" dirty="0" smtClean="0">
                <a:solidFill>
                  <a:srgbClr val="0070C0"/>
                </a:solidFill>
              </a:rPr>
              <a:t>Los motores </a:t>
            </a:r>
            <a:r>
              <a:rPr lang="es-ES" b="1" dirty="0">
                <a:solidFill>
                  <a:srgbClr val="0070C0"/>
                </a:solidFill>
              </a:rPr>
              <a:t>eléctricos, </a:t>
            </a:r>
            <a:r>
              <a:rPr lang="es-ES" b="1" dirty="0" smtClean="0">
                <a:solidFill>
                  <a:srgbClr val="0070C0"/>
                </a:solidFill>
              </a:rPr>
              <a:t>especialmente los monofásicos</a:t>
            </a:r>
            <a:r>
              <a:rPr lang="es-ES" b="1" dirty="0">
                <a:solidFill>
                  <a:srgbClr val="0070C0"/>
                </a:solidFill>
              </a:rPr>
              <a:t>, </a:t>
            </a:r>
            <a:r>
              <a:rPr lang="es-ES" b="1" dirty="0" smtClean="0">
                <a:solidFill>
                  <a:srgbClr val="0070C0"/>
                </a:solidFill>
              </a:rPr>
              <a:t>cuentan con dos bobinados</a:t>
            </a:r>
            <a:r>
              <a:rPr lang="es-ES" b="1" dirty="0">
                <a:solidFill>
                  <a:srgbClr val="0070C0"/>
                </a:solidFill>
              </a:rPr>
              <a:t>, uno </a:t>
            </a:r>
            <a:r>
              <a:rPr lang="es-ES" b="1" dirty="0" smtClean="0">
                <a:solidFill>
                  <a:srgbClr val="0070C0"/>
                </a:solidFill>
              </a:rPr>
              <a:t>de marcha y otro de arranque </a:t>
            </a:r>
            <a:endParaRPr lang="es-ES" b="1" dirty="0">
              <a:solidFill>
                <a:srgbClr val="0070C0"/>
              </a:solidFill>
            </a:endParaRPr>
          </a:p>
          <a:p>
            <a:pPr algn="ctr"/>
            <a:r>
              <a:rPr lang="es-ES" b="1" dirty="0">
                <a:solidFill>
                  <a:srgbClr val="0070C0"/>
                </a:solidFill>
              </a:rPr>
              <a:t>que posee </a:t>
            </a:r>
            <a:r>
              <a:rPr lang="es-ES" b="1" dirty="0" smtClean="0">
                <a:solidFill>
                  <a:srgbClr val="0070C0"/>
                </a:solidFill>
              </a:rPr>
              <a:t>un capacitor en serie</a:t>
            </a:r>
            <a:r>
              <a:rPr lang="es-ES" b="1" dirty="0">
                <a:solidFill>
                  <a:srgbClr val="0070C0"/>
                </a:solidFill>
              </a:rPr>
              <a:t>. </a:t>
            </a:r>
          </a:p>
          <a:p>
            <a:pPr algn="ctr"/>
            <a:r>
              <a:rPr lang="es-ES" b="1" dirty="0">
                <a:solidFill>
                  <a:srgbClr val="0070C0"/>
                </a:solidFill>
              </a:rPr>
              <a:t>Este conjunto </a:t>
            </a:r>
            <a:r>
              <a:rPr lang="es-ES" b="1" dirty="0" smtClean="0">
                <a:solidFill>
                  <a:srgbClr val="0070C0"/>
                </a:solidFill>
              </a:rPr>
              <a:t>de arranque </a:t>
            </a:r>
            <a:r>
              <a:rPr lang="es-ES" b="1" dirty="0">
                <a:solidFill>
                  <a:srgbClr val="0070C0"/>
                </a:solidFill>
              </a:rPr>
              <a:t>provee </a:t>
            </a:r>
            <a:r>
              <a:rPr lang="es-ES" b="1" dirty="0" smtClean="0">
                <a:solidFill>
                  <a:srgbClr val="0070C0"/>
                </a:solidFill>
              </a:rPr>
              <a:t>la corriente adicional necesaria para poner al rotor del motor </a:t>
            </a:r>
            <a:r>
              <a:rPr lang="es-ES" b="1" dirty="0">
                <a:solidFill>
                  <a:srgbClr val="0070C0"/>
                </a:solidFill>
              </a:rPr>
              <a:t>en </a:t>
            </a:r>
            <a:r>
              <a:rPr lang="es-ES" b="1" dirty="0" smtClean="0">
                <a:solidFill>
                  <a:srgbClr val="0070C0"/>
                </a:solidFill>
              </a:rPr>
              <a:t>movimiento</a:t>
            </a:r>
            <a:r>
              <a:rPr lang="es-ES" b="1" dirty="0">
                <a:solidFill>
                  <a:srgbClr val="0070C0"/>
                </a:solidFill>
              </a:rPr>
              <a:t>, venciendo </a:t>
            </a:r>
            <a:r>
              <a:rPr lang="es-ES" b="1" dirty="0" smtClean="0">
                <a:solidFill>
                  <a:srgbClr val="0070C0"/>
                </a:solidFill>
              </a:rPr>
              <a:t>la inercia durante el período de arranque</a:t>
            </a:r>
            <a:r>
              <a:rPr lang="es-ES" b="1" dirty="0">
                <a:solidFill>
                  <a:srgbClr val="0070C0"/>
                </a:solidFill>
              </a:rPr>
              <a:t>. </a:t>
            </a:r>
          </a:p>
          <a:p>
            <a:pPr algn="ctr"/>
            <a:r>
              <a:rPr lang="es-ES" b="1" dirty="0">
                <a:solidFill>
                  <a:srgbClr val="0070C0"/>
                </a:solidFill>
              </a:rPr>
              <a:t>Una </a:t>
            </a:r>
            <a:r>
              <a:rPr lang="es-ES" b="1" dirty="0" smtClean="0">
                <a:solidFill>
                  <a:srgbClr val="0070C0"/>
                </a:solidFill>
              </a:rPr>
              <a:t>vez que el motor ha alcanzado el régimen de vueltas </a:t>
            </a:r>
            <a:r>
              <a:rPr lang="es-ES" b="1" dirty="0">
                <a:solidFill>
                  <a:srgbClr val="0070C0"/>
                </a:solidFill>
              </a:rPr>
              <a:t>de funcionamiento</a:t>
            </a:r>
            <a:r>
              <a:rPr lang="es-ES" b="1" dirty="0" smtClean="0">
                <a:solidFill>
                  <a:srgbClr val="0070C0"/>
                </a:solidFill>
              </a:rPr>
              <a:t>, el interruptor </a:t>
            </a:r>
            <a:r>
              <a:rPr lang="es-ES" b="1" dirty="0">
                <a:solidFill>
                  <a:srgbClr val="0070C0"/>
                </a:solidFill>
              </a:rPr>
              <a:t>centrífugo </a:t>
            </a:r>
            <a:r>
              <a:rPr lang="es-ES" b="1" dirty="0" smtClean="0">
                <a:solidFill>
                  <a:srgbClr val="0070C0"/>
                </a:solidFill>
              </a:rPr>
              <a:t>se abre y queda </a:t>
            </a:r>
            <a:r>
              <a:rPr lang="es-ES" b="1" dirty="0">
                <a:solidFill>
                  <a:srgbClr val="0070C0"/>
                </a:solidFill>
              </a:rPr>
              <a:t>conectado únicamente </a:t>
            </a:r>
            <a:r>
              <a:rPr lang="es-ES" b="1" dirty="0" smtClean="0">
                <a:solidFill>
                  <a:srgbClr val="0070C0"/>
                </a:solidFill>
              </a:rPr>
              <a:t>el bobinado de marcha.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706462" y="331333"/>
            <a:ext cx="628650" cy="447675"/>
          </a:xfrm>
          <a:prstGeom prst="rect">
            <a:avLst/>
          </a:prstGeom>
        </p:spPr>
      </p:pic>
      <p:pic>
        <p:nvPicPr>
          <p:cNvPr id="5" name="Imagen 4"/>
          <p:cNvPicPr>
            <a:picLocks noChangeAspect="1"/>
          </p:cNvPicPr>
          <p:nvPr/>
        </p:nvPicPr>
        <p:blipFill>
          <a:blip r:embed="rId3"/>
          <a:stretch>
            <a:fillRect/>
          </a:stretch>
        </p:blipFill>
        <p:spPr>
          <a:xfrm>
            <a:off x="5225449" y="919209"/>
            <a:ext cx="1590675" cy="466725"/>
          </a:xfrm>
          <a:prstGeom prst="rect">
            <a:avLst/>
          </a:prstGeom>
        </p:spPr>
      </p:pic>
      <p:pic>
        <p:nvPicPr>
          <p:cNvPr id="6" name="Imagen 5"/>
          <p:cNvPicPr>
            <a:picLocks noChangeAspect="1"/>
          </p:cNvPicPr>
          <p:nvPr/>
        </p:nvPicPr>
        <p:blipFill>
          <a:blip r:embed="rId4"/>
          <a:stretch>
            <a:fillRect/>
          </a:stretch>
        </p:blipFill>
        <p:spPr>
          <a:xfrm>
            <a:off x="4834923" y="1526135"/>
            <a:ext cx="2371725" cy="476250"/>
          </a:xfrm>
          <a:prstGeom prst="rect">
            <a:avLst/>
          </a:prstGeom>
        </p:spPr>
      </p:pic>
    </p:spTree>
    <p:extLst>
      <p:ext uri="{BB962C8B-B14F-4D97-AF65-F5344CB8AC3E}">
        <p14:creationId xmlns:p14="http://schemas.microsoft.com/office/powerpoint/2010/main" val="413032083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3" y="1864426"/>
            <a:ext cx="11483439" cy="3231654"/>
          </a:xfrm>
          <a:prstGeom prst="rect">
            <a:avLst/>
          </a:prstGeom>
        </p:spPr>
        <p:txBody>
          <a:bodyPr wrap="square">
            <a:spAutoFit/>
          </a:bodyPr>
          <a:lstStyle/>
          <a:p>
            <a:pPr algn="ctr"/>
            <a:r>
              <a:rPr lang="pt-BR" sz="5100" b="1" dirty="0" smtClean="0"/>
              <a:t>EFECTOS DE LA CORRIENTE ALTERNA</a:t>
            </a:r>
          </a:p>
          <a:p>
            <a:pPr algn="ctr"/>
            <a:r>
              <a:rPr lang="pt-BR" sz="5100" b="1" dirty="0" smtClean="0"/>
              <a:t>Para concluir, se explicara </a:t>
            </a:r>
            <a:r>
              <a:rPr lang="pt-BR" sz="5100" b="1" dirty="0" err="1" smtClean="0"/>
              <a:t>los</a:t>
            </a:r>
            <a:r>
              <a:rPr lang="pt-BR" sz="5100" b="1" dirty="0" smtClean="0"/>
              <a:t> </a:t>
            </a:r>
            <a:r>
              <a:rPr lang="pt-BR" sz="5100" b="1" dirty="0" err="1" smtClean="0"/>
              <a:t>efectos</a:t>
            </a:r>
            <a:r>
              <a:rPr lang="pt-BR" sz="5100" b="1" dirty="0" smtClean="0"/>
              <a:t> de </a:t>
            </a:r>
            <a:r>
              <a:rPr lang="pt-BR" sz="5100" b="1" dirty="0" err="1" smtClean="0"/>
              <a:t>industancia</a:t>
            </a:r>
            <a:r>
              <a:rPr lang="pt-BR" sz="5100" b="1" dirty="0" smtClean="0"/>
              <a:t> vs. capacitor, y </a:t>
            </a:r>
            <a:r>
              <a:rPr lang="pt-BR" sz="5100" b="1" dirty="0" err="1" smtClean="0"/>
              <a:t>también</a:t>
            </a:r>
            <a:r>
              <a:rPr lang="pt-BR" sz="5100" b="1" dirty="0" smtClean="0"/>
              <a:t> se </a:t>
            </a:r>
            <a:r>
              <a:rPr lang="pt-BR" sz="5100" b="1" dirty="0" err="1" smtClean="0"/>
              <a:t>analizará</a:t>
            </a:r>
            <a:r>
              <a:rPr lang="pt-BR" sz="5100" b="1" dirty="0" smtClean="0"/>
              <a:t> </a:t>
            </a:r>
            <a:r>
              <a:rPr lang="pt-BR" sz="5100" b="1" dirty="0" err="1" smtClean="0"/>
              <a:t>la</a:t>
            </a:r>
            <a:r>
              <a:rPr lang="pt-BR" sz="5100" b="1" dirty="0" smtClean="0"/>
              <a:t> </a:t>
            </a:r>
            <a:r>
              <a:rPr lang="pt-BR" sz="5100" b="1" dirty="0" err="1" smtClean="0"/>
              <a:t>resonancia</a:t>
            </a:r>
            <a:r>
              <a:rPr lang="pt-BR" sz="5100" b="1" dirty="0" smtClean="0"/>
              <a:t> y </a:t>
            </a:r>
            <a:r>
              <a:rPr lang="pt-BR" sz="5100" b="1" dirty="0" err="1" smtClean="0"/>
              <a:t>los</a:t>
            </a:r>
            <a:r>
              <a:rPr lang="pt-BR" sz="5100" b="1" dirty="0" smtClean="0"/>
              <a:t> </a:t>
            </a:r>
            <a:r>
              <a:rPr lang="pt-BR" sz="5100" b="1" dirty="0" err="1" smtClean="0"/>
              <a:t>armonicos</a:t>
            </a:r>
            <a:endParaRPr lang="es-ES" sz="5100" b="1" dirty="0"/>
          </a:p>
        </p:txBody>
      </p:sp>
    </p:spTree>
    <p:extLst>
      <p:ext uri="{BB962C8B-B14F-4D97-AF65-F5344CB8AC3E}">
        <p14:creationId xmlns:p14="http://schemas.microsoft.com/office/powerpoint/2010/main" val="280787555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6740307"/>
          </a:xfrm>
          <a:prstGeom prst="rect">
            <a:avLst/>
          </a:prstGeom>
        </p:spPr>
        <p:txBody>
          <a:bodyPr wrap="square">
            <a:spAutoFit/>
          </a:bodyPr>
          <a:lstStyle/>
          <a:p>
            <a:pPr algn="just"/>
            <a:r>
              <a:rPr lang="es-ES" dirty="0" smtClean="0"/>
              <a:t>Cuando </a:t>
            </a:r>
            <a:r>
              <a:rPr lang="es-ES" dirty="0"/>
              <a:t>en un circuito tenemos </a:t>
            </a:r>
            <a:r>
              <a:rPr lang="es-ES" dirty="0" err="1" smtClean="0"/>
              <a:t>inductanciaes</a:t>
            </a:r>
            <a:r>
              <a:rPr lang="es-ES" dirty="0" smtClean="0"/>
              <a:t> </a:t>
            </a:r>
            <a:r>
              <a:rPr lang="es-ES" dirty="0"/>
              <a:t>y </a:t>
            </a:r>
            <a:r>
              <a:rPr lang="es-ES" dirty="0" smtClean="0"/>
              <a:t>capacitores, podemos </a:t>
            </a:r>
            <a:r>
              <a:rPr lang="es-ES" dirty="0"/>
              <a:t>analizar </a:t>
            </a:r>
            <a:r>
              <a:rPr lang="es-ES" dirty="0" smtClean="0"/>
              <a:t>el comportamiento de las tensiones y las corrientes </a:t>
            </a:r>
            <a:r>
              <a:rPr lang="es-ES" dirty="0"/>
              <a:t>en forma separada y</a:t>
            </a:r>
            <a:r>
              <a:rPr lang="es-ES" dirty="0" smtClean="0"/>
              <a:t>, luego, analizar el conjunto </a:t>
            </a:r>
            <a:r>
              <a:rPr lang="es-ES" dirty="0"/>
              <a:t>en forma vectorial</a:t>
            </a:r>
            <a:r>
              <a:rPr lang="es-ES" dirty="0" smtClean="0"/>
              <a:t>.</a:t>
            </a:r>
          </a:p>
          <a:p>
            <a:pPr algn="just"/>
            <a:endParaRPr lang="es-ES" dirty="0"/>
          </a:p>
          <a:p>
            <a:pPr algn="just"/>
            <a:r>
              <a:rPr lang="es-ES" b="1" dirty="0">
                <a:solidFill>
                  <a:srgbClr val="0070C0"/>
                </a:solidFill>
                <a:latin typeface="Arial Rounded MT Bold" panose="020F0704030504030204" pitchFamily="34" charset="0"/>
              </a:rPr>
              <a:t>Efecto </a:t>
            </a:r>
            <a:r>
              <a:rPr lang="es-ES" b="1" dirty="0" smtClean="0">
                <a:solidFill>
                  <a:srgbClr val="0070C0"/>
                </a:solidFill>
                <a:latin typeface="Arial Rounded MT Bold" panose="020F0704030504030204" pitchFamily="34" charset="0"/>
              </a:rPr>
              <a:t>de inductancia vs. capacitor</a:t>
            </a:r>
            <a:endParaRPr lang="es-ES" b="1" dirty="0">
              <a:solidFill>
                <a:srgbClr val="0070C0"/>
              </a:solidFill>
              <a:latin typeface="Arial Rounded MT Bold" panose="020F0704030504030204" pitchFamily="34" charset="0"/>
            </a:endParaRPr>
          </a:p>
          <a:p>
            <a:pPr algn="just"/>
            <a:r>
              <a:rPr lang="es-ES" dirty="0"/>
              <a:t>En el caso de los capacitores, la corriente se encuentra </a:t>
            </a:r>
            <a:r>
              <a:rPr lang="es-ES" dirty="0" smtClean="0"/>
              <a:t>adelantada 90° </a:t>
            </a:r>
            <a:r>
              <a:rPr lang="es-ES" dirty="0"/>
              <a:t>respecto a la tensión y, en el caso de los </a:t>
            </a:r>
            <a:r>
              <a:rPr lang="es-ES" dirty="0" err="1" smtClean="0"/>
              <a:t>inductanciaes</a:t>
            </a:r>
            <a:r>
              <a:rPr lang="es-ES" dirty="0"/>
              <a:t>, la corriente se hallará atrasada </a:t>
            </a:r>
            <a:r>
              <a:rPr lang="es-ES" dirty="0" smtClean="0"/>
              <a:t>90° </a:t>
            </a:r>
            <a:r>
              <a:rPr lang="es-ES" dirty="0"/>
              <a:t>respecto de la tensión. </a:t>
            </a:r>
          </a:p>
          <a:p>
            <a:pPr algn="just"/>
            <a:r>
              <a:rPr lang="es-ES" dirty="0"/>
              <a:t>Aplicando las ecuaciones de combinaciones de series y </a:t>
            </a:r>
            <a:r>
              <a:rPr lang="es-ES" dirty="0" smtClean="0"/>
              <a:t>paralelos</a:t>
            </a:r>
            <a:r>
              <a:rPr lang="es-ES" dirty="0"/>
              <a:t>, podemos reducir el circuito a un único </a:t>
            </a:r>
            <a:r>
              <a:rPr lang="es-ES" dirty="0" smtClean="0"/>
              <a:t>capacitor y </a:t>
            </a:r>
            <a:r>
              <a:rPr lang="es-ES" dirty="0"/>
              <a:t>a </a:t>
            </a:r>
            <a:r>
              <a:rPr lang="es-ES" dirty="0" smtClean="0"/>
              <a:t>un </a:t>
            </a:r>
            <a:r>
              <a:rPr lang="es-ES" dirty="0"/>
              <a:t>único </a:t>
            </a:r>
            <a:r>
              <a:rPr lang="es-ES" dirty="0" smtClean="0"/>
              <a:t>inductancia, </a:t>
            </a:r>
            <a:r>
              <a:rPr lang="es-ES" dirty="0"/>
              <a:t>en serie o en paralelo, de acuerdo a cómo </a:t>
            </a:r>
            <a:r>
              <a:rPr lang="es-ES" dirty="0" smtClean="0"/>
              <a:t>sea </a:t>
            </a:r>
            <a:r>
              <a:rPr lang="es-ES" dirty="0"/>
              <a:t>la topología del circuito.</a:t>
            </a:r>
          </a:p>
          <a:p>
            <a:pPr algn="just"/>
            <a:r>
              <a:rPr lang="es-ES" dirty="0"/>
              <a:t>En el caso de un circuito LC paralelo, la tensión es </a:t>
            </a:r>
            <a:r>
              <a:rPr lang="es-ES" dirty="0" smtClean="0"/>
              <a:t>igual para ambos </a:t>
            </a:r>
            <a:r>
              <a:rPr lang="es-ES" dirty="0"/>
              <a:t>componentes, por lo que la corriente será la suma </a:t>
            </a:r>
            <a:r>
              <a:rPr lang="es-ES" dirty="0" smtClean="0"/>
              <a:t>vectorial </a:t>
            </a:r>
            <a:r>
              <a:rPr lang="es-ES" dirty="0"/>
              <a:t>de las corrientes a través del capacitor y del </a:t>
            </a:r>
            <a:r>
              <a:rPr lang="es-ES" dirty="0" smtClean="0"/>
              <a:t>inductancia, </a:t>
            </a:r>
            <a:r>
              <a:rPr lang="es-ES" dirty="0"/>
              <a:t>y se encuentra desfasada </a:t>
            </a:r>
            <a:r>
              <a:rPr lang="es-ES" dirty="0" smtClean="0"/>
              <a:t>90° </a:t>
            </a:r>
            <a:r>
              <a:rPr lang="es-ES" dirty="0"/>
              <a:t>respecto de la tensión. El </a:t>
            </a:r>
            <a:r>
              <a:rPr lang="es-ES" dirty="0" smtClean="0"/>
              <a:t>signo </a:t>
            </a:r>
            <a:r>
              <a:rPr lang="es-ES" dirty="0"/>
              <a:t>del desfasaje dependerá de cuál de ambas corrientes </a:t>
            </a:r>
            <a:r>
              <a:rPr lang="es-ES" dirty="0" smtClean="0"/>
              <a:t>sea </a:t>
            </a:r>
            <a:r>
              <a:rPr lang="es-ES" dirty="0"/>
              <a:t>mayor. La corriente que circula por el capacitor estará </a:t>
            </a:r>
            <a:r>
              <a:rPr lang="es-ES" dirty="0" smtClean="0"/>
              <a:t>a </a:t>
            </a:r>
            <a:r>
              <a:rPr lang="es-ES" dirty="0"/>
              <a:t>+90 respecto de la tensión aplicada a ambos elementos, </a:t>
            </a:r>
            <a:r>
              <a:rPr lang="es-ES" dirty="0" smtClean="0"/>
              <a:t>y </a:t>
            </a:r>
            <a:r>
              <a:rPr lang="es-ES" dirty="0"/>
              <a:t>la corriente que circula por el </a:t>
            </a:r>
            <a:r>
              <a:rPr lang="es-ES" dirty="0" smtClean="0"/>
              <a:t>inductancia </a:t>
            </a:r>
            <a:r>
              <a:rPr lang="es-ES" dirty="0"/>
              <a:t>estará a </a:t>
            </a:r>
            <a:r>
              <a:rPr lang="es-ES" dirty="0" smtClean="0"/>
              <a:t>-90° respecto </a:t>
            </a:r>
            <a:r>
              <a:rPr lang="es-ES" dirty="0"/>
              <a:t>de la misma tensión, por lo </a:t>
            </a:r>
            <a:r>
              <a:rPr lang="es-ES" dirty="0" smtClean="0"/>
              <a:t>cuaI1 </a:t>
            </a:r>
            <a:r>
              <a:rPr lang="es-ES" dirty="0"/>
              <a:t>ambas corrientes son </a:t>
            </a:r>
            <a:r>
              <a:rPr lang="es-ES" dirty="0" smtClean="0"/>
              <a:t>opuestas </a:t>
            </a:r>
            <a:r>
              <a:rPr lang="es-ES" dirty="0"/>
              <a:t>y </a:t>
            </a:r>
            <a:r>
              <a:rPr lang="es-ES" dirty="0" err="1"/>
              <a:t>colineales</a:t>
            </a:r>
            <a:r>
              <a:rPr lang="es-ES" dirty="0"/>
              <a:t>. La corriente resultante será la suma </a:t>
            </a:r>
            <a:r>
              <a:rPr lang="es-ES" dirty="0" smtClean="0"/>
              <a:t>vectorial </a:t>
            </a:r>
            <a:r>
              <a:rPr lang="es-ES" dirty="0"/>
              <a:t>de ambas y mantendrá el desfasaje correspondiente </a:t>
            </a:r>
            <a:r>
              <a:rPr lang="es-ES" dirty="0" smtClean="0"/>
              <a:t>a </a:t>
            </a:r>
            <a:r>
              <a:rPr lang="es-ES" dirty="0"/>
              <a:t>aquella corriente de mayor valor absoluto.</a:t>
            </a:r>
          </a:p>
          <a:p>
            <a:pPr algn="just"/>
            <a:r>
              <a:rPr lang="es-ES" dirty="0"/>
              <a:t>En el caso de un circuito LC serie, la corriente es la </a:t>
            </a:r>
            <a:r>
              <a:rPr lang="es-ES" dirty="0" smtClean="0"/>
              <a:t>misma </a:t>
            </a:r>
            <a:r>
              <a:rPr lang="es-ES" dirty="0"/>
              <a:t>para ambos componentes, por lo que la tensión será la </a:t>
            </a:r>
            <a:r>
              <a:rPr lang="es-ES" dirty="0" smtClean="0"/>
              <a:t>suma </a:t>
            </a:r>
            <a:r>
              <a:rPr lang="es-ES" dirty="0"/>
              <a:t>vectorial de las tensiones aplicadas a cada </a:t>
            </a:r>
            <a:r>
              <a:rPr lang="es-ES" dirty="0" smtClean="0"/>
              <a:t>componente </a:t>
            </a:r>
            <a:r>
              <a:rPr lang="es-ES" dirty="0"/>
              <a:t>en particular, y se encuentra desfasada respecto de </a:t>
            </a:r>
            <a:r>
              <a:rPr lang="es-ES" dirty="0" smtClean="0"/>
              <a:t>la </a:t>
            </a:r>
            <a:r>
              <a:rPr lang="es-ES" dirty="0"/>
              <a:t>corriente en 90. El </a:t>
            </a:r>
            <a:r>
              <a:rPr lang="es-ES" dirty="0" smtClean="0"/>
              <a:t>signo </a:t>
            </a:r>
            <a:r>
              <a:rPr lang="es-ES" dirty="0"/>
              <a:t>del desfasaje dependerá de </a:t>
            </a:r>
            <a:r>
              <a:rPr lang="es-ES" dirty="0" smtClean="0"/>
              <a:t>cuál de ambas </a:t>
            </a:r>
            <a:r>
              <a:rPr lang="es-ES" dirty="0"/>
              <a:t>tensiones </a:t>
            </a:r>
            <a:r>
              <a:rPr lang="es-ES" dirty="0" smtClean="0"/>
              <a:t>sea mayor.</a:t>
            </a:r>
          </a:p>
          <a:p>
            <a:pPr algn="just"/>
            <a:endParaRPr lang="es-ES" dirty="0"/>
          </a:p>
          <a:p>
            <a:pPr algn="ctr"/>
            <a:r>
              <a:rPr lang="es-ES" b="1" dirty="0" smtClean="0">
                <a:solidFill>
                  <a:srgbClr val="FF0000"/>
                </a:solidFill>
                <a:latin typeface="Arial Rounded MT Bold" panose="020F0704030504030204" pitchFamily="34" charset="0"/>
              </a:rPr>
              <a:t>En los elementos </a:t>
            </a:r>
            <a:r>
              <a:rPr lang="es-ES" b="1" dirty="0">
                <a:solidFill>
                  <a:srgbClr val="FF0000"/>
                </a:solidFill>
                <a:latin typeface="Arial Rounded MT Bold" panose="020F0704030504030204" pitchFamily="34" charset="0"/>
              </a:rPr>
              <a:t>reactivos, la </a:t>
            </a:r>
            <a:r>
              <a:rPr lang="es-ES" b="1" dirty="0" smtClean="0">
                <a:solidFill>
                  <a:srgbClr val="FF0000"/>
                </a:solidFill>
                <a:latin typeface="Arial Rounded MT Bold" panose="020F0704030504030204" pitchFamily="34" charset="0"/>
              </a:rPr>
              <a:t>corriente presentará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un desfasaje de 90° respecto de la tensión aplicada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8774315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4234" y="352691"/>
            <a:ext cx="4664653" cy="4623070"/>
          </a:xfrm>
          <a:prstGeom prst="rect">
            <a:avLst/>
          </a:prstGeom>
        </p:spPr>
      </p:pic>
      <p:pic>
        <p:nvPicPr>
          <p:cNvPr id="4" name="Imagen 3"/>
          <p:cNvPicPr>
            <a:picLocks noChangeAspect="1"/>
          </p:cNvPicPr>
          <p:nvPr/>
        </p:nvPicPr>
        <p:blipFill>
          <a:blip r:embed="rId3"/>
          <a:stretch>
            <a:fillRect/>
          </a:stretch>
        </p:blipFill>
        <p:spPr>
          <a:xfrm>
            <a:off x="7018318" y="2790914"/>
            <a:ext cx="4667000" cy="3860566"/>
          </a:xfrm>
          <a:prstGeom prst="rect">
            <a:avLst/>
          </a:prstGeom>
        </p:spPr>
      </p:pic>
      <p:sp>
        <p:nvSpPr>
          <p:cNvPr id="5" name="Rectángulo 4"/>
          <p:cNvSpPr/>
          <p:nvPr/>
        </p:nvSpPr>
        <p:spPr>
          <a:xfrm>
            <a:off x="5400921" y="1193001"/>
            <a:ext cx="4467473" cy="923330"/>
          </a:xfrm>
          <a:prstGeom prst="rect">
            <a:avLst/>
          </a:prstGeom>
        </p:spPr>
        <p:txBody>
          <a:bodyPr wrap="square">
            <a:spAutoFit/>
          </a:bodyPr>
          <a:lstStyle/>
          <a:p>
            <a:pPr algn="ctr"/>
            <a:r>
              <a:rPr lang="es-ES" b="1" dirty="0"/>
              <a:t>Comparación del desfasaje entre la corriente y la tensión en un capacitor y en un </a:t>
            </a:r>
            <a:r>
              <a:rPr lang="es-ES" b="1" dirty="0" smtClean="0"/>
              <a:t>inductancia.</a:t>
            </a:r>
            <a:endParaRPr lang="es-ES" b="1" dirty="0"/>
          </a:p>
        </p:txBody>
      </p:sp>
      <p:sp>
        <p:nvSpPr>
          <p:cNvPr id="6" name="Rectángulo 5"/>
          <p:cNvSpPr/>
          <p:nvPr/>
        </p:nvSpPr>
        <p:spPr>
          <a:xfrm>
            <a:off x="2191906" y="5927343"/>
            <a:ext cx="5265798" cy="923330"/>
          </a:xfrm>
          <a:prstGeom prst="rect">
            <a:avLst/>
          </a:prstGeom>
        </p:spPr>
        <p:txBody>
          <a:bodyPr wrap="square">
            <a:spAutoFit/>
          </a:bodyPr>
          <a:lstStyle/>
          <a:p>
            <a:pPr algn="just"/>
            <a:r>
              <a:rPr lang="es-ES" b="1" dirty="0"/>
              <a:t>Circuito LC serie y paralelo. Estudio de las tensiones </a:t>
            </a:r>
          </a:p>
          <a:p>
            <a:pPr algn="just"/>
            <a:r>
              <a:rPr lang="es-ES" b="1" dirty="0"/>
              <a:t>y corrientes en cada caso.</a:t>
            </a:r>
          </a:p>
          <a:p>
            <a:pPr algn="just"/>
            <a:endParaRPr lang="es-ES" dirty="0"/>
          </a:p>
        </p:txBody>
      </p:sp>
    </p:spTree>
    <p:extLst>
      <p:ext uri="{BB962C8B-B14F-4D97-AF65-F5344CB8AC3E}">
        <p14:creationId xmlns:p14="http://schemas.microsoft.com/office/powerpoint/2010/main" val="87054910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endParaRPr lang="es-ES" b="1" dirty="0">
              <a:solidFill>
                <a:srgbClr val="0070C0"/>
              </a:solidFill>
              <a:latin typeface="Arial Rounded MT Bold" panose="020F0704030504030204" pitchFamily="34" charset="0"/>
            </a:endParaRPr>
          </a:p>
          <a:p>
            <a:pPr algn="just"/>
            <a:r>
              <a:rPr lang="es-ES" dirty="0"/>
              <a:t>Con el término resonancia nos estamos refiriendo a un </a:t>
            </a:r>
            <a:r>
              <a:rPr lang="es-ES" dirty="0" smtClean="0"/>
              <a:t>conjunto </a:t>
            </a:r>
            <a:r>
              <a:rPr lang="es-ES" dirty="0"/>
              <a:t>de fenómenos relacionados con los movimientos </a:t>
            </a:r>
            <a:r>
              <a:rPr lang="es-ES" dirty="0" smtClean="0"/>
              <a:t>periódicos </a:t>
            </a:r>
            <a:r>
              <a:rPr lang="es-ES" dirty="0"/>
              <a:t>(o </a:t>
            </a:r>
            <a:r>
              <a:rPr lang="es-ES" dirty="0" err="1"/>
              <a:t>cuasiperiódicos</a:t>
            </a:r>
            <a:r>
              <a:rPr lang="es-ES" dirty="0"/>
              <a:t>) en que se produce (se </a:t>
            </a:r>
            <a:r>
              <a:rPr lang="es-ES" dirty="0" smtClean="0"/>
              <a:t>amplifica</a:t>
            </a:r>
            <a:r>
              <a:rPr lang="es-ES" dirty="0"/>
              <a:t>) el reforzamiento de una oscilación al someter el sistema </a:t>
            </a:r>
            <a:r>
              <a:rPr lang="es-ES" dirty="0" smtClean="0"/>
              <a:t>a </a:t>
            </a:r>
            <a:r>
              <a:rPr lang="es-ES" dirty="0"/>
              <a:t>oscilaciones de una frecuencia determinada.</a:t>
            </a:r>
          </a:p>
          <a:p>
            <a:pPr algn="just"/>
            <a:r>
              <a:rPr lang="es-ES" dirty="0"/>
              <a:t>En electrónica, la resonancia eléctrica es el fenómeno que </a:t>
            </a:r>
            <a:r>
              <a:rPr lang="es-ES" dirty="0" smtClean="0"/>
              <a:t>se </a:t>
            </a:r>
            <a:r>
              <a:rPr lang="es-ES" dirty="0"/>
              <a:t>produce al coincidir la frecuencia propia de un circuito </a:t>
            </a:r>
            <a:r>
              <a:rPr lang="es-ES" dirty="0" smtClean="0"/>
              <a:t>con </a:t>
            </a:r>
            <a:r>
              <a:rPr lang="es-ES" dirty="0"/>
              <a:t>componentes reactivos, con la frecuencia de una </a:t>
            </a:r>
            <a:r>
              <a:rPr lang="es-ES" dirty="0" smtClean="0"/>
              <a:t>excitación </a:t>
            </a:r>
            <a:r>
              <a:rPr lang="es-ES" dirty="0"/>
              <a:t>externa.</a:t>
            </a:r>
          </a:p>
          <a:p>
            <a:pPr algn="just"/>
            <a:r>
              <a:rPr lang="es-ES" dirty="0"/>
              <a:t>Si tenemos </a:t>
            </a:r>
            <a:r>
              <a:rPr lang="es-ES" dirty="0" smtClean="0"/>
              <a:t>un circuito </a:t>
            </a:r>
            <a:r>
              <a:rPr lang="es-ES" dirty="0"/>
              <a:t>LC (serie </a:t>
            </a:r>
            <a:r>
              <a:rPr lang="es-ES" dirty="0" smtClean="0"/>
              <a:t>o paralelo</a:t>
            </a:r>
            <a:r>
              <a:rPr lang="es-ES" dirty="0"/>
              <a:t>), </a:t>
            </a:r>
            <a:r>
              <a:rPr lang="es-ES" dirty="0" smtClean="0"/>
              <a:t>la frecuencia </a:t>
            </a:r>
            <a:r>
              <a:rPr lang="es-ES" dirty="0"/>
              <a:t>de </a:t>
            </a:r>
            <a:r>
              <a:rPr lang="es-ES" dirty="0" smtClean="0"/>
              <a:t>resonancia del circuito </a:t>
            </a:r>
            <a:r>
              <a:rPr lang="es-ES" dirty="0"/>
              <a:t>es:</a:t>
            </a:r>
          </a:p>
          <a:p>
            <a:pPr algn="just"/>
            <a:endParaRPr lang="es-ES" dirty="0" smtClean="0"/>
          </a:p>
          <a:p>
            <a:pPr algn="just"/>
            <a:endParaRPr lang="es-ES" dirty="0"/>
          </a:p>
          <a:p>
            <a:pPr algn="just"/>
            <a:r>
              <a:rPr lang="es-ES" dirty="0" smtClean="0"/>
              <a:t>La </a:t>
            </a:r>
            <a:r>
              <a:rPr lang="es-ES" dirty="0"/>
              <a:t>presencia de una resistencia en él logra únicamente </a:t>
            </a:r>
            <a:r>
              <a:rPr lang="es-ES" dirty="0" smtClean="0"/>
              <a:t>agregar </a:t>
            </a:r>
            <a:r>
              <a:rPr lang="es-ES" dirty="0"/>
              <a:t>una atenuación del pico en corriente en la </a:t>
            </a:r>
            <a:r>
              <a:rPr lang="es-ES" dirty="0" smtClean="0"/>
              <a:t>frecuencia de resonancia</a:t>
            </a:r>
            <a:r>
              <a:rPr lang="es-ES" dirty="0"/>
              <a:t>.</a:t>
            </a:r>
          </a:p>
          <a:p>
            <a:pPr algn="just"/>
            <a:r>
              <a:rPr lang="es-ES" dirty="0"/>
              <a:t>Por debajo de la frecuencia de resonancia, el circuito se </a:t>
            </a:r>
            <a:r>
              <a:rPr lang="es-ES" dirty="0" smtClean="0"/>
              <a:t>comporta </a:t>
            </a:r>
            <a:r>
              <a:rPr lang="es-ES" dirty="0"/>
              <a:t>como capacitivo y, por encima, se comporta </a:t>
            </a:r>
            <a:r>
              <a:rPr lang="es-ES" dirty="0" smtClean="0"/>
              <a:t>como </a:t>
            </a:r>
            <a:r>
              <a:rPr lang="es-ES" dirty="0"/>
              <a:t>inductivo, pero, a la frecuencia de resonancia, el </a:t>
            </a:r>
            <a:r>
              <a:rPr lang="es-ES" dirty="0" smtClean="0"/>
              <a:t>circuito </a:t>
            </a:r>
            <a:r>
              <a:rPr lang="es-ES" dirty="0"/>
              <a:t>se comportará como resistivo puro.</a:t>
            </a:r>
          </a:p>
          <a:p>
            <a:pPr algn="just"/>
            <a:r>
              <a:rPr lang="es-ES" dirty="0"/>
              <a:t>Analicemos ambos </a:t>
            </a:r>
            <a:r>
              <a:rPr lang="es-ES" dirty="0" smtClean="0"/>
              <a:t>casos (serie y paralelo) calculando las impedancias sin considerar </a:t>
            </a:r>
            <a:r>
              <a:rPr lang="es-ES" dirty="0"/>
              <a:t>efectos resistivos.</a:t>
            </a:r>
          </a:p>
          <a:p>
            <a:pPr algn="just"/>
            <a:r>
              <a:rPr lang="es-ES" dirty="0"/>
              <a:t>Para un circuito en serie consideremos un circuito serie </a:t>
            </a:r>
            <a:r>
              <a:rPr lang="es-ES" dirty="0" smtClean="0"/>
              <a:t>formado </a:t>
            </a:r>
            <a:r>
              <a:rPr lang="es-ES" dirty="0"/>
              <a:t>únicamente por capacitores e </a:t>
            </a:r>
            <a:r>
              <a:rPr lang="es-ES" dirty="0" err="1" smtClean="0"/>
              <a:t>inductanciaes</a:t>
            </a:r>
            <a:r>
              <a:rPr lang="es-ES" dirty="0"/>
              <a:t>, por lo que </a:t>
            </a:r>
            <a:r>
              <a:rPr lang="es-ES" dirty="0" smtClean="0"/>
              <a:t>lo </a:t>
            </a:r>
            <a:r>
              <a:rPr lang="es-ES" dirty="0"/>
              <a:t>podremos reducir a un único capacitor en serie con un </a:t>
            </a:r>
            <a:r>
              <a:rPr lang="es-ES" dirty="0" smtClean="0"/>
              <a:t>único inductancia. </a:t>
            </a:r>
            <a:r>
              <a:rPr lang="es-ES" dirty="0"/>
              <a:t>La impedancia (reactiva pura) será</a:t>
            </a:r>
            <a:r>
              <a:rPr lang="es-ES" dirty="0" smtClean="0"/>
              <a:t>:</a:t>
            </a:r>
          </a:p>
          <a:p>
            <a:pPr algn="just"/>
            <a:endParaRPr lang="es-ES" dirty="0"/>
          </a:p>
          <a:p>
            <a:pPr algn="just"/>
            <a:endParaRPr lang="es-ES" dirty="0"/>
          </a:p>
          <a:p>
            <a:pPr algn="just"/>
            <a:r>
              <a:rPr lang="es-ES" dirty="0" smtClean="0"/>
              <a:t>Entonces la reactancia </a:t>
            </a:r>
            <a:r>
              <a:rPr lang="es-ES" dirty="0"/>
              <a:t>pura será:</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5192298" y="2169598"/>
            <a:ext cx="1514475" cy="476250"/>
          </a:xfrm>
          <a:prstGeom prst="rect">
            <a:avLst/>
          </a:prstGeom>
        </p:spPr>
      </p:pic>
      <p:pic>
        <p:nvPicPr>
          <p:cNvPr id="8" name="Imagen 7"/>
          <p:cNvPicPr>
            <a:picLocks noChangeAspect="1"/>
          </p:cNvPicPr>
          <p:nvPr/>
        </p:nvPicPr>
        <p:blipFill>
          <a:blip r:embed="rId3"/>
          <a:stretch>
            <a:fillRect/>
          </a:stretch>
        </p:blipFill>
        <p:spPr>
          <a:xfrm>
            <a:off x="4435060" y="4746543"/>
            <a:ext cx="3028950" cy="476250"/>
          </a:xfrm>
          <a:prstGeom prst="rect">
            <a:avLst/>
          </a:prstGeom>
        </p:spPr>
      </p:pic>
      <p:pic>
        <p:nvPicPr>
          <p:cNvPr id="9" name="Imagen 8"/>
          <p:cNvPicPr>
            <a:picLocks noChangeAspect="1"/>
          </p:cNvPicPr>
          <p:nvPr/>
        </p:nvPicPr>
        <p:blipFill>
          <a:blip r:embed="rId4"/>
          <a:stretch>
            <a:fillRect/>
          </a:stretch>
        </p:blipFill>
        <p:spPr>
          <a:xfrm>
            <a:off x="5335172" y="5535076"/>
            <a:ext cx="1228725" cy="466725"/>
          </a:xfrm>
          <a:prstGeom prst="rect">
            <a:avLst/>
          </a:prstGeom>
        </p:spPr>
      </p:pic>
    </p:spTree>
    <p:extLst>
      <p:ext uri="{BB962C8B-B14F-4D97-AF65-F5344CB8AC3E}">
        <p14:creationId xmlns:p14="http://schemas.microsoft.com/office/powerpoint/2010/main" val="193423024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y tensiones en circuitos </a:t>
            </a:r>
            <a:r>
              <a:rPr lang="es-ES" b="1" dirty="0">
                <a:solidFill>
                  <a:srgbClr val="0070C0"/>
                </a:solidFill>
                <a:latin typeface="Arial Rounded MT Bold" panose="020F0704030504030204" pitchFamily="34" charset="0"/>
              </a:rPr>
              <a:t>LC</a:t>
            </a:r>
          </a:p>
          <a:p>
            <a:pPr algn="ctr"/>
            <a:r>
              <a:rPr lang="es-ES" b="1" dirty="0" smtClean="0">
                <a:solidFill>
                  <a:srgbClr val="0070C0"/>
                </a:solidFill>
              </a:rPr>
              <a:t>La corriente en el capacitor </a:t>
            </a:r>
            <a:r>
              <a:rPr lang="es-ES" b="1" dirty="0">
                <a:solidFill>
                  <a:srgbClr val="0070C0"/>
                </a:solidFill>
              </a:rPr>
              <a:t>tendrá </a:t>
            </a:r>
            <a:r>
              <a:rPr lang="es-ES" b="1" dirty="0" smtClean="0">
                <a:solidFill>
                  <a:srgbClr val="0070C0"/>
                </a:solidFill>
              </a:rPr>
              <a:t>siempre un desfasaje de 180° respecto de la corriente </a:t>
            </a:r>
            <a:r>
              <a:rPr lang="es-ES" b="1" dirty="0">
                <a:solidFill>
                  <a:srgbClr val="0070C0"/>
                </a:solidFill>
              </a:rPr>
              <a:t>sobre el </a:t>
            </a:r>
            <a:r>
              <a:rPr lang="es-ES" b="1" dirty="0" smtClean="0">
                <a:solidFill>
                  <a:srgbClr val="0070C0"/>
                </a:solidFill>
              </a:rPr>
              <a:t>inductancia. </a:t>
            </a:r>
            <a:r>
              <a:rPr lang="es-ES" b="1" dirty="0">
                <a:solidFill>
                  <a:srgbClr val="0070C0"/>
                </a:solidFill>
              </a:rPr>
              <a:t>Esto </a:t>
            </a:r>
            <a:r>
              <a:rPr lang="es-ES" b="1" dirty="0" smtClean="0">
                <a:solidFill>
                  <a:srgbClr val="0070C0"/>
                </a:solidFill>
              </a:rPr>
              <a:t>se produce </a:t>
            </a:r>
            <a:r>
              <a:rPr lang="es-ES" b="1" dirty="0">
                <a:solidFill>
                  <a:srgbClr val="0070C0"/>
                </a:solidFill>
              </a:rPr>
              <a:t>debido a </a:t>
            </a:r>
            <a:r>
              <a:rPr lang="es-ES" b="1" dirty="0" smtClean="0">
                <a:solidFill>
                  <a:srgbClr val="0070C0"/>
                </a:solidFill>
              </a:rPr>
              <a:t>que la corriente </a:t>
            </a:r>
            <a:r>
              <a:rPr lang="es-ES" b="1" dirty="0">
                <a:solidFill>
                  <a:srgbClr val="0070C0"/>
                </a:solidFill>
              </a:rPr>
              <a:t>sobre </a:t>
            </a:r>
            <a:r>
              <a:rPr lang="es-ES" b="1" dirty="0" smtClean="0">
                <a:solidFill>
                  <a:srgbClr val="0070C0"/>
                </a:solidFill>
              </a:rPr>
              <a:t>el capacitor tiene un desfasaje </a:t>
            </a:r>
            <a:r>
              <a:rPr lang="es-ES" b="1" dirty="0">
                <a:solidFill>
                  <a:srgbClr val="0070C0"/>
                </a:solidFill>
              </a:rPr>
              <a:t>de </a:t>
            </a:r>
            <a:r>
              <a:rPr lang="es-ES" b="1" dirty="0" smtClean="0">
                <a:solidFill>
                  <a:srgbClr val="0070C0"/>
                </a:solidFill>
              </a:rPr>
              <a:t>+90° </a:t>
            </a:r>
            <a:r>
              <a:rPr lang="es-ES" b="1" dirty="0">
                <a:solidFill>
                  <a:srgbClr val="0070C0"/>
                </a:solidFill>
              </a:rPr>
              <a:t>sobre la </a:t>
            </a:r>
            <a:r>
              <a:rPr lang="es-ES" b="1" dirty="0" smtClean="0">
                <a:solidFill>
                  <a:srgbClr val="0070C0"/>
                </a:solidFill>
              </a:rPr>
              <a:t>tensión en el capacitor</a:t>
            </a:r>
            <a:r>
              <a:rPr lang="es-ES" b="1" dirty="0">
                <a:solidFill>
                  <a:srgbClr val="0070C0"/>
                </a:solidFill>
              </a:rPr>
              <a:t>, </a:t>
            </a:r>
            <a:r>
              <a:rPr lang="es-ES" b="1" dirty="0" smtClean="0">
                <a:solidFill>
                  <a:srgbClr val="0070C0"/>
                </a:solidFill>
              </a:rPr>
              <a:t>y la corriente sobre el inductancia </a:t>
            </a:r>
            <a:r>
              <a:rPr lang="es-ES" b="1" dirty="0">
                <a:solidFill>
                  <a:srgbClr val="0070C0"/>
                </a:solidFill>
              </a:rPr>
              <a:t>tiene </a:t>
            </a:r>
            <a:r>
              <a:rPr lang="es-ES" b="1" dirty="0" smtClean="0">
                <a:solidFill>
                  <a:srgbClr val="0070C0"/>
                </a:solidFill>
              </a:rPr>
              <a:t>un desfasaje de -90° sobre la tensión </a:t>
            </a:r>
            <a:r>
              <a:rPr lang="es-ES" b="1" dirty="0">
                <a:solidFill>
                  <a:srgbClr val="0070C0"/>
                </a:solidFill>
              </a:rPr>
              <a:t>en el </a:t>
            </a:r>
            <a:r>
              <a:rPr lang="es-ES" b="1" dirty="0" smtClean="0">
                <a:solidFill>
                  <a:srgbClr val="0070C0"/>
                </a:solidFill>
              </a:rPr>
              <a:t>inductancia. </a:t>
            </a:r>
            <a:r>
              <a:rPr lang="es-ES" b="1" dirty="0">
                <a:solidFill>
                  <a:srgbClr val="0070C0"/>
                </a:solidFill>
              </a:rPr>
              <a:t>Como </a:t>
            </a:r>
            <a:r>
              <a:rPr lang="es-ES" b="1" dirty="0" smtClean="0">
                <a:solidFill>
                  <a:srgbClr val="0070C0"/>
                </a:solidFill>
              </a:rPr>
              <a:t>la tensión es común a ambos </a:t>
            </a:r>
            <a:r>
              <a:rPr lang="es-ES" b="1" dirty="0">
                <a:solidFill>
                  <a:srgbClr val="0070C0"/>
                </a:solidFill>
              </a:rPr>
              <a:t>componentes, </a:t>
            </a:r>
            <a:r>
              <a:rPr lang="es-ES" b="1" dirty="0" smtClean="0">
                <a:solidFill>
                  <a:srgbClr val="0070C0"/>
                </a:solidFill>
              </a:rPr>
              <a:t>el desfasaje entre </a:t>
            </a:r>
            <a:r>
              <a:rPr lang="es-ES" b="1" dirty="0">
                <a:solidFill>
                  <a:srgbClr val="0070C0"/>
                </a:solidFill>
              </a:rPr>
              <a:t>corrientes es </a:t>
            </a:r>
            <a:r>
              <a:rPr lang="es-ES" b="1" dirty="0" smtClean="0">
                <a:solidFill>
                  <a:srgbClr val="0070C0"/>
                </a:solidFill>
              </a:rPr>
              <a:t>de 180°.</a:t>
            </a:r>
            <a:endParaRPr lang="es-ES" b="1" dirty="0">
              <a:solidFill>
                <a:srgbClr val="0070C0"/>
              </a:solidFill>
            </a:endParaRPr>
          </a:p>
          <a:p>
            <a:pPr algn="just"/>
            <a:endParaRPr lang="es-ES" dirty="0" smtClean="0"/>
          </a:p>
          <a:p>
            <a:pPr algn="ctr"/>
            <a:r>
              <a:rPr lang="es-ES" b="1" dirty="0" smtClean="0">
                <a:solidFill>
                  <a:srgbClr val="FF0000"/>
                </a:solidFill>
                <a:latin typeface="Arial Rounded MT Bold" panose="020F0704030504030204" pitchFamily="34" charset="0"/>
              </a:rPr>
              <a:t>En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efectos capacitivos e Inductivos se anulan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el circuito se comporta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resistivo puro</a:t>
            </a:r>
            <a:r>
              <a:rPr lang="es-ES" b="1" dirty="0">
                <a:solidFill>
                  <a:srgbClr val="FF0000"/>
                </a:solidFill>
                <a:latin typeface="Arial Rounded MT Bold" panose="020F0704030504030204" pitchFamily="34" charset="0"/>
              </a:rPr>
              <a:t>.</a:t>
            </a:r>
          </a:p>
          <a:p>
            <a:pPr algn="just"/>
            <a:r>
              <a:rPr lang="es-ES" dirty="0"/>
              <a:t>Tal como hemos visto, en la frecuencia de resonancia </a:t>
            </a:r>
            <a:r>
              <a:rPr lang="es-ES" dirty="0" smtClean="0"/>
              <a:t>ambos </a:t>
            </a:r>
            <a:r>
              <a:rPr lang="es-ES" dirty="0"/>
              <a:t>componentes (capacitiva e inductiva) se anulan entre </a:t>
            </a:r>
            <a:r>
              <a:rPr lang="es-ES" dirty="0" smtClean="0"/>
              <a:t>sí</a:t>
            </a:r>
            <a:r>
              <a:rPr lang="es-ES" dirty="0"/>
              <a:t>, por lo que deberá existir un valor de (Y) = 0), que permita </a:t>
            </a:r>
            <a:r>
              <a:rPr lang="es-ES" dirty="0" smtClean="0"/>
              <a:t>que </a:t>
            </a:r>
            <a:r>
              <a:rPr lang="es-ES" dirty="0"/>
              <a:t>esto se realice</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un circuito paralelo, consideremos un circuito serie </a:t>
            </a:r>
            <a:r>
              <a:rPr lang="es-ES" dirty="0" smtClean="0"/>
              <a:t>formado </a:t>
            </a:r>
            <a:r>
              <a:rPr lang="es-ES" dirty="0"/>
              <a:t>únicamente por capacitores e </a:t>
            </a:r>
            <a:r>
              <a:rPr lang="es-ES" dirty="0" err="1" smtClean="0"/>
              <a:t>inductanciaes</a:t>
            </a:r>
            <a:r>
              <a:rPr lang="es-ES" dirty="0"/>
              <a:t>, por lo </a:t>
            </a:r>
            <a:r>
              <a:rPr lang="es-ES" dirty="0" smtClean="0"/>
              <a:t>que </a:t>
            </a:r>
            <a:r>
              <a:rPr lang="es-ES" dirty="0"/>
              <a:t>lo podremos reducir a un único capacitor en paralelo </a:t>
            </a:r>
            <a:r>
              <a:rPr lang="es-ES" dirty="0" smtClean="0"/>
              <a:t>con </a:t>
            </a:r>
            <a:r>
              <a:rPr lang="es-ES" dirty="0"/>
              <a:t>un único </a:t>
            </a:r>
            <a:r>
              <a:rPr lang="es-ES" dirty="0" smtClean="0"/>
              <a:t>inductancia. </a:t>
            </a:r>
            <a:r>
              <a:rPr lang="es-ES" dirty="0"/>
              <a:t>La impedancia (reactiva pura) será:</a:t>
            </a:r>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82773" y="3008910"/>
            <a:ext cx="1533525" cy="1600200"/>
          </a:xfrm>
          <a:prstGeom prst="rect">
            <a:avLst/>
          </a:prstGeom>
        </p:spPr>
      </p:pic>
      <p:pic>
        <p:nvPicPr>
          <p:cNvPr id="4" name="Imagen 3"/>
          <p:cNvPicPr>
            <a:picLocks noChangeAspect="1"/>
          </p:cNvPicPr>
          <p:nvPr/>
        </p:nvPicPr>
        <p:blipFill>
          <a:blip r:embed="rId3"/>
          <a:stretch>
            <a:fillRect/>
          </a:stretch>
        </p:blipFill>
        <p:spPr>
          <a:xfrm>
            <a:off x="4587460" y="5620307"/>
            <a:ext cx="2724150" cy="676275"/>
          </a:xfrm>
          <a:prstGeom prst="rect">
            <a:avLst/>
          </a:prstGeom>
        </p:spPr>
      </p:pic>
    </p:spTree>
    <p:extLst>
      <p:ext uri="{BB962C8B-B14F-4D97-AF65-F5344CB8AC3E}">
        <p14:creationId xmlns:p14="http://schemas.microsoft.com/office/powerpoint/2010/main" val="106939877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6186309"/>
          </a:xfrm>
          <a:prstGeom prst="rect">
            <a:avLst/>
          </a:prstGeom>
        </p:spPr>
        <p:txBody>
          <a:bodyPr wrap="square">
            <a:spAutoFit/>
          </a:bodyPr>
          <a:lstStyle/>
          <a:p>
            <a:pPr algn="just"/>
            <a:r>
              <a:rPr lang="es-ES" dirty="0" smtClean="0"/>
              <a:t>Entonces </a:t>
            </a:r>
            <a:r>
              <a:rPr lang="es-ES" dirty="0"/>
              <a:t>la reactancia pura será:</a:t>
            </a:r>
          </a:p>
          <a:p>
            <a:pPr algn="just"/>
            <a:endParaRPr lang="es-ES" dirty="0" smtClean="0"/>
          </a:p>
          <a:p>
            <a:pPr algn="just"/>
            <a:endParaRPr lang="es-ES" dirty="0"/>
          </a:p>
          <a:p>
            <a:pPr algn="just"/>
            <a:r>
              <a:rPr lang="es-ES" dirty="0" smtClean="0"/>
              <a:t>Independientemente </a:t>
            </a:r>
            <a:r>
              <a:rPr lang="es-ES" dirty="0"/>
              <a:t>de que el circuito sea serie o paralelo, </a:t>
            </a:r>
            <a:r>
              <a:rPr lang="es-ES" dirty="0" smtClean="0"/>
              <a:t>la </a:t>
            </a:r>
            <a:r>
              <a:rPr lang="es-ES" dirty="0" err="1" smtClean="0"/>
              <a:t>wo</a:t>
            </a:r>
            <a:r>
              <a:rPr lang="es-ES" dirty="0" smtClean="0"/>
              <a:t>, </a:t>
            </a:r>
            <a:r>
              <a:rPr lang="es-ES" dirty="0"/>
              <a:t>es la misma y se calcula como la inversa de la </a:t>
            </a:r>
            <a:r>
              <a:rPr lang="es-ES" dirty="0" smtClean="0"/>
              <a:t>raíz cuadrada del producto </a:t>
            </a:r>
            <a:r>
              <a:rPr lang="es-ES" dirty="0"/>
              <a:t>de L y C.</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lvl="4" algn="just"/>
            <a:r>
              <a:rPr lang="es-ES" b="1" dirty="0"/>
              <a:t>Circuito resonante,</a:t>
            </a:r>
          </a:p>
          <a:p>
            <a:pPr lvl="4" algn="just"/>
            <a:r>
              <a:rPr lang="es-ES" b="1" dirty="0"/>
              <a:t>comportamiento</a:t>
            </a:r>
          </a:p>
          <a:p>
            <a:pPr lvl="4" algn="just"/>
            <a:r>
              <a:rPr lang="es-ES" b="1" dirty="0"/>
              <a:t>de </a:t>
            </a:r>
            <a:r>
              <a:rPr lang="es-ES" b="1" dirty="0" smtClean="0"/>
              <a:t>la corriente</a:t>
            </a:r>
            <a:endParaRPr lang="es-ES" b="1" dirty="0"/>
          </a:p>
          <a:p>
            <a:pPr lvl="4" algn="just"/>
            <a:r>
              <a:rPr lang="es-ES" b="1" dirty="0"/>
              <a:t>y de las impedancias</a:t>
            </a:r>
          </a:p>
          <a:p>
            <a:pPr lvl="4" algn="just"/>
            <a:r>
              <a:rPr lang="es-ES" b="1" dirty="0" smtClean="0"/>
              <a:t>a medida </a:t>
            </a:r>
            <a:r>
              <a:rPr lang="es-ES" b="1" dirty="0"/>
              <a:t>que varía </a:t>
            </a:r>
          </a:p>
          <a:p>
            <a:pPr lvl="4" algn="just"/>
            <a:r>
              <a:rPr lang="es-ES" b="1" dirty="0" smtClean="0"/>
              <a:t>la frecuencia.</a:t>
            </a:r>
          </a:p>
          <a:p>
            <a:pPr algn="just"/>
            <a:endParaRPr lang="es-ES" dirty="0" smtClean="0"/>
          </a:p>
        </p:txBody>
      </p:sp>
      <p:pic>
        <p:nvPicPr>
          <p:cNvPr id="5" name="Imagen 4"/>
          <p:cNvPicPr>
            <a:picLocks noChangeAspect="1"/>
          </p:cNvPicPr>
          <p:nvPr/>
        </p:nvPicPr>
        <p:blipFill>
          <a:blip r:embed="rId2"/>
          <a:stretch>
            <a:fillRect/>
          </a:stretch>
        </p:blipFill>
        <p:spPr>
          <a:xfrm>
            <a:off x="5354223" y="559377"/>
            <a:ext cx="1190625" cy="419100"/>
          </a:xfrm>
          <a:prstGeom prst="rect">
            <a:avLst/>
          </a:prstGeom>
        </p:spPr>
      </p:pic>
      <p:pic>
        <p:nvPicPr>
          <p:cNvPr id="6" name="Imagen 5"/>
          <p:cNvPicPr>
            <a:picLocks noChangeAspect="1"/>
          </p:cNvPicPr>
          <p:nvPr/>
        </p:nvPicPr>
        <p:blipFill>
          <a:blip r:embed="rId3"/>
          <a:stretch>
            <a:fillRect/>
          </a:stretch>
        </p:blipFill>
        <p:spPr>
          <a:xfrm>
            <a:off x="283647" y="1688389"/>
            <a:ext cx="2295525" cy="2371725"/>
          </a:xfrm>
          <a:prstGeom prst="rect">
            <a:avLst/>
          </a:prstGeom>
        </p:spPr>
      </p:pic>
      <p:sp>
        <p:nvSpPr>
          <p:cNvPr id="7" name="Rectángulo 6"/>
          <p:cNvSpPr/>
          <p:nvPr/>
        </p:nvSpPr>
        <p:spPr>
          <a:xfrm>
            <a:off x="2096828" y="1688389"/>
            <a:ext cx="2831432" cy="646331"/>
          </a:xfrm>
          <a:prstGeom prst="rect">
            <a:avLst/>
          </a:prstGeom>
        </p:spPr>
        <p:txBody>
          <a:bodyPr wrap="square">
            <a:spAutoFit/>
          </a:bodyPr>
          <a:lstStyle/>
          <a:p>
            <a:pPr algn="ctr"/>
            <a:r>
              <a:rPr lang="es-ES" b="1" dirty="0"/>
              <a:t>A la izquierda, tenemos un circuito sintonizado RLC</a:t>
            </a:r>
          </a:p>
        </p:txBody>
      </p:sp>
      <p:pic>
        <p:nvPicPr>
          <p:cNvPr id="8" name="Imagen 7"/>
          <p:cNvPicPr>
            <a:picLocks noChangeAspect="1"/>
          </p:cNvPicPr>
          <p:nvPr/>
        </p:nvPicPr>
        <p:blipFill>
          <a:blip r:embed="rId4"/>
          <a:stretch>
            <a:fillRect/>
          </a:stretch>
        </p:blipFill>
        <p:spPr>
          <a:xfrm>
            <a:off x="4277342" y="2281321"/>
            <a:ext cx="7407976" cy="4286981"/>
          </a:xfrm>
          <a:prstGeom prst="rect">
            <a:avLst/>
          </a:prstGeom>
        </p:spPr>
      </p:pic>
    </p:spTree>
    <p:extLst>
      <p:ext uri="{BB962C8B-B14F-4D97-AF65-F5344CB8AC3E}">
        <p14:creationId xmlns:p14="http://schemas.microsoft.com/office/powerpoint/2010/main" val="89110226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Armónicos</a:t>
            </a:r>
            <a:endParaRPr lang="es-ES" b="1" dirty="0">
              <a:solidFill>
                <a:srgbClr val="0070C0"/>
              </a:solidFill>
              <a:latin typeface="Arial Rounded MT Bold" panose="020F0704030504030204" pitchFamily="34" charset="0"/>
            </a:endParaRPr>
          </a:p>
          <a:p>
            <a:pPr algn="just"/>
            <a:r>
              <a:rPr lang="es-ES" dirty="0" smtClean="0"/>
              <a:t>Analicemos en primer </a:t>
            </a:r>
            <a:r>
              <a:rPr lang="es-ES" dirty="0"/>
              <a:t>lugar qué </a:t>
            </a:r>
            <a:r>
              <a:rPr lang="es-ES" dirty="0" smtClean="0"/>
              <a:t>son los armónicos </a:t>
            </a:r>
            <a:r>
              <a:rPr lang="es-ES" dirty="0"/>
              <a:t>y</a:t>
            </a:r>
            <a:r>
              <a:rPr lang="es-ES" dirty="0" smtClean="0"/>
              <a:t>, luego</a:t>
            </a:r>
            <a:r>
              <a:rPr lang="es-ES" dirty="0"/>
              <a:t>, </a:t>
            </a:r>
            <a:r>
              <a:rPr lang="es-ES" dirty="0" smtClean="0"/>
              <a:t>quiénes los producen y qué </a:t>
            </a:r>
            <a:r>
              <a:rPr lang="es-ES" dirty="0"/>
              <a:t>problemas pueden acarrear. </a:t>
            </a:r>
          </a:p>
          <a:p>
            <a:pPr algn="just"/>
            <a:r>
              <a:rPr lang="es-ES" dirty="0"/>
              <a:t>Los armónicos los tendremos presentes </a:t>
            </a:r>
            <a:r>
              <a:rPr lang="es-ES" dirty="0" smtClean="0"/>
              <a:t>en sistemas eléctricos de corriente </a:t>
            </a:r>
            <a:r>
              <a:rPr lang="es-ES" dirty="0"/>
              <a:t>alterna </a:t>
            </a:r>
            <a:r>
              <a:rPr lang="es-ES" dirty="0" smtClean="0"/>
              <a:t>y son </a:t>
            </a:r>
            <a:r>
              <a:rPr lang="es-ES" dirty="0"/>
              <a:t>frecuencias múltiplos de </a:t>
            </a:r>
            <a:r>
              <a:rPr lang="es-ES" dirty="0" smtClean="0"/>
              <a:t>la frecuencia </a:t>
            </a:r>
            <a:r>
              <a:rPr lang="es-ES" dirty="0"/>
              <a:t>fundamental </a:t>
            </a:r>
            <a:r>
              <a:rPr lang="es-ES" dirty="0" smtClean="0"/>
              <a:t>del sistema</a:t>
            </a:r>
            <a:r>
              <a:rPr lang="es-ES" dirty="0"/>
              <a:t>, </a:t>
            </a:r>
            <a:r>
              <a:rPr lang="es-ES" dirty="0" smtClean="0"/>
              <a:t>y cuya </a:t>
            </a:r>
            <a:r>
              <a:rPr lang="es-ES" dirty="0"/>
              <a:t>amplitud va </a:t>
            </a:r>
            <a:r>
              <a:rPr lang="es-ES" dirty="0" smtClean="0"/>
              <a:t>decreciendo </a:t>
            </a:r>
            <a:r>
              <a:rPr lang="es-ES" dirty="0"/>
              <a:t>conforme aumenta </a:t>
            </a:r>
            <a:r>
              <a:rPr lang="es-ES" dirty="0" smtClean="0"/>
              <a:t>el múltiplo</a:t>
            </a:r>
            <a:r>
              <a:rPr lang="es-ES" dirty="0"/>
              <a:t>.</a:t>
            </a:r>
          </a:p>
          <a:p>
            <a:pPr algn="just"/>
            <a:r>
              <a:rPr lang="es-ES" dirty="0"/>
              <a:t>Esta reducción de amplitud no es directamente </a:t>
            </a:r>
            <a:r>
              <a:rPr lang="es-ES" dirty="0" smtClean="0"/>
              <a:t>proporcional </a:t>
            </a:r>
            <a:r>
              <a:rPr lang="es-ES" dirty="0"/>
              <a:t>al múltiplo considerado, es decir, la amplitud de la </a:t>
            </a:r>
            <a:r>
              <a:rPr lang="es-ES" dirty="0" smtClean="0"/>
              <a:t>segunda </a:t>
            </a:r>
            <a:r>
              <a:rPr lang="es-ES" dirty="0"/>
              <a:t>armónica (frecuencia doble de la fundamental</a:t>
            </a:r>
            <a:r>
              <a:rPr lang="es-ES" dirty="0" smtClean="0"/>
              <a:t>) no </a:t>
            </a:r>
            <a:r>
              <a:rPr lang="es-ES" dirty="0"/>
              <a:t>tiene por qué poseer la mitad de la amplitud de esta. Lo </a:t>
            </a:r>
            <a:r>
              <a:rPr lang="es-ES" dirty="0" smtClean="0"/>
              <a:t>que </a:t>
            </a:r>
            <a:r>
              <a:rPr lang="es-ES" dirty="0"/>
              <a:t>sí sabemos es que las amplitudes de los </a:t>
            </a:r>
            <a:r>
              <a:rPr lang="es-ES" dirty="0" smtClean="0"/>
              <a:t>armónicos disminuyen </a:t>
            </a:r>
            <a:r>
              <a:rPr lang="es-ES" dirty="0"/>
              <a:t>a medida que aumenta el orden de la </a:t>
            </a:r>
            <a:r>
              <a:rPr lang="es-ES" dirty="0" smtClean="0"/>
              <a:t>armónica</a:t>
            </a:r>
            <a:r>
              <a:rPr lang="es-ES" dirty="0"/>
              <a:t>; en </a:t>
            </a:r>
            <a:r>
              <a:rPr lang="es-ES" dirty="0" err="1" smtClean="0"/>
              <a:t>generaI</a:t>
            </a:r>
            <a:r>
              <a:rPr lang="es-ES" dirty="0" smtClean="0"/>
              <a:t>, las </a:t>
            </a:r>
            <a:r>
              <a:rPr lang="es-ES" dirty="0"/>
              <a:t>armónicas de orden </a:t>
            </a:r>
            <a:r>
              <a:rPr lang="es-ES" dirty="0" smtClean="0"/>
              <a:t>igual </a:t>
            </a:r>
            <a:r>
              <a:rPr lang="es-ES" dirty="0"/>
              <a:t>o mayor a </a:t>
            </a:r>
            <a:r>
              <a:rPr lang="es-ES" dirty="0" smtClean="0"/>
              <a:t>5 son prácticamente </a:t>
            </a:r>
            <a:r>
              <a:rPr lang="es-ES" dirty="0"/>
              <a:t>despreciables.</a:t>
            </a:r>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endParaRPr lang="es-ES" dirty="0"/>
          </a:p>
          <a:p>
            <a:pPr algn="just"/>
            <a:endParaRPr lang="es-ES" dirty="0" smtClean="0"/>
          </a:p>
          <a:p>
            <a:pPr algn="just"/>
            <a:endParaRPr lang="es-ES" dirty="0"/>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r>
              <a:rPr lang="es-ES" dirty="0"/>
              <a:t> </a:t>
            </a:r>
            <a:r>
              <a:rPr lang="es-ES" dirty="0" smtClean="0"/>
              <a:t>de un circuito serie.</a:t>
            </a:r>
          </a:p>
        </p:txBody>
      </p:sp>
      <p:pic>
        <p:nvPicPr>
          <p:cNvPr id="3" name="Imagen 2"/>
          <p:cNvPicPr>
            <a:picLocks noChangeAspect="1"/>
          </p:cNvPicPr>
          <p:nvPr/>
        </p:nvPicPr>
        <p:blipFill>
          <a:blip r:embed="rId2"/>
          <a:stretch>
            <a:fillRect/>
          </a:stretch>
        </p:blipFill>
        <p:spPr>
          <a:xfrm>
            <a:off x="4606511" y="3675288"/>
            <a:ext cx="2686050" cy="552450"/>
          </a:xfrm>
          <a:prstGeom prst="rect">
            <a:avLst/>
          </a:prstGeom>
        </p:spPr>
      </p:pic>
    </p:spTree>
    <p:extLst>
      <p:ext uri="{BB962C8B-B14F-4D97-AF65-F5344CB8AC3E}">
        <p14:creationId xmlns:p14="http://schemas.microsoft.com/office/powerpoint/2010/main" val="404190275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Q de un circuito </a:t>
            </a:r>
            <a:r>
              <a:rPr lang="es-ES" b="1" dirty="0">
                <a:solidFill>
                  <a:srgbClr val="0070C0"/>
                </a:solidFill>
                <a:latin typeface="Arial Rounded MT Bold" panose="020F0704030504030204" pitchFamily="34" charset="0"/>
              </a:rPr>
              <a:t>serie</a:t>
            </a:r>
          </a:p>
          <a:p>
            <a:pPr algn="just"/>
            <a:r>
              <a:rPr lang="es-ES" dirty="0" smtClean="0"/>
              <a:t>El factor </a:t>
            </a:r>
            <a:r>
              <a:rPr lang="es-ES" dirty="0"/>
              <a:t>O </a:t>
            </a:r>
            <a:r>
              <a:rPr lang="es-ES" dirty="0" smtClean="0"/>
              <a:t>de un circuito </a:t>
            </a:r>
            <a:r>
              <a:rPr lang="es-ES" dirty="0"/>
              <a:t>también </a:t>
            </a:r>
            <a:r>
              <a:rPr lang="es-ES" dirty="0" smtClean="0"/>
              <a:t>es conocido </a:t>
            </a:r>
            <a:r>
              <a:rPr lang="es-ES" dirty="0"/>
              <a:t>como </a:t>
            </a:r>
            <a:r>
              <a:rPr lang="es-ES" dirty="0" smtClean="0"/>
              <a:t>factor </a:t>
            </a:r>
            <a:r>
              <a:rPr lang="es-ES" dirty="0"/>
              <a:t>de selectividad </a:t>
            </a:r>
            <a:r>
              <a:rPr lang="es-ES" dirty="0" smtClean="0"/>
              <a:t>o factor de calidad del circuito</a:t>
            </a:r>
            <a:r>
              <a:rPr lang="es-ES" dirty="0"/>
              <a:t>. </a:t>
            </a:r>
          </a:p>
          <a:p>
            <a:pPr algn="just"/>
            <a:r>
              <a:rPr lang="es-ES" dirty="0"/>
              <a:t>Cuanto menor </a:t>
            </a:r>
            <a:r>
              <a:rPr lang="es-ES" dirty="0" smtClean="0"/>
              <a:t>sea la resistencia R del circuito, más selectivo </a:t>
            </a:r>
            <a:r>
              <a:rPr lang="es-ES" dirty="0"/>
              <a:t>será, </a:t>
            </a:r>
            <a:r>
              <a:rPr lang="es-ES" dirty="0" smtClean="0"/>
              <a:t>o sea</a:t>
            </a:r>
            <a:r>
              <a:rPr lang="es-ES" dirty="0"/>
              <a:t>, </a:t>
            </a:r>
            <a:r>
              <a:rPr lang="es-ES" dirty="0" smtClean="0"/>
              <a:t>su factor </a:t>
            </a:r>
            <a:r>
              <a:rPr lang="es-ES" dirty="0"/>
              <a:t>de calidad Q </a:t>
            </a:r>
            <a:r>
              <a:rPr lang="es-ES" dirty="0" smtClean="0"/>
              <a:t>será mayor</a:t>
            </a:r>
            <a:r>
              <a:rPr lang="es-ES" dirty="0"/>
              <a:t>. </a:t>
            </a:r>
          </a:p>
          <a:p>
            <a:pPr algn="just"/>
            <a:r>
              <a:rPr lang="es-ES" dirty="0"/>
              <a:t>A </a:t>
            </a:r>
            <a:r>
              <a:rPr lang="es-ES" dirty="0" smtClean="0"/>
              <a:t>Q lo podemos </a:t>
            </a:r>
            <a:r>
              <a:rPr lang="es-ES" dirty="0"/>
              <a:t>calcular como</a:t>
            </a:r>
            <a:r>
              <a:rPr lang="es-ES" dirty="0" smtClean="0"/>
              <a:t>:</a:t>
            </a:r>
          </a:p>
          <a:p>
            <a:pPr algn="just"/>
            <a:endParaRPr lang="es-ES" dirty="0"/>
          </a:p>
          <a:p>
            <a:pPr algn="just"/>
            <a:r>
              <a:rPr lang="es-ES" dirty="0" smtClean="0"/>
              <a:t>Se buscan</a:t>
            </a:r>
            <a:r>
              <a:rPr lang="es-ES" dirty="0"/>
              <a:t>, </a:t>
            </a:r>
            <a:r>
              <a:rPr lang="es-ES" dirty="0" smtClean="0"/>
              <a:t>en general</a:t>
            </a:r>
            <a:r>
              <a:rPr lang="es-ES" dirty="0"/>
              <a:t>, valores de Q entre </a:t>
            </a:r>
            <a:r>
              <a:rPr lang="es-ES" dirty="0" smtClean="0"/>
              <a:t>10 y 100</a:t>
            </a:r>
            <a:r>
              <a:rPr lang="es-ES" dirty="0"/>
              <a:t>.</a:t>
            </a:r>
          </a:p>
          <a:p>
            <a:pPr algn="just"/>
            <a:endParaRPr lang="es-ES" dirty="0" smtClean="0"/>
          </a:p>
          <a:p>
            <a:pPr algn="ctr"/>
            <a:r>
              <a:rPr lang="es-ES" b="1" dirty="0" smtClean="0">
                <a:solidFill>
                  <a:srgbClr val="FF0000"/>
                </a:solidFill>
                <a:latin typeface="Arial Rounded MT Bold" panose="020F0704030504030204" pitchFamily="34" charset="0"/>
              </a:rPr>
              <a:t>Por debajo de la frecuencia de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circuito se comporta como capacitivo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por encima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inductivo.</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5568536" y="1250496"/>
            <a:ext cx="762000" cy="438150"/>
          </a:xfrm>
          <a:prstGeom prst="rect">
            <a:avLst/>
          </a:prstGeom>
        </p:spPr>
      </p:pic>
      <p:sp>
        <p:nvSpPr>
          <p:cNvPr id="5" name="Rectángulo 4"/>
          <p:cNvSpPr/>
          <p:nvPr/>
        </p:nvSpPr>
        <p:spPr>
          <a:xfrm>
            <a:off x="506681" y="4131117"/>
            <a:ext cx="3661558" cy="1477328"/>
          </a:xfrm>
          <a:prstGeom prst="rect">
            <a:avLst/>
          </a:prstGeom>
        </p:spPr>
        <p:txBody>
          <a:bodyPr wrap="square">
            <a:spAutoFit/>
          </a:bodyPr>
          <a:lstStyle/>
          <a:p>
            <a:pPr algn="just"/>
            <a:r>
              <a:rPr lang="es-ES" dirty="0"/>
              <a:t>Distorsión armónica </a:t>
            </a:r>
            <a:r>
              <a:rPr lang="es-ES" dirty="0" err="1"/>
              <a:t>totaI</a:t>
            </a:r>
            <a:r>
              <a:rPr lang="es-ES" dirty="0"/>
              <a:t>, la señal sinusoidal pura (fundamental) se ha deformado por haberse sumado a ella las armónicas presentes en la línea.</a:t>
            </a:r>
          </a:p>
        </p:txBody>
      </p:sp>
      <p:pic>
        <p:nvPicPr>
          <p:cNvPr id="6" name="Imagen 5"/>
          <p:cNvPicPr>
            <a:picLocks noChangeAspect="1"/>
          </p:cNvPicPr>
          <p:nvPr/>
        </p:nvPicPr>
        <p:blipFill>
          <a:blip r:embed="rId3"/>
          <a:stretch>
            <a:fillRect/>
          </a:stretch>
        </p:blipFill>
        <p:spPr>
          <a:xfrm>
            <a:off x="5032540" y="3113562"/>
            <a:ext cx="5048250" cy="3314700"/>
          </a:xfrm>
          <a:prstGeom prst="rect">
            <a:avLst/>
          </a:prstGeom>
        </p:spPr>
      </p:pic>
    </p:spTree>
    <p:extLst>
      <p:ext uri="{BB962C8B-B14F-4D97-AF65-F5344CB8AC3E}">
        <p14:creationId xmlns:p14="http://schemas.microsoft.com/office/powerpoint/2010/main" val="358106002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5078313"/>
          </a:xfrm>
          <a:prstGeom prst="rect">
            <a:avLst/>
          </a:prstGeom>
        </p:spPr>
        <p:txBody>
          <a:bodyPr wrap="square">
            <a:spAutoFit/>
          </a:bodyPr>
          <a:lstStyle/>
          <a:p>
            <a:pPr algn="just"/>
            <a:r>
              <a:rPr lang="es-ES" dirty="0" smtClean="0"/>
              <a:t>Tipos </a:t>
            </a:r>
            <a:r>
              <a:rPr lang="es-ES" dirty="0"/>
              <a:t>de equipos que generan armónicos: 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Fuentes de alimentación conmutadas o también fuentes de </a:t>
            </a:r>
            <a:r>
              <a:rPr lang="es-ES" b="1" dirty="0" err="1" smtClean="0"/>
              <a:t>switching</a:t>
            </a:r>
            <a:r>
              <a:rPr lang="es-ES" b="1" dirty="0" smtClean="0"/>
              <a:t> </a:t>
            </a:r>
            <a:r>
              <a:rPr lang="es-ES" b="1" dirty="0"/>
              <a:t>(SMPS</a:t>
            </a:r>
            <a:r>
              <a:rPr lang="es-ES" b="1" dirty="0" smtClean="0"/>
              <a:t>)</a:t>
            </a:r>
          </a:p>
          <a:p>
            <a:pPr marL="742950" lvl="1" indent="-285750" algn="just">
              <a:buFont typeface="Arial" panose="020B0604020202020204" pitchFamily="34" charset="0"/>
              <a:buChar char="•"/>
            </a:pPr>
            <a:r>
              <a:rPr lang="es-ES" b="1" dirty="0" smtClean="0"/>
              <a:t>Estabilizadores electrónicos adecuados para entregar iluminación </a:t>
            </a:r>
            <a:r>
              <a:rPr lang="es-ES" b="1" dirty="0"/>
              <a:t>fluorescente.</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algn="just"/>
            <a:r>
              <a:rPr lang="es-ES" dirty="0"/>
              <a:t>Problemas producidos por </a:t>
            </a:r>
            <a:r>
              <a:rPr lang="es-ES" dirty="0" smtClean="0"/>
              <a:t>los armónicos:</a:t>
            </a:r>
          </a:p>
          <a:p>
            <a:pPr marL="742950" lvl="1" indent="-285750" algn="just">
              <a:buFont typeface="Arial" panose="020B0604020202020204" pitchFamily="34" charset="0"/>
              <a:buChar char="•"/>
            </a:pPr>
            <a:r>
              <a:rPr lang="es-ES" b="1" dirty="0" smtClean="0"/>
              <a:t>Sobrecarga en los capacitores de corrección del factor de potencia</a:t>
            </a:r>
            <a:endParaRPr lang="es-ES" b="1" dirty="0"/>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y sobrecalentamiento en </a:t>
            </a:r>
            <a:r>
              <a:rPr lang="es-ES" b="1" dirty="0" smtClean="0"/>
              <a:t>motores de inducción</a:t>
            </a:r>
          </a:p>
          <a:p>
            <a:pPr algn="just"/>
            <a:r>
              <a:rPr lang="es-ES" dirty="0"/>
              <a:t>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Filtros pasivos</a:t>
            </a:r>
            <a:r>
              <a:rPr lang="es-ES" b="1" dirty="0"/>
              <a:t>.</a:t>
            </a:r>
          </a:p>
          <a:p>
            <a:pPr marL="742950" lvl="1" indent="-285750" algn="just">
              <a:buFont typeface="Arial" panose="020B0604020202020204" pitchFamily="34" charset="0"/>
              <a:buChar char="•"/>
            </a:pPr>
            <a:r>
              <a:rPr lang="es-ES" b="1" dirty="0" smtClean="0"/>
              <a:t>Transformadores de aislación</a:t>
            </a:r>
            <a:r>
              <a:rPr lang="es-ES" b="1" dirty="0"/>
              <a:t>.</a:t>
            </a:r>
          </a:p>
          <a:p>
            <a:pPr marL="742950" lvl="1" indent="-285750" algn="just">
              <a:buFont typeface="Arial" panose="020B0604020202020204" pitchFamily="34" charset="0"/>
              <a:buChar char="•"/>
            </a:pPr>
            <a:r>
              <a:rPr lang="es-ES" b="1" dirty="0" smtClean="0"/>
              <a:t>Soluciones </a:t>
            </a:r>
            <a:r>
              <a:rPr lang="es-ES" b="1" dirty="0"/>
              <a:t>activas.</a:t>
            </a:r>
          </a:p>
          <a:p>
            <a:pPr algn="just"/>
            <a:endParaRPr lang="es-ES" dirty="0" smtClean="0"/>
          </a:p>
          <a:p>
            <a:pPr algn="ctr"/>
            <a:r>
              <a:rPr lang="es-ES" dirty="0" smtClean="0">
                <a:solidFill>
                  <a:srgbClr val="FF0000"/>
                </a:solidFill>
                <a:latin typeface="Arial Rounded MT Bold" panose="020F0704030504030204" pitchFamily="34" charset="0"/>
              </a:rPr>
              <a:t>Los armónicos deben ser evitados en todos los circuitos eléctricos o electrónicos a fin de mejorar su </a:t>
            </a:r>
            <a:r>
              <a:rPr lang="es-ES" dirty="0" err="1" smtClean="0">
                <a:solidFill>
                  <a:srgbClr val="FF0000"/>
                </a:solidFill>
                <a:latin typeface="Arial Rounded MT Bold" panose="020F0704030504030204" pitchFamily="34" charset="0"/>
              </a:rPr>
              <a:t>rendiemiento</a:t>
            </a:r>
            <a:r>
              <a:rPr lang="es-ES" dirty="0" smtClean="0">
                <a:solidFill>
                  <a:srgbClr val="FF0000"/>
                </a:solidFill>
                <a:latin typeface="Arial Rounded MT Bold" panose="020F0704030504030204" pitchFamily="34" charset="0"/>
              </a:rPr>
              <a:t>.</a:t>
            </a:r>
            <a:endParaRPr lang="es-ES" dirty="0">
              <a:solidFill>
                <a:srgbClr val="FF0000"/>
              </a:solidFill>
              <a:latin typeface="Arial Rounded MT Bold" panose="020F0704030504030204" pitchFamily="34" charset="0"/>
            </a:endParaRPr>
          </a:p>
          <a:p>
            <a:pPr algn="just"/>
            <a:endParaRPr lang="es-ES" dirty="0" smtClean="0"/>
          </a:p>
        </p:txBody>
      </p:sp>
    </p:spTree>
    <p:extLst>
      <p:ext uri="{BB962C8B-B14F-4D97-AF65-F5344CB8AC3E}">
        <p14:creationId xmlns:p14="http://schemas.microsoft.com/office/powerpoint/2010/main" val="323795235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Serie de Fourier</a:t>
            </a:r>
            <a:endParaRPr lang="es-ES" b="1" dirty="0">
              <a:solidFill>
                <a:srgbClr val="0070C0"/>
              </a:solidFill>
              <a:latin typeface="Arial Rounded MT Bold" panose="020F0704030504030204" pitchFamily="34" charset="0"/>
            </a:endParaRPr>
          </a:p>
          <a:p>
            <a:pPr algn="just"/>
            <a:r>
              <a:rPr lang="es-ES" dirty="0" smtClean="0"/>
              <a:t>En el estudio de las ondas</a:t>
            </a:r>
            <a:r>
              <a:rPr lang="es-ES" dirty="0"/>
              <a:t>, </a:t>
            </a:r>
            <a:r>
              <a:rPr lang="es-ES" dirty="0" smtClean="0"/>
              <a:t>se aplica la serie de Fourier. Esta expresa </a:t>
            </a:r>
            <a:r>
              <a:rPr lang="es-ES" dirty="0"/>
              <a:t>que </a:t>
            </a:r>
            <a:r>
              <a:rPr lang="es-ES" dirty="0" smtClean="0"/>
              <a:t>cualquier forma </a:t>
            </a:r>
            <a:r>
              <a:rPr lang="es-ES" dirty="0"/>
              <a:t>de onda </a:t>
            </a:r>
            <a:r>
              <a:rPr lang="es-ES" dirty="0" smtClean="0"/>
              <a:t>se puede </a:t>
            </a:r>
            <a:r>
              <a:rPr lang="es-ES" dirty="0"/>
              <a:t>obtener como la </a:t>
            </a:r>
            <a:r>
              <a:rPr lang="es-ES" dirty="0" smtClean="0"/>
              <a:t>suma </a:t>
            </a:r>
            <a:r>
              <a:rPr lang="es-ES" dirty="0"/>
              <a:t>de senos </a:t>
            </a:r>
            <a:r>
              <a:rPr lang="es-ES" dirty="0" smtClean="0"/>
              <a:t>y </a:t>
            </a:r>
            <a:r>
              <a:rPr lang="es-ES" dirty="0" err="1" smtClean="0"/>
              <a:t>cos</a:t>
            </a:r>
            <a:r>
              <a:rPr lang="es-ES" dirty="0" smtClean="0"/>
              <a:t> </a:t>
            </a:r>
            <a:r>
              <a:rPr lang="el-GR" dirty="0" smtClean="0"/>
              <a:t>ϕ</a:t>
            </a:r>
            <a:r>
              <a:rPr lang="es-ES" dirty="0" smtClean="0"/>
              <a:t>nos de la frecuencia fundamental y sus múltiplos (</a:t>
            </a:r>
            <a:r>
              <a:rPr lang="es-ES" dirty="0"/>
              <a:t>amónicos</a:t>
            </a:r>
            <a:r>
              <a:rPr lang="es-ES" dirty="0" smtClean="0"/>
              <a:t>), multiplicando </a:t>
            </a:r>
            <a:r>
              <a:rPr lang="es-ES" dirty="0"/>
              <a:t>cada término por un</a:t>
            </a:r>
          </a:p>
          <a:p>
            <a:pPr algn="just"/>
            <a:r>
              <a:rPr lang="es-ES" dirty="0"/>
              <a:t>coeficiente (a, o b,) más un término a, el </a:t>
            </a:r>
            <a:r>
              <a:rPr lang="es-ES" dirty="0" smtClean="0"/>
              <a:t>cual </a:t>
            </a:r>
            <a:r>
              <a:rPr lang="es-ES" dirty="0"/>
              <a:t>representa la componente de tensión </a:t>
            </a:r>
            <a:r>
              <a:rPr lang="es-ES" dirty="0" smtClean="0"/>
              <a:t>continua </a:t>
            </a:r>
            <a:r>
              <a:rPr lang="es-ES" dirty="0"/>
              <a:t>que puede estar presente en la </a:t>
            </a:r>
            <a:r>
              <a:rPr lang="es-ES" dirty="0" smtClean="0"/>
              <a:t>forma </a:t>
            </a:r>
            <a:r>
              <a:rPr lang="es-ES" dirty="0"/>
              <a:t>de onda considerada.</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La forma de onda final se obtiene como la suma de la </a:t>
            </a:r>
            <a:r>
              <a:rPr lang="es-ES" b="1" dirty="0" smtClean="0"/>
              <a:t>fundamental </a:t>
            </a:r>
            <a:r>
              <a:rPr lang="es-ES" b="1" dirty="0"/>
              <a:t>y sus armónicas, afectadas cada una de </a:t>
            </a:r>
            <a:r>
              <a:rPr lang="es-ES" b="1" dirty="0" smtClean="0"/>
              <a:t>ellas por </a:t>
            </a:r>
            <a:r>
              <a:rPr lang="es-ES" b="1" dirty="0"/>
              <a:t>un coeficiente, dando así las diferentes amplitudes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411248" y="1573480"/>
            <a:ext cx="3076575" cy="457200"/>
          </a:xfrm>
          <a:prstGeom prst="rect">
            <a:avLst/>
          </a:prstGeom>
        </p:spPr>
      </p:pic>
      <p:pic>
        <p:nvPicPr>
          <p:cNvPr id="4" name="Imagen 3"/>
          <p:cNvPicPr>
            <a:picLocks noChangeAspect="1"/>
          </p:cNvPicPr>
          <p:nvPr/>
        </p:nvPicPr>
        <p:blipFill>
          <a:blip r:embed="rId3"/>
          <a:stretch>
            <a:fillRect/>
          </a:stretch>
        </p:blipFill>
        <p:spPr>
          <a:xfrm>
            <a:off x="3592097" y="2372281"/>
            <a:ext cx="4714875" cy="3514725"/>
          </a:xfrm>
          <a:prstGeom prst="rect">
            <a:avLst/>
          </a:prstGeom>
        </p:spPr>
      </p:pic>
    </p:spTree>
    <p:extLst>
      <p:ext uri="{BB962C8B-B14F-4D97-AF65-F5344CB8AC3E}">
        <p14:creationId xmlns:p14="http://schemas.microsoft.com/office/powerpoint/2010/main" val="74297606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3" y="1864426"/>
            <a:ext cx="11483439" cy="2446824"/>
          </a:xfrm>
          <a:prstGeom prst="rect">
            <a:avLst/>
          </a:prstGeom>
        </p:spPr>
        <p:txBody>
          <a:bodyPr wrap="square">
            <a:spAutoFit/>
          </a:bodyPr>
          <a:lstStyle/>
          <a:p>
            <a:pPr algn="ctr"/>
            <a:r>
              <a:rPr lang="pt-BR" sz="5100" b="1" dirty="0" smtClean="0"/>
              <a:t>Características de </a:t>
            </a:r>
            <a:r>
              <a:rPr lang="pt-BR" sz="5100" b="1" dirty="0" err="1" smtClean="0"/>
              <a:t>los</a:t>
            </a:r>
            <a:r>
              <a:rPr lang="pt-BR" sz="5100" b="1" dirty="0" smtClean="0"/>
              <a:t> circuitos RL, RC y RLC, tanto serie como paralelos. </a:t>
            </a:r>
            <a:r>
              <a:rPr lang="pt-BR" sz="5100" b="1" dirty="0" err="1" smtClean="0"/>
              <a:t>Tambien</a:t>
            </a:r>
            <a:r>
              <a:rPr lang="pt-BR" sz="5100" b="1" dirty="0" smtClean="0"/>
              <a:t> aplicaremos </a:t>
            </a:r>
            <a:r>
              <a:rPr lang="pt-BR" sz="5100" b="1" dirty="0" err="1" smtClean="0"/>
              <a:t>la</a:t>
            </a:r>
            <a:r>
              <a:rPr lang="pt-BR" sz="5100" b="1" dirty="0" smtClean="0"/>
              <a:t> </a:t>
            </a:r>
            <a:r>
              <a:rPr lang="pt-BR" sz="5100" b="1" dirty="0" err="1" smtClean="0"/>
              <a:t>resonancia</a:t>
            </a:r>
            <a:r>
              <a:rPr lang="pt-BR" sz="5100" b="1" dirty="0" smtClean="0"/>
              <a:t> </a:t>
            </a:r>
            <a:r>
              <a:rPr lang="pt-BR" sz="5100" b="1" dirty="0" err="1" smtClean="0"/>
              <a:t>en</a:t>
            </a:r>
            <a:r>
              <a:rPr lang="pt-BR" sz="5100" b="1" dirty="0" smtClean="0"/>
              <a:t> circuitos RLC</a:t>
            </a:r>
            <a:endParaRPr lang="es-ES" sz="5100" b="1" dirty="0"/>
          </a:p>
        </p:txBody>
      </p:sp>
    </p:spTree>
    <p:extLst>
      <p:ext uri="{BB962C8B-B14F-4D97-AF65-F5344CB8AC3E}">
        <p14:creationId xmlns:p14="http://schemas.microsoft.com/office/powerpoint/2010/main" val="157298105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01880"/>
            <a:ext cx="11507190" cy="5632311"/>
          </a:xfrm>
          <a:prstGeom prst="rect">
            <a:avLst/>
          </a:prstGeom>
        </p:spPr>
        <p:txBody>
          <a:bodyPr wrap="square">
            <a:spAutoFit/>
          </a:bodyPr>
          <a:lstStyle/>
          <a:p>
            <a:pPr algn="just"/>
            <a:r>
              <a:rPr lang="es-ES" dirty="0" smtClean="0"/>
              <a:t>Anteriormente, conocimos </a:t>
            </a:r>
            <a:r>
              <a:rPr lang="es-ES" dirty="0"/>
              <a:t>la </a:t>
            </a:r>
            <a:r>
              <a:rPr lang="es-ES" dirty="0" smtClean="0"/>
              <a:t>forma en que se genera la corriente </a:t>
            </a:r>
            <a:r>
              <a:rPr lang="es-ES" dirty="0"/>
              <a:t>alterna </a:t>
            </a:r>
            <a:r>
              <a:rPr lang="es-ES" dirty="0" smtClean="0"/>
              <a:t>y analizamos </a:t>
            </a:r>
            <a:r>
              <a:rPr lang="es-ES" dirty="0"/>
              <a:t>sus valores normales. También </a:t>
            </a:r>
            <a:r>
              <a:rPr lang="es-ES" dirty="0" smtClean="0"/>
              <a:t>revisamos la aplicación de la corriente alterna </a:t>
            </a:r>
            <a:r>
              <a:rPr lang="es-ES" dirty="0"/>
              <a:t>en elementos pasivos, </a:t>
            </a:r>
            <a:r>
              <a:rPr lang="es-ES" dirty="0" smtClean="0"/>
              <a:t>caracterizamos </a:t>
            </a:r>
            <a:r>
              <a:rPr lang="es-ES" dirty="0"/>
              <a:t>las inductancias y capacitores, y vimos </a:t>
            </a:r>
            <a:r>
              <a:rPr lang="es-ES" dirty="0" smtClean="0"/>
              <a:t>la </a:t>
            </a:r>
            <a:r>
              <a:rPr lang="es-ES" dirty="0"/>
              <a:t>aplicación de la corriente alterna en estos </a:t>
            </a:r>
            <a:r>
              <a:rPr lang="es-ES" dirty="0" smtClean="0"/>
              <a:t>componentes</a:t>
            </a:r>
            <a:r>
              <a:rPr lang="es-ES" dirty="0"/>
              <a:t>. Para terminar, analizamos </a:t>
            </a:r>
            <a:r>
              <a:rPr lang="es-ES" dirty="0" smtClean="0"/>
              <a:t>los </a:t>
            </a:r>
            <a:r>
              <a:rPr lang="es-ES" dirty="0"/>
              <a:t>efectos propios de la corriente alterna</a:t>
            </a:r>
            <a:r>
              <a:rPr lang="es-ES" dirty="0" smtClean="0"/>
              <a:t>, y </a:t>
            </a:r>
            <a:r>
              <a:rPr lang="es-ES" dirty="0"/>
              <a:t>conocimos qué son la resonancia y </a:t>
            </a:r>
            <a:r>
              <a:rPr lang="es-ES" dirty="0" smtClean="0"/>
              <a:t>los armónicos</a:t>
            </a:r>
            <a:r>
              <a:rPr lang="es-ES" dirty="0"/>
              <a:t>.</a:t>
            </a:r>
          </a:p>
          <a:p>
            <a:pPr algn="just"/>
            <a:r>
              <a:rPr lang="es-ES" dirty="0"/>
              <a:t>En esta clase conoceremos los </a:t>
            </a:r>
            <a:r>
              <a:rPr lang="es-ES" dirty="0" smtClean="0"/>
              <a:t>circuitos serie</a:t>
            </a:r>
            <a:r>
              <a:rPr lang="es-ES" dirty="0"/>
              <a:t>, determinaremos la impedancia, la </a:t>
            </a:r>
            <a:r>
              <a:rPr lang="es-ES" dirty="0" smtClean="0"/>
              <a:t>caída </a:t>
            </a:r>
            <a:r>
              <a:rPr lang="es-ES" dirty="0"/>
              <a:t>de tensión y veremos la respuesta </a:t>
            </a:r>
          </a:p>
          <a:p>
            <a:pPr algn="just"/>
            <a:r>
              <a:rPr lang="es-ES" dirty="0"/>
              <a:t>natural de los circuitos denominados RL, </a:t>
            </a:r>
          </a:p>
          <a:p>
            <a:pPr algn="just"/>
            <a:r>
              <a:rPr lang="es-ES" dirty="0"/>
              <a:t>RC y RLC.</a:t>
            </a:r>
          </a:p>
          <a:p>
            <a:pPr algn="just"/>
            <a:r>
              <a:rPr lang="es-ES" dirty="0"/>
              <a:t>Asimismo, caracterizaremos los circuitos </a:t>
            </a:r>
            <a:r>
              <a:rPr lang="es-ES" dirty="0" smtClean="0"/>
              <a:t>paralelos</a:t>
            </a:r>
            <a:r>
              <a:rPr lang="es-ES" dirty="0"/>
              <a:t>, analizando la corriente de cada </a:t>
            </a:r>
            <a:r>
              <a:rPr lang="es-ES" dirty="0" smtClean="0"/>
              <a:t>rama</a:t>
            </a:r>
            <a:r>
              <a:rPr lang="es-ES" dirty="0"/>
              <a:t>, la suma vectorial y el ángulo de </a:t>
            </a:r>
          </a:p>
          <a:p>
            <a:pPr algn="just"/>
            <a:r>
              <a:rPr lang="es-ES" dirty="0"/>
              <a:t>desfasaje, tanto para circuitos RL como </a:t>
            </a:r>
            <a:r>
              <a:rPr lang="es-ES" dirty="0" smtClean="0"/>
              <a:t>para </a:t>
            </a:r>
            <a:r>
              <a:rPr lang="es-ES" dirty="0"/>
              <a:t>circuitos RC y RLC. Para terminar, </a:t>
            </a:r>
            <a:r>
              <a:rPr lang="es-ES" dirty="0" smtClean="0"/>
              <a:t>obtendremos </a:t>
            </a:r>
            <a:r>
              <a:rPr lang="es-ES" dirty="0"/>
              <a:t>la resonancia en los circuitos </a:t>
            </a:r>
          </a:p>
          <a:p>
            <a:pPr algn="just"/>
            <a:r>
              <a:rPr lang="es-ES" dirty="0"/>
              <a:t>RLC tanto serie como paralelos</a:t>
            </a:r>
            <a:r>
              <a:rPr lang="es-ES" dirty="0" smtClean="0"/>
              <a:t>. Interruptor</a:t>
            </a:r>
          </a:p>
          <a:p>
            <a:pPr algn="just"/>
            <a:endParaRPr lang="es-ES" dirty="0"/>
          </a:p>
          <a:p>
            <a:pPr algn="just"/>
            <a:r>
              <a:rPr lang="es-ES" b="1" dirty="0" smtClean="0"/>
              <a:t>Resumen</a:t>
            </a:r>
            <a:endParaRPr lang="es-ES" b="1" dirty="0"/>
          </a:p>
          <a:p>
            <a:pPr algn="just"/>
            <a:r>
              <a:rPr lang="es-ES" b="1" dirty="0" smtClean="0"/>
              <a:t>Circuitos </a:t>
            </a:r>
            <a:r>
              <a:rPr lang="es-ES" b="1" dirty="0"/>
              <a:t>serie</a:t>
            </a:r>
          </a:p>
          <a:p>
            <a:pPr algn="just"/>
            <a:r>
              <a:rPr lang="es-ES" dirty="0" smtClean="0"/>
              <a:t>Características y análisis de diversos </a:t>
            </a:r>
            <a:r>
              <a:rPr lang="es-ES" dirty="0"/>
              <a:t>circuitos serie.</a:t>
            </a:r>
          </a:p>
          <a:p>
            <a:pPr algn="just"/>
            <a:r>
              <a:rPr lang="es-ES" b="1" dirty="0" smtClean="0"/>
              <a:t>Circuitos </a:t>
            </a:r>
            <a:r>
              <a:rPr lang="es-ES" b="1" dirty="0"/>
              <a:t>paralelos</a:t>
            </a:r>
          </a:p>
          <a:p>
            <a:pPr algn="just"/>
            <a:r>
              <a:rPr lang="es-ES" dirty="0"/>
              <a:t>Aplicación </a:t>
            </a:r>
            <a:r>
              <a:rPr lang="es-ES" dirty="0" smtClean="0"/>
              <a:t>de la corriente </a:t>
            </a:r>
            <a:r>
              <a:rPr lang="es-ES" dirty="0"/>
              <a:t>alterna </a:t>
            </a:r>
            <a:r>
              <a:rPr lang="es-ES" dirty="0" smtClean="0"/>
              <a:t>sobre </a:t>
            </a:r>
            <a:r>
              <a:rPr lang="es-ES" dirty="0"/>
              <a:t>elementos pasivos.</a:t>
            </a:r>
          </a:p>
          <a:p>
            <a:pPr algn="just"/>
            <a:r>
              <a:rPr lang="es-ES" b="1" dirty="0" smtClean="0"/>
              <a:t>Resonancia</a:t>
            </a:r>
            <a:endParaRPr lang="es-ES" b="1" dirty="0"/>
          </a:p>
          <a:p>
            <a:pPr algn="just"/>
            <a:r>
              <a:rPr lang="es-ES" dirty="0"/>
              <a:t>Aplicación </a:t>
            </a:r>
            <a:r>
              <a:rPr lang="es-ES" dirty="0" smtClean="0"/>
              <a:t>del fenómeno de la resonancia en circuitos RLC </a:t>
            </a:r>
            <a:r>
              <a:rPr lang="es-ES" dirty="0"/>
              <a:t>serie </a:t>
            </a:r>
            <a:r>
              <a:rPr lang="es-ES" dirty="0" smtClean="0"/>
              <a:t>y paralelo.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737146" y="3018035"/>
            <a:ext cx="3676650" cy="3476625"/>
          </a:xfrm>
          <a:prstGeom prst="rect">
            <a:avLst/>
          </a:prstGeom>
        </p:spPr>
      </p:pic>
    </p:spTree>
    <p:extLst>
      <p:ext uri="{BB962C8B-B14F-4D97-AF65-F5344CB8AC3E}">
        <p14:creationId xmlns:p14="http://schemas.microsoft.com/office/powerpoint/2010/main" val="376316559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3" y="415636"/>
            <a:ext cx="11483439" cy="5586145"/>
          </a:xfrm>
          <a:prstGeom prst="rect">
            <a:avLst/>
          </a:prstGeom>
        </p:spPr>
        <p:txBody>
          <a:bodyPr wrap="square">
            <a:spAutoFit/>
          </a:bodyPr>
          <a:lstStyle/>
          <a:p>
            <a:pPr algn="ctr"/>
            <a:r>
              <a:rPr lang="pt-BR" sz="5100" b="1" dirty="0" smtClean="0"/>
              <a:t>CIRCUITOS SERIE</a:t>
            </a:r>
          </a:p>
          <a:p>
            <a:pPr algn="ctr"/>
            <a:endParaRPr lang="pt-BR" sz="5100" b="1" dirty="0"/>
          </a:p>
          <a:p>
            <a:pPr algn="ctr"/>
            <a:r>
              <a:rPr lang="pt-BR" sz="5100" b="1" dirty="0" smtClean="0"/>
              <a:t>Se </a:t>
            </a:r>
            <a:r>
              <a:rPr lang="pt-BR" sz="5100" b="1" dirty="0" err="1" smtClean="0"/>
              <a:t>analizará</a:t>
            </a:r>
            <a:r>
              <a:rPr lang="pt-BR" sz="5100" b="1" dirty="0" smtClean="0"/>
              <a:t> diversos circuitos serie, se </a:t>
            </a:r>
            <a:r>
              <a:rPr lang="pt-BR" sz="5100" b="1" dirty="0" err="1" smtClean="0"/>
              <a:t>conocera</a:t>
            </a:r>
            <a:r>
              <a:rPr lang="pt-BR" sz="5100" b="1" dirty="0" smtClean="0"/>
              <a:t> elementos tales como </a:t>
            </a:r>
            <a:r>
              <a:rPr lang="pt-BR" sz="5100" b="1" dirty="0" err="1" smtClean="0"/>
              <a:t>impedancia</a:t>
            </a:r>
            <a:r>
              <a:rPr lang="pt-BR" sz="5100" b="1" dirty="0" smtClean="0"/>
              <a:t> </a:t>
            </a:r>
            <a:r>
              <a:rPr lang="pt-BR" sz="5100" b="1" dirty="0" err="1" smtClean="0"/>
              <a:t>totaI</a:t>
            </a:r>
            <a:r>
              <a:rPr lang="pt-BR" sz="5100" b="1" dirty="0" smtClean="0"/>
              <a:t>, caída de </a:t>
            </a:r>
            <a:r>
              <a:rPr lang="pt-BR" sz="5100" b="1" dirty="0" err="1" smtClean="0"/>
              <a:t>tension</a:t>
            </a:r>
            <a:r>
              <a:rPr lang="pt-BR" sz="5100" b="1" dirty="0" smtClean="0"/>
              <a:t> em cada componente y </a:t>
            </a:r>
            <a:r>
              <a:rPr lang="pt-BR" sz="5100" b="1" dirty="0" err="1" smtClean="0"/>
              <a:t>la</a:t>
            </a:r>
            <a:r>
              <a:rPr lang="pt-BR" sz="5100" b="1" dirty="0" smtClean="0"/>
              <a:t> </a:t>
            </a:r>
            <a:r>
              <a:rPr lang="pt-BR" sz="5100" b="1" dirty="0" err="1" smtClean="0"/>
              <a:t>corriente</a:t>
            </a:r>
            <a:r>
              <a:rPr lang="pt-BR" sz="5100" b="1" dirty="0" smtClean="0"/>
              <a:t> que circula, entre </a:t>
            </a:r>
            <a:r>
              <a:rPr lang="pt-BR" sz="5100" b="1" dirty="0" err="1" smtClean="0"/>
              <a:t>otros</a:t>
            </a:r>
            <a:endParaRPr lang="es-ES" sz="5100" b="1" dirty="0"/>
          </a:p>
        </p:txBody>
      </p:sp>
    </p:spTree>
    <p:extLst>
      <p:ext uri="{BB962C8B-B14F-4D97-AF65-F5344CB8AC3E}">
        <p14:creationId xmlns:p14="http://schemas.microsoft.com/office/powerpoint/2010/main" val="28464637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U </a:t>
            </a:r>
            <a:r>
              <a:rPr lang="es-ES" dirty="0" smtClean="0"/>
              <a:t>n circuito serie es una configuración de conexión en la que podemos ver que los bornes o las terminales </a:t>
            </a:r>
            <a:r>
              <a:rPr lang="es-ES" dirty="0"/>
              <a:t>de los dispositivos (ya sean generadores, </a:t>
            </a:r>
            <a:r>
              <a:rPr lang="es-ES" dirty="0" smtClean="0"/>
              <a:t>resistencias</a:t>
            </a:r>
            <a:r>
              <a:rPr lang="es-ES" dirty="0"/>
              <a:t>, condensadores, interruptores u otros) se conectan </a:t>
            </a:r>
            <a:r>
              <a:rPr lang="es-ES" dirty="0" smtClean="0"/>
              <a:t>en </a:t>
            </a:r>
            <a:r>
              <a:rPr lang="es-ES" dirty="0"/>
              <a:t>forma secuencial. De esta forma, la terminal de salida </a:t>
            </a:r>
            <a:r>
              <a:rPr lang="es-ES" dirty="0" smtClean="0"/>
              <a:t>de </a:t>
            </a:r>
            <a:r>
              <a:rPr lang="es-ES" dirty="0"/>
              <a:t>un dispositivo se conecta a la terminal de entrada del </a:t>
            </a:r>
            <a:r>
              <a:rPr lang="es-ES" dirty="0" smtClean="0"/>
              <a:t>siguiente </a:t>
            </a:r>
            <a:r>
              <a:rPr lang="es-ES" dirty="0"/>
              <a:t>dispositivo.</a:t>
            </a:r>
          </a:p>
          <a:p>
            <a:pPr algn="just"/>
            <a:r>
              <a:rPr lang="es-ES" b="1" dirty="0">
                <a:solidFill>
                  <a:srgbClr val="0070C0"/>
                </a:solidFill>
                <a:latin typeface="Arial Rounded MT Bold" panose="020F0704030504030204" pitchFamily="34" charset="0"/>
              </a:rPr>
              <a:t>Circuito RL serie</a:t>
            </a:r>
          </a:p>
          <a:p>
            <a:pPr algn="just"/>
            <a:r>
              <a:rPr lang="es-ES" dirty="0"/>
              <a:t>Un circuito RL serie es aquel que incluye una resistencia </a:t>
            </a:r>
            <a:r>
              <a:rPr lang="es-ES" dirty="0" smtClean="0"/>
              <a:t>y </a:t>
            </a:r>
            <a:r>
              <a:rPr lang="es-ES" dirty="0"/>
              <a:t>una bobina conectadas en serie. La corriente en </a:t>
            </a:r>
            <a:r>
              <a:rPr lang="es-ES" dirty="0" smtClean="0"/>
              <a:t>ambos elementos es la misma</a:t>
            </a:r>
            <a:r>
              <a:rPr lang="es-ES" dirty="0"/>
              <a:t>.</a:t>
            </a:r>
          </a:p>
          <a:p>
            <a:pPr algn="just"/>
            <a:r>
              <a:rPr lang="es-ES" dirty="0"/>
              <a:t>En un circuito RL serie, la impedancia (oposición que </a:t>
            </a:r>
            <a:r>
              <a:rPr lang="es-ES" dirty="0" smtClean="0"/>
              <a:t>presenta </a:t>
            </a:r>
            <a:r>
              <a:rPr lang="es-ES" dirty="0"/>
              <a:t>un circuito a una corriente al aplicar un voltaje) total </a:t>
            </a:r>
            <a:r>
              <a:rPr lang="es-ES" dirty="0" smtClean="0"/>
              <a:t>ZT; </a:t>
            </a:r>
            <a:r>
              <a:rPr lang="es-ES" dirty="0"/>
              <a:t>será la suma de las impedancias de cada componente</a:t>
            </a:r>
            <a:r>
              <a:rPr lang="es-ES" dirty="0" smtClean="0"/>
              <a:t>:</a:t>
            </a:r>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La tensión del generador V(t) es la suma de las caídas de </a:t>
            </a:r>
            <a:r>
              <a:rPr lang="es-ES" dirty="0" smtClean="0"/>
              <a:t>tensión </a:t>
            </a:r>
            <a:r>
              <a:rPr lang="es-ES" dirty="0"/>
              <a:t>en la resistencia </a:t>
            </a:r>
            <a:r>
              <a:rPr lang="es-ES" dirty="0" err="1"/>
              <a:t>Vp</a:t>
            </a:r>
            <a:r>
              <a:rPr lang="es-ES" dirty="0"/>
              <a:t>(t) y en el </a:t>
            </a:r>
            <a:r>
              <a:rPr lang="es-ES" dirty="0" smtClean="0"/>
              <a:t>inductancia </a:t>
            </a:r>
            <a:r>
              <a:rPr lang="es-ES" dirty="0"/>
              <a:t>V, (t).</a:t>
            </a:r>
          </a:p>
          <a:p>
            <a:pPr algn="ctr"/>
            <a:r>
              <a:rPr lang="es-ES" b="1" dirty="0"/>
              <a:t>V(t) = </a:t>
            </a:r>
            <a:r>
              <a:rPr lang="es-ES" b="1" dirty="0" err="1" smtClean="0"/>
              <a:t>Vo</a:t>
            </a:r>
            <a:r>
              <a:rPr lang="es-ES" b="1" dirty="0" smtClean="0"/>
              <a:t> </a:t>
            </a:r>
            <a:r>
              <a:rPr lang="es-ES" b="1" dirty="0" err="1" smtClean="0"/>
              <a:t>sen</a:t>
            </a:r>
            <a:r>
              <a:rPr lang="es-ES" b="1" dirty="0" smtClean="0"/>
              <a:t> </a:t>
            </a:r>
            <a:r>
              <a:rPr lang="es-ES" b="1" dirty="0" err="1"/>
              <a:t>wt</a:t>
            </a:r>
            <a:r>
              <a:rPr lang="es-ES" b="1" dirty="0"/>
              <a:t> = VR(0) + VL(t)</a:t>
            </a:r>
          </a:p>
          <a:p>
            <a:pPr algn="just"/>
            <a:r>
              <a:rPr lang="es-ES" dirty="0"/>
              <a:t>Si aplicamos la ley de Ohm, podemos calcular las </a:t>
            </a:r>
            <a:r>
              <a:rPr lang="es-ES" dirty="0" smtClean="0"/>
              <a:t>tensiones en la resistencia </a:t>
            </a:r>
            <a:r>
              <a:rPr lang="es-ES" dirty="0" err="1"/>
              <a:t>Vp</a:t>
            </a:r>
            <a:r>
              <a:rPr lang="es-ES" dirty="0"/>
              <a:t>(t</a:t>
            </a:r>
            <a:r>
              <a:rPr lang="es-ES" dirty="0" smtClean="0"/>
              <a:t>) y en el inductancia </a:t>
            </a:r>
            <a:r>
              <a:rPr lang="es-ES" dirty="0"/>
              <a:t>V, (t):</a:t>
            </a:r>
          </a:p>
          <a:p>
            <a:pPr algn="just"/>
            <a:r>
              <a:rPr lang="es-ES" dirty="0" smtClean="0"/>
              <a:t>En la resistencia</a:t>
            </a:r>
            <a:r>
              <a:rPr lang="es-ES" dirty="0"/>
              <a:t>:</a:t>
            </a:r>
          </a:p>
          <a:p>
            <a:pPr algn="ctr"/>
            <a:r>
              <a:rPr lang="es-ES" b="1" dirty="0"/>
              <a:t>VR(t</a:t>
            </a:r>
            <a:r>
              <a:rPr lang="es-ES" b="1" dirty="0" smtClean="0"/>
              <a:t>) = RI(t</a:t>
            </a:r>
            <a:r>
              <a:rPr lang="es-ES" b="1" dirty="0"/>
              <a:t>)</a:t>
            </a:r>
          </a:p>
          <a:p>
            <a:pPr algn="just"/>
            <a:r>
              <a:rPr lang="es-ES" dirty="0" smtClean="0"/>
              <a:t>En el inductancia:</a:t>
            </a:r>
            <a:endParaRPr lang="es-ES" dirty="0"/>
          </a:p>
        </p:txBody>
      </p:sp>
      <p:pic>
        <p:nvPicPr>
          <p:cNvPr id="3" name="Imagen 2"/>
          <p:cNvPicPr>
            <a:picLocks noChangeAspect="1"/>
          </p:cNvPicPr>
          <p:nvPr/>
        </p:nvPicPr>
        <p:blipFill>
          <a:blip r:embed="rId2"/>
          <a:stretch>
            <a:fillRect/>
          </a:stretch>
        </p:blipFill>
        <p:spPr>
          <a:xfrm>
            <a:off x="5186362" y="2409825"/>
            <a:ext cx="1819275" cy="2038350"/>
          </a:xfrm>
          <a:prstGeom prst="rect">
            <a:avLst/>
          </a:prstGeom>
        </p:spPr>
      </p:pic>
      <p:pic>
        <p:nvPicPr>
          <p:cNvPr id="4" name="Imagen 3"/>
          <p:cNvPicPr>
            <a:picLocks noChangeAspect="1"/>
          </p:cNvPicPr>
          <p:nvPr/>
        </p:nvPicPr>
        <p:blipFill>
          <a:blip r:embed="rId3"/>
          <a:stretch>
            <a:fillRect/>
          </a:stretch>
        </p:blipFill>
        <p:spPr>
          <a:xfrm>
            <a:off x="5486400" y="3224212"/>
            <a:ext cx="1219200" cy="409575"/>
          </a:xfrm>
          <a:prstGeom prst="rect">
            <a:avLst/>
          </a:prstGeom>
        </p:spPr>
      </p:pic>
      <p:pic>
        <p:nvPicPr>
          <p:cNvPr id="5" name="Imagen 4"/>
          <p:cNvPicPr>
            <a:picLocks noChangeAspect="1"/>
          </p:cNvPicPr>
          <p:nvPr/>
        </p:nvPicPr>
        <p:blipFill>
          <a:blip r:embed="rId3"/>
          <a:stretch>
            <a:fillRect/>
          </a:stretch>
        </p:blipFill>
        <p:spPr>
          <a:xfrm>
            <a:off x="5310249" y="6277868"/>
            <a:ext cx="1219200" cy="409575"/>
          </a:xfrm>
          <a:prstGeom prst="rect">
            <a:avLst/>
          </a:prstGeom>
        </p:spPr>
      </p:pic>
    </p:spTree>
    <p:extLst>
      <p:ext uri="{BB962C8B-B14F-4D97-AF65-F5344CB8AC3E}">
        <p14:creationId xmlns:p14="http://schemas.microsoft.com/office/powerpoint/2010/main" val="259218410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rPr>
              <a:t>Circuitos RL</a:t>
            </a:r>
          </a:p>
          <a:p>
            <a:pPr algn="ctr"/>
            <a:r>
              <a:rPr lang="es-ES" b="1" dirty="0" smtClean="0">
                <a:solidFill>
                  <a:srgbClr val="0070C0"/>
                </a:solidFill>
              </a:rPr>
              <a:t>Los </a:t>
            </a:r>
            <a:r>
              <a:rPr lang="es-ES" b="1" dirty="0">
                <a:solidFill>
                  <a:srgbClr val="0070C0"/>
                </a:solidFill>
              </a:rPr>
              <a:t>circuitos RL son aquellos que </a:t>
            </a:r>
            <a:r>
              <a:rPr lang="es-ES" b="1" dirty="0" smtClean="0">
                <a:solidFill>
                  <a:srgbClr val="0070C0"/>
                </a:solidFill>
              </a:rPr>
              <a:t>contienen </a:t>
            </a:r>
            <a:r>
              <a:rPr lang="es-ES" b="1" dirty="0">
                <a:solidFill>
                  <a:srgbClr val="0070C0"/>
                </a:solidFill>
              </a:rPr>
              <a:t>una resistencia </a:t>
            </a:r>
            <a:r>
              <a:rPr lang="es-ES" b="1" dirty="0" smtClean="0">
                <a:solidFill>
                  <a:srgbClr val="0070C0"/>
                </a:solidFill>
              </a:rPr>
              <a:t>y una </a:t>
            </a:r>
            <a:r>
              <a:rPr lang="es-ES" b="1" dirty="0">
                <a:solidFill>
                  <a:srgbClr val="0070C0"/>
                </a:solidFill>
              </a:rPr>
              <a:t>bobina </a:t>
            </a:r>
            <a:r>
              <a:rPr lang="es-ES" b="1" dirty="0" smtClean="0">
                <a:solidFill>
                  <a:srgbClr val="0070C0"/>
                </a:solidFill>
              </a:rPr>
              <a:t>(inductancia) </a:t>
            </a:r>
            <a:r>
              <a:rPr lang="es-ES" b="1" dirty="0">
                <a:solidFill>
                  <a:srgbClr val="0070C0"/>
                </a:solidFill>
              </a:rPr>
              <a:t>que tiene </a:t>
            </a:r>
            <a:r>
              <a:rPr lang="es-ES" b="1" dirty="0" err="1">
                <a:solidFill>
                  <a:srgbClr val="0070C0"/>
                </a:solidFill>
              </a:rPr>
              <a:t>autoinductancia</a:t>
            </a:r>
            <a:r>
              <a:rPr lang="es-ES" b="1" dirty="0">
                <a:solidFill>
                  <a:srgbClr val="0070C0"/>
                </a:solidFill>
              </a:rPr>
              <a:t>. </a:t>
            </a:r>
          </a:p>
          <a:p>
            <a:pPr algn="ctr"/>
            <a:r>
              <a:rPr lang="es-ES" b="1" dirty="0">
                <a:solidFill>
                  <a:srgbClr val="0070C0"/>
                </a:solidFill>
              </a:rPr>
              <a:t>Esto quiere decir que </a:t>
            </a:r>
            <a:r>
              <a:rPr lang="es-ES" b="1" dirty="0" smtClean="0">
                <a:solidFill>
                  <a:srgbClr val="0070C0"/>
                </a:solidFill>
              </a:rPr>
              <a:t>evita cambios instantáneos en la corriente del circuito</a:t>
            </a:r>
            <a:r>
              <a:rPr lang="es-ES" b="1" dirty="0">
                <a:solidFill>
                  <a:srgbClr val="0070C0"/>
                </a:solidFill>
              </a:rPr>
              <a:t>, </a:t>
            </a:r>
            <a:r>
              <a:rPr lang="es-ES" b="1" dirty="0" smtClean="0">
                <a:solidFill>
                  <a:srgbClr val="0070C0"/>
                </a:solidFill>
              </a:rPr>
              <a:t>puesto </a:t>
            </a:r>
            <a:r>
              <a:rPr lang="es-ES" b="1" dirty="0">
                <a:solidFill>
                  <a:srgbClr val="0070C0"/>
                </a:solidFill>
              </a:rPr>
              <a:t>que </a:t>
            </a:r>
            <a:r>
              <a:rPr lang="es-ES" b="1" dirty="0" smtClean="0">
                <a:solidFill>
                  <a:srgbClr val="0070C0"/>
                </a:solidFill>
              </a:rPr>
              <a:t>se considera </a:t>
            </a:r>
            <a:r>
              <a:rPr lang="es-ES" b="1" dirty="0">
                <a:solidFill>
                  <a:srgbClr val="0070C0"/>
                </a:solidFill>
              </a:rPr>
              <a:t>mucho </a:t>
            </a:r>
            <a:r>
              <a:rPr lang="es-ES" b="1" dirty="0" smtClean="0">
                <a:solidFill>
                  <a:srgbClr val="0070C0"/>
                </a:solidFill>
              </a:rPr>
              <a:t>menor a la del inductancia.</a:t>
            </a:r>
            <a:endParaRPr lang="es-ES" b="1" dirty="0">
              <a:solidFill>
                <a:srgbClr val="0070C0"/>
              </a:solidFill>
            </a:endParaRPr>
          </a:p>
          <a:p>
            <a:r>
              <a:rPr lang="es-ES" b="1" dirty="0"/>
              <a:t>Diagrama </a:t>
            </a:r>
            <a:r>
              <a:rPr lang="es-ES" b="1" dirty="0" smtClean="0"/>
              <a:t>vectorial </a:t>
            </a:r>
            <a:r>
              <a:rPr lang="es-ES" b="1" dirty="0"/>
              <a:t>de la </a:t>
            </a:r>
            <a:r>
              <a:rPr lang="es-ES" b="1" dirty="0" smtClean="0"/>
              <a:t>impedancia total ZT</a:t>
            </a:r>
          </a:p>
          <a:p>
            <a:r>
              <a:rPr lang="es-ES" b="1" dirty="0" smtClean="0"/>
              <a:t>, </a:t>
            </a:r>
            <a:r>
              <a:rPr lang="es-ES" b="1" dirty="0"/>
              <a:t>en un circuito </a:t>
            </a:r>
            <a:r>
              <a:rPr lang="es-ES" b="1" dirty="0" smtClean="0"/>
              <a:t>RL </a:t>
            </a:r>
            <a:r>
              <a:rPr lang="es-ES" b="1" dirty="0"/>
              <a:t>serie.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consideramos que en un circuito inductivo la corriente se atrasa 90 respecto de la tensión, tenemos:</a:t>
            </a:r>
          </a:p>
          <a:p>
            <a:pPr algn="just"/>
            <a:endParaRPr lang="es-ES" dirty="0" smtClean="0"/>
          </a:p>
          <a:p>
            <a:pPr algn="just"/>
            <a:endParaRPr lang="es-ES" dirty="0"/>
          </a:p>
          <a:p>
            <a:pPr algn="just"/>
            <a:r>
              <a:rPr lang="es-ES" dirty="0" smtClean="0"/>
              <a:t>O, lo que es lo mismo</a:t>
            </a:r>
            <a:r>
              <a:rPr lang="es-ES" dirty="0"/>
              <a:t>, podemos expresar que:</a:t>
            </a:r>
          </a:p>
          <a:p>
            <a:pPr algn="just"/>
            <a:endParaRPr lang="es-ES" dirty="0" smtClean="0"/>
          </a:p>
          <a:p>
            <a:pPr algn="just"/>
            <a:endParaRPr lang="es-ES" dirty="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7403" y="1794535"/>
            <a:ext cx="2266950" cy="2152650"/>
          </a:xfrm>
          <a:prstGeom prst="rect">
            <a:avLst/>
          </a:prstGeom>
        </p:spPr>
      </p:pic>
      <p:pic>
        <p:nvPicPr>
          <p:cNvPr id="8" name="Imagen 7"/>
          <p:cNvPicPr>
            <a:picLocks noChangeAspect="1"/>
          </p:cNvPicPr>
          <p:nvPr/>
        </p:nvPicPr>
        <p:blipFill>
          <a:blip r:embed="rId3"/>
          <a:stretch>
            <a:fillRect/>
          </a:stretch>
        </p:blipFill>
        <p:spPr>
          <a:xfrm>
            <a:off x="4595875" y="4347359"/>
            <a:ext cx="2952750" cy="609600"/>
          </a:xfrm>
          <a:prstGeom prst="rect">
            <a:avLst/>
          </a:prstGeom>
        </p:spPr>
      </p:pic>
      <p:pic>
        <p:nvPicPr>
          <p:cNvPr id="9" name="Imagen 8"/>
          <p:cNvPicPr>
            <a:picLocks noChangeAspect="1"/>
          </p:cNvPicPr>
          <p:nvPr/>
        </p:nvPicPr>
        <p:blipFill>
          <a:blip r:embed="rId4"/>
          <a:stretch>
            <a:fillRect/>
          </a:stretch>
        </p:blipFill>
        <p:spPr>
          <a:xfrm>
            <a:off x="4981636" y="5081649"/>
            <a:ext cx="1876425" cy="628650"/>
          </a:xfrm>
          <a:prstGeom prst="rect">
            <a:avLst/>
          </a:prstGeom>
        </p:spPr>
      </p:pic>
      <p:pic>
        <p:nvPicPr>
          <p:cNvPr id="10" name="Imagen 9"/>
          <p:cNvPicPr>
            <a:picLocks noChangeAspect="1"/>
          </p:cNvPicPr>
          <p:nvPr/>
        </p:nvPicPr>
        <p:blipFill>
          <a:blip r:embed="rId5"/>
          <a:stretch>
            <a:fillRect/>
          </a:stretch>
        </p:blipFill>
        <p:spPr>
          <a:xfrm>
            <a:off x="5191187" y="6087774"/>
            <a:ext cx="1762125" cy="238125"/>
          </a:xfrm>
          <a:prstGeom prst="rect">
            <a:avLst/>
          </a:prstGeom>
        </p:spPr>
      </p:pic>
      <p:sp>
        <p:nvSpPr>
          <p:cNvPr id="11" name="Rectángulo 10"/>
          <p:cNvSpPr/>
          <p:nvPr/>
        </p:nvSpPr>
        <p:spPr>
          <a:xfrm>
            <a:off x="5553693" y="1289462"/>
            <a:ext cx="6096000" cy="646331"/>
          </a:xfrm>
          <a:prstGeom prst="rect">
            <a:avLst/>
          </a:prstGeom>
        </p:spPr>
        <p:txBody>
          <a:bodyPr>
            <a:spAutoFit/>
          </a:bodyPr>
          <a:lstStyle/>
          <a:p>
            <a:r>
              <a:rPr lang="es-ES" b="1" dirty="0" smtClean="0"/>
              <a:t>Circuito </a:t>
            </a:r>
            <a:r>
              <a:rPr lang="es-ES" b="1" dirty="0"/>
              <a:t>RL serie. La corriente que circula por </a:t>
            </a:r>
            <a:r>
              <a:rPr lang="es-ES" b="1" dirty="0" smtClean="0"/>
              <a:t>el circuito </a:t>
            </a:r>
            <a:r>
              <a:rPr lang="es-ES" b="1" dirty="0"/>
              <a:t>es </a:t>
            </a:r>
          </a:p>
          <a:p>
            <a:r>
              <a:rPr lang="es-ES" b="1" dirty="0"/>
              <a:t>única y atraviesa tanto </a:t>
            </a:r>
            <a:r>
              <a:rPr lang="es-ES" b="1" dirty="0" smtClean="0"/>
              <a:t>a la resistencia </a:t>
            </a:r>
            <a:r>
              <a:rPr lang="es-ES" b="1" dirty="0"/>
              <a:t>como </a:t>
            </a:r>
            <a:r>
              <a:rPr lang="es-ES" b="1" dirty="0" smtClean="0"/>
              <a:t>al inductancia.</a:t>
            </a:r>
            <a:endParaRPr lang="es-ES" b="1" dirty="0"/>
          </a:p>
        </p:txBody>
      </p:sp>
      <p:pic>
        <p:nvPicPr>
          <p:cNvPr id="12" name="Imagen 11"/>
          <p:cNvPicPr>
            <a:picLocks noChangeAspect="1"/>
          </p:cNvPicPr>
          <p:nvPr/>
        </p:nvPicPr>
        <p:blipFill>
          <a:blip r:embed="rId6"/>
          <a:stretch>
            <a:fillRect/>
          </a:stretch>
        </p:blipFill>
        <p:spPr>
          <a:xfrm>
            <a:off x="7339878" y="1935793"/>
            <a:ext cx="2333625" cy="1695450"/>
          </a:xfrm>
          <a:prstGeom prst="rect">
            <a:avLst/>
          </a:prstGeom>
        </p:spPr>
      </p:pic>
    </p:spTree>
    <p:extLst>
      <p:ext uri="{BB962C8B-B14F-4D97-AF65-F5344CB8AC3E}">
        <p14:creationId xmlns:p14="http://schemas.microsoft.com/office/powerpoint/2010/main" val="269569645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VL(t</a:t>
            </a:r>
            <a:r>
              <a:rPr lang="es-ES" dirty="0" smtClean="0"/>
              <a:t>), resultando</a:t>
            </a:r>
            <a:r>
              <a:rPr lang="es-ES" dirty="0"/>
              <a:t>:</a:t>
            </a:r>
          </a:p>
          <a:p>
            <a:pPr algn="just"/>
            <a:endParaRPr lang="es-ES" dirty="0" smtClean="0"/>
          </a:p>
          <a:p>
            <a:pPr algn="just"/>
            <a:r>
              <a:rPr lang="es-ES" dirty="0" err="1" smtClean="0"/>
              <a:t>Vo</a:t>
            </a:r>
            <a:r>
              <a:rPr lang="es-ES" dirty="0" smtClean="0"/>
              <a:t> se calcula </a:t>
            </a:r>
            <a:r>
              <a:rPr lang="es-ES" dirty="0"/>
              <a:t>como</a:t>
            </a:r>
            <a:r>
              <a:rPr lang="es-ES" dirty="0" smtClean="0"/>
              <a:t>:</a:t>
            </a:r>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r>
              <a:rPr lang="es-ES" dirty="0" smtClean="0"/>
              <a:t>Si </a:t>
            </a:r>
            <a:r>
              <a:rPr lang="es-ES" dirty="0"/>
              <a:t>en lugar de considerar a la corriente 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943536" y="547687"/>
            <a:ext cx="1952625" cy="276225"/>
          </a:xfrm>
          <a:prstGeom prst="rect">
            <a:avLst/>
          </a:prstGeom>
        </p:spPr>
      </p:pic>
      <p:pic>
        <p:nvPicPr>
          <p:cNvPr id="4" name="Imagen 3"/>
          <p:cNvPicPr>
            <a:picLocks noChangeAspect="1"/>
          </p:cNvPicPr>
          <p:nvPr/>
        </p:nvPicPr>
        <p:blipFill>
          <a:blip r:embed="rId3"/>
          <a:stretch>
            <a:fillRect/>
          </a:stretch>
        </p:blipFill>
        <p:spPr>
          <a:xfrm>
            <a:off x="4024373" y="1058167"/>
            <a:ext cx="3790950" cy="285750"/>
          </a:xfrm>
          <a:prstGeom prst="rect">
            <a:avLst/>
          </a:prstGeom>
        </p:spPr>
      </p:pic>
      <p:pic>
        <p:nvPicPr>
          <p:cNvPr id="5" name="Imagen 4"/>
          <p:cNvPicPr>
            <a:picLocks noChangeAspect="1"/>
          </p:cNvPicPr>
          <p:nvPr/>
        </p:nvPicPr>
        <p:blipFill>
          <a:blip r:embed="rId4"/>
          <a:stretch>
            <a:fillRect/>
          </a:stretch>
        </p:blipFill>
        <p:spPr>
          <a:xfrm>
            <a:off x="5253098" y="1521022"/>
            <a:ext cx="1333500" cy="381000"/>
          </a:xfrm>
          <a:prstGeom prst="rect">
            <a:avLst/>
          </a:prstGeom>
        </p:spPr>
      </p:pic>
      <p:pic>
        <p:nvPicPr>
          <p:cNvPr id="7" name="Imagen 6"/>
          <p:cNvPicPr>
            <a:picLocks noChangeAspect="1"/>
          </p:cNvPicPr>
          <p:nvPr/>
        </p:nvPicPr>
        <p:blipFill>
          <a:blip r:embed="rId5"/>
          <a:stretch>
            <a:fillRect/>
          </a:stretch>
        </p:blipFill>
        <p:spPr>
          <a:xfrm>
            <a:off x="5434073" y="1902022"/>
            <a:ext cx="971550" cy="419100"/>
          </a:xfrm>
          <a:prstGeom prst="rect">
            <a:avLst/>
          </a:prstGeom>
        </p:spPr>
      </p:pic>
      <p:pic>
        <p:nvPicPr>
          <p:cNvPr id="11" name="Imagen 10"/>
          <p:cNvPicPr>
            <a:picLocks noChangeAspect="1"/>
          </p:cNvPicPr>
          <p:nvPr/>
        </p:nvPicPr>
        <p:blipFill>
          <a:blip r:embed="rId6"/>
          <a:stretch>
            <a:fillRect/>
          </a:stretch>
        </p:blipFill>
        <p:spPr>
          <a:xfrm>
            <a:off x="5386448" y="2583059"/>
            <a:ext cx="1066800" cy="238125"/>
          </a:xfrm>
          <a:prstGeom prst="rect">
            <a:avLst/>
          </a:prstGeom>
        </p:spPr>
      </p:pic>
      <p:pic>
        <p:nvPicPr>
          <p:cNvPr id="12" name="Imagen 11"/>
          <p:cNvPicPr>
            <a:picLocks noChangeAspect="1"/>
          </p:cNvPicPr>
          <p:nvPr/>
        </p:nvPicPr>
        <p:blipFill>
          <a:blip r:embed="rId7"/>
          <a:stretch>
            <a:fillRect/>
          </a:stretch>
        </p:blipFill>
        <p:spPr>
          <a:xfrm>
            <a:off x="5330286" y="3245046"/>
            <a:ext cx="1143000" cy="257175"/>
          </a:xfrm>
          <a:prstGeom prst="rect">
            <a:avLst/>
          </a:prstGeom>
        </p:spPr>
      </p:pic>
      <p:pic>
        <p:nvPicPr>
          <p:cNvPr id="13" name="Imagen 12"/>
          <p:cNvPicPr>
            <a:picLocks noChangeAspect="1"/>
          </p:cNvPicPr>
          <p:nvPr/>
        </p:nvPicPr>
        <p:blipFill>
          <a:blip r:embed="rId8"/>
          <a:stretch>
            <a:fillRect/>
          </a:stretch>
        </p:blipFill>
        <p:spPr>
          <a:xfrm>
            <a:off x="5162610" y="3821308"/>
            <a:ext cx="1514475" cy="209550"/>
          </a:xfrm>
          <a:prstGeom prst="rect">
            <a:avLst/>
          </a:prstGeom>
        </p:spPr>
      </p:pic>
      <p:pic>
        <p:nvPicPr>
          <p:cNvPr id="14" name="Imagen 13"/>
          <p:cNvPicPr>
            <a:picLocks noChangeAspect="1"/>
          </p:cNvPicPr>
          <p:nvPr/>
        </p:nvPicPr>
        <p:blipFill>
          <a:blip r:embed="rId9"/>
          <a:stretch>
            <a:fillRect/>
          </a:stretch>
        </p:blipFill>
        <p:spPr>
          <a:xfrm>
            <a:off x="7353978" y="4030858"/>
            <a:ext cx="3796951" cy="2695219"/>
          </a:xfrm>
          <a:prstGeom prst="rect">
            <a:avLst/>
          </a:prstGeom>
        </p:spPr>
      </p:pic>
      <p:sp>
        <p:nvSpPr>
          <p:cNvPr id="15" name="Rectángulo 14"/>
          <p:cNvSpPr/>
          <p:nvPr/>
        </p:nvSpPr>
        <p:spPr>
          <a:xfrm>
            <a:off x="309623" y="4411502"/>
            <a:ext cx="6096000" cy="1754326"/>
          </a:xfrm>
          <a:prstGeom prst="rect">
            <a:avLst/>
          </a:prstGeom>
        </p:spPr>
        <p:txBody>
          <a:bodyPr>
            <a:spAutoFit/>
          </a:bodyPr>
          <a:lstStyle/>
          <a:p>
            <a:pPr algn="ctr"/>
            <a:r>
              <a:rPr lang="es-ES" b="1" dirty="0">
                <a:solidFill>
                  <a:srgbClr val="FF0000"/>
                </a:solidFill>
                <a:latin typeface="Arial Rounded MT Bold" panose="020F0704030504030204" pitchFamily="34" charset="0"/>
              </a:rPr>
              <a:t>En un </a:t>
            </a:r>
            <a:r>
              <a:rPr lang="es-ES" b="1" dirty="0" smtClean="0">
                <a:solidFill>
                  <a:srgbClr val="FF0000"/>
                </a:solidFill>
                <a:latin typeface="Arial Rounded MT Bold" panose="020F0704030504030204" pitchFamily="34" charset="0"/>
              </a:rPr>
              <a:t>inductancia, </a:t>
            </a:r>
            <a:r>
              <a:rPr lang="es-ES" b="1" dirty="0">
                <a:solidFill>
                  <a:srgbClr val="FF0000"/>
                </a:solidFill>
                <a:latin typeface="Arial Rounded MT Bold" panose="020F0704030504030204" pitchFamily="34" charset="0"/>
              </a:rPr>
              <a:t>la corriente siempre estará atrasada 90° respecto de la tensión aplicada</a:t>
            </a:r>
            <a:r>
              <a:rPr lang="es-ES" b="1" dirty="0" smtClean="0">
                <a:solidFill>
                  <a:srgbClr val="FF0000"/>
                </a:solidFill>
                <a:latin typeface="Arial Rounded MT Bold" panose="020F0704030504030204" pitchFamily="34" charset="0"/>
              </a:rPr>
              <a:t>.</a:t>
            </a: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r>
              <a:rPr lang="es-ES" b="1" dirty="0"/>
              <a:t>Diagrama vectorial de las tensiones y corrientes puestas en juego en un circuito RL serie.</a:t>
            </a:r>
          </a:p>
        </p:txBody>
      </p:sp>
    </p:spTree>
    <p:extLst>
      <p:ext uri="{BB962C8B-B14F-4D97-AF65-F5344CB8AC3E}">
        <p14:creationId xmlns:p14="http://schemas.microsoft.com/office/powerpoint/2010/main" val="238954254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 </a:t>
            </a:r>
            <a:r>
              <a:rPr lang="es-ES" dirty="0"/>
              <a:t>factor de potencia o </a:t>
            </a:r>
            <a:r>
              <a:rPr lang="es-ES" dirty="0" err="1" smtClean="0"/>
              <a:t>cos</a:t>
            </a:r>
            <a:r>
              <a:rPr lang="es-ES" dirty="0" smtClean="0"/>
              <a:t> </a:t>
            </a:r>
            <a:r>
              <a:rPr lang="el-GR" dirty="0" smtClean="0"/>
              <a:t>ϕ</a:t>
            </a:r>
            <a:r>
              <a:rPr lang="es-ES" dirty="0" smtClean="0"/>
              <a:t> </a:t>
            </a:r>
            <a:r>
              <a:rPr lang="es-ES" dirty="0"/>
              <a:t>es la relación que existe </a:t>
            </a:r>
            <a:r>
              <a:rPr lang="es-ES" dirty="0" smtClean="0"/>
              <a:t>entre la potencia activa o real del circuito y la potencia total en el mismo </a:t>
            </a:r>
            <a:r>
              <a:rPr lang="es-ES" dirty="0"/>
              <a:t>circuito RL serie</a:t>
            </a:r>
            <a:r>
              <a:rPr lang="es-ES" dirty="0" smtClean="0"/>
              <a:t>.</a:t>
            </a:r>
          </a:p>
          <a:p>
            <a:pPr algn="just"/>
            <a:endParaRPr lang="es-ES" dirty="0"/>
          </a:p>
          <a:p>
            <a:pPr algn="just"/>
            <a:r>
              <a:rPr lang="es-ES" dirty="0"/>
              <a:t>La potencia real o activa es la que produce trabajo, mientras </a:t>
            </a:r>
            <a:r>
              <a:rPr lang="es-ES" dirty="0" smtClean="0"/>
              <a:t>que </a:t>
            </a:r>
            <a:r>
              <a:rPr lang="es-ES" dirty="0"/>
              <a:t>la potencia total es la suma vectorial de la potencia real </a:t>
            </a:r>
          </a:p>
          <a:p>
            <a:pPr algn="just"/>
            <a:r>
              <a:rPr lang="es-ES" dirty="0"/>
              <a:t>o activa y de la potencia reactiva, que no produce trabajo.</a:t>
            </a:r>
          </a:p>
          <a:p>
            <a:pPr algn="ctr"/>
            <a:r>
              <a:rPr lang="es-ES" b="1" dirty="0" smtClean="0"/>
              <a:t>Potencia total </a:t>
            </a:r>
            <a:r>
              <a:rPr lang="es-ES" b="1" dirty="0"/>
              <a:t>como suma </a:t>
            </a:r>
            <a:r>
              <a:rPr lang="es-ES" b="1" dirty="0" smtClean="0"/>
              <a:t>vectorial </a:t>
            </a:r>
            <a:r>
              <a:rPr lang="es-ES" b="1" dirty="0"/>
              <a:t>de </a:t>
            </a:r>
            <a:r>
              <a:rPr lang="es-ES" b="1" dirty="0" smtClean="0"/>
              <a:t>la potencia real o activa y de la potencia reactiva.</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potencia reactiva (</a:t>
            </a:r>
            <a:r>
              <a:rPr lang="es-ES" dirty="0" err="1"/>
              <a:t>VAr</a:t>
            </a:r>
            <a:r>
              <a:rPr lang="es-ES" dirty="0"/>
              <a:t>) estará atrasada </a:t>
            </a:r>
            <a:r>
              <a:rPr lang="es-ES" dirty="0" smtClean="0"/>
              <a:t>90° </a:t>
            </a:r>
            <a:r>
              <a:rPr lang="es-ES" dirty="0"/>
              <a:t>respecto de </a:t>
            </a:r>
            <a:r>
              <a:rPr lang="es-ES" dirty="0" smtClean="0"/>
              <a:t>la </a:t>
            </a:r>
            <a:r>
              <a:rPr lang="es-ES" dirty="0"/>
              <a:t>potencia activa (W), por lo cual la potencia total (VA) </a:t>
            </a:r>
            <a:r>
              <a:rPr lang="es-ES" dirty="0" smtClean="0"/>
              <a:t>también </a:t>
            </a:r>
            <a:r>
              <a:rPr lang="es-ES" dirty="0"/>
              <a:t>estará atrasada respecto de la potencia </a:t>
            </a:r>
            <a:r>
              <a:rPr lang="es-ES" dirty="0" err="1" smtClean="0"/>
              <a:t>reaI</a:t>
            </a:r>
            <a:r>
              <a:rPr lang="es-ES" dirty="0" smtClean="0"/>
              <a:t>, pero </a:t>
            </a:r>
            <a:r>
              <a:rPr lang="es-ES" dirty="0"/>
              <a:t>en </a:t>
            </a:r>
            <a:r>
              <a:rPr lang="es-ES" dirty="0" smtClean="0"/>
              <a:t>un </a:t>
            </a:r>
            <a:r>
              <a:rPr lang="es-ES" dirty="0"/>
              <a:t>ángulo «p menor a </a:t>
            </a:r>
            <a:r>
              <a:rPr lang="es-ES" dirty="0" smtClean="0"/>
              <a:t>90°.</a:t>
            </a:r>
            <a:endParaRPr lang="es-ES" dirty="0"/>
          </a:p>
          <a:p>
            <a:pPr algn="just"/>
            <a:r>
              <a:rPr lang="es-ES" dirty="0"/>
              <a:t>Esto es importante pues a nivel industrial y en consumos </a:t>
            </a:r>
            <a:r>
              <a:rPr lang="es-ES" dirty="0" smtClean="0"/>
              <a:t>eléctricos </a:t>
            </a:r>
            <a:r>
              <a:rPr lang="es-ES" dirty="0"/>
              <a:t>domiciliarios, se busca que el factor de </a:t>
            </a:r>
            <a:r>
              <a:rPr lang="es-ES" dirty="0" smtClean="0"/>
              <a:t>potencia </a:t>
            </a:r>
            <a:r>
              <a:rPr lang="es-ES" dirty="0"/>
              <a:t>o </a:t>
            </a:r>
            <a:r>
              <a:rPr lang="es-ES" dirty="0" err="1" smtClean="0"/>
              <a:t>cos</a:t>
            </a:r>
            <a:r>
              <a:rPr lang="es-ES" dirty="0" smtClean="0"/>
              <a:t> </a:t>
            </a:r>
            <a:r>
              <a:rPr lang="el-GR" dirty="0" smtClean="0"/>
              <a:t>ϕ</a:t>
            </a:r>
            <a:r>
              <a:rPr lang="es-ES" dirty="0" smtClean="0"/>
              <a:t> </a:t>
            </a:r>
            <a:r>
              <a:rPr lang="es-ES" dirty="0"/>
              <a:t>sea lo más cercano a 1 pues, de esa manera, el </a:t>
            </a:r>
            <a:r>
              <a:rPr lang="es-ES" dirty="0" smtClean="0"/>
              <a:t>circuito </a:t>
            </a:r>
            <a:r>
              <a:rPr lang="es-ES" dirty="0"/>
              <a:t>se comportará como resistivo puro.</a:t>
            </a:r>
          </a:p>
          <a:p>
            <a:pPr algn="just"/>
            <a:r>
              <a:rPr lang="es-ES" dirty="0"/>
              <a:t>La forma de corregir el </a:t>
            </a:r>
            <a:r>
              <a:rPr lang="es-ES" dirty="0" err="1" smtClean="0"/>
              <a:t>cos</a:t>
            </a:r>
            <a:r>
              <a:rPr lang="el-GR" dirty="0" smtClean="0"/>
              <a:t>ϕ</a:t>
            </a:r>
            <a:r>
              <a:rPr lang="es-ES" dirty="0" smtClean="0"/>
              <a:t> </a:t>
            </a:r>
            <a:r>
              <a:rPr lang="es-ES" dirty="0"/>
              <a:t>de un circuito, es decir, </a:t>
            </a:r>
            <a:r>
              <a:rPr lang="es-ES" dirty="0" smtClean="0"/>
              <a:t>acercar </a:t>
            </a:r>
            <a:r>
              <a:rPr lang="es-ES" dirty="0"/>
              <a:t>su valor al </a:t>
            </a:r>
            <a:r>
              <a:rPr lang="es-ES" dirty="0" smtClean="0"/>
              <a:t>ideaI1 </a:t>
            </a:r>
            <a:r>
              <a:rPr lang="es-ES" dirty="0"/>
              <a:t>consiste en reducir la potencia </a:t>
            </a:r>
            <a:r>
              <a:rPr lang="es-ES" dirty="0" smtClean="0"/>
              <a:t>reactiva </a:t>
            </a:r>
            <a:r>
              <a:rPr lang="es-ES" dirty="0"/>
              <a:t>de </a:t>
            </a:r>
            <a:r>
              <a:rPr lang="es-ES" dirty="0" smtClean="0"/>
              <a:t>origen </a:t>
            </a:r>
            <a:r>
              <a:rPr lang="es-ES" dirty="0"/>
              <a:t>inductivo; para ello se instalan </a:t>
            </a:r>
            <a:r>
              <a:rPr lang="es-ES" dirty="0" smtClean="0"/>
              <a:t>capacitores </a:t>
            </a:r>
            <a:r>
              <a:rPr lang="es-ES" dirty="0"/>
              <a:t>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a:t>
            </a:r>
          </a:p>
          <a:p>
            <a:pPr algn="just"/>
            <a:r>
              <a:rPr lang="es-ES" dirty="0" smtClean="0"/>
              <a:t>Por </a:t>
            </a:r>
            <a:r>
              <a:rPr lang="es-ES" dirty="0"/>
              <a:t>eso, la </a:t>
            </a:r>
            <a:r>
              <a:rPr lang="es-ES" dirty="0" smtClean="0"/>
              <a:t>potencia </a:t>
            </a:r>
            <a:r>
              <a:rPr lang="es-ES" dirty="0"/>
              <a:t>reactiva del capacitor será opuesta a la potencia </a:t>
            </a:r>
            <a:r>
              <a:rPr lang="es-ES" dirty="0" smtClean="0"/>
              <a:t>reactiva </a:t>
            </a:r>
            <a:r>
              <a:rPr lang="es-ES" dirty="0"/>
              <a:t>del </a:t>
            </a:r>
            <a:r>
              <a:rPr lang="es-ES" dirty="0" smtClean="0"/>
              <a:t>inductancia, </a:t>
            </a:r>
            <a:r>
              <a:rPr lang="es-ES" dirty="0"/>
              <a:t>y la potencia reactiva total será la </a:t>
            </a:r>
            <a:r>
              <a:rPr lang="es-ES" dirty="0" smtClean="0"/>
              <a:t>suma </a:t>
            </a:r>
            <a:r>
              <a:rPr lang="es-ES" dirty="0"/>
              <a:t>vectorial de ambas, que por ser </a:t>
            </a:r>
            <a:r>
              <a:rPr lang="es-ES" dirty="0" err="1"/>
              <a:t>colineales</a:t>
            </a:r>
            <a:r>
              <a:rPr lang="es-ES" dirty="0"/>
              <a:t> da como </a:t>
            </a:r>
            <a:r>
              <a:rPr lang="es-ES" dirty="0" smtClean="0"/>
              <a:t>resultado </a:t>
            </a:r>
            <a:r>
              <a:rPr lang="es-ES" dirty="0"/>
              <a:t>la diferencia algebraica</a:t>
            </a:r>
            <a:r>
              <a:rPr lang="es-ES" dirty="0" smtClean="0"/>
              <a:t>.</a:t>
            </a:r>
            <a:endParaRPr lang="es-ES" dirty="0"/>
          </a:p>
        </p:txBody>
      </p:sp>
      <p:pic>
        <p:nvPicPr>
          <p:cNvPr id="6" name="Imagen 5"/>
          <p:cNvPicPr>
            <a:picLocks noChangeAspect="1"/>
          </p:cNvPicPr>
          <p:nvPr/>
        </p:nvPicPr>
        <p:blipFill>
          <a:blip r:embed="rId2"/>
          <a:stretch>
            <a:fillRect/>
          </a:stretch>
        </p:blipFill>
        <p:spPr>
          <a:xfrm>
            <a:off x="4110099" y="585479"/>
            <a:ext cx="3619500" cy="438150"/>
          </a:xfrm>
          <a:prstGeom prst="rect">
            <a:avLst/>
          </a:prstGeom>
        </p:spPr>
      </p:pic>
      <p:pic>
        <p:nvPicPr>
          <p:cNvPr id="8" name="Imagen 7"/>
          <p:cNvPicPr>
            <a:picLocks noChangeAspect="1"/>
          </p:cNvPicPr>
          <p:nvPr/>
        </p:nvPicPr>
        <p:blipFill>
          <a:blip r:embed="rId3"/>
          <a:stretch>
            <a:fillRect/>
          </a:stretch>
        </p:blipFill>
        <p:spPr>
          <a:xfrm>
            <a:off x="4791136" y="1865601"/>
            <a:ext cx="2257425" cy="2295525"/>
          </a:xfrm>
          <a:prstGeom prst="rect">
            <a:avLst/>
          </a:prstGeom>
        </p:spPr>
      </p:pic>
    </p:spTree>
    <p:extLst>
      <p:ext uri="{BB962C8B-B14F-4D97-AF65-F5344CB8AC3E}">
        <p14:creationId xmlns:p14="http://schemas.microsoft.com/office/powerpoint/2010/main" val="200431394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Circuito </a:t>
            </a:r>
            <a:r>
              <a:rPr lang="es-ES" b="1" dirty="0"/>
              <a:t>RL con </a:t>
            </a:r>
            <a:r>
              <a:rPr lang="es-ES" b="1" dirty="0" smtClean="0"/>
              <a:t>un </a:t>
            </a:r>
            <a:r>
              <a:rPr lang="es-ES" b="1" dirty="0"/>
              <a:t>interruptor </a:t>
            </a:r>
            <a:r>
              <a:rPr lang="es-ES" b="1" dirty="0" smtClean="0"/>
              <a:t>para </a:t>
            </a:r>
            <a:r>
              <a:rPr lang="es-ES" b="1" dirty="0"/>
              <a:t>conectar </a:t>
            </a:r>
            <a:r>
              <a:rPr lang="es-ES" b="1" dirty="0" smtClean="0"/>
              <a:t>la batería </a:t>
            </a:r>
            <a:r>
              <a:rPr lang="es-ES" b="1" dirty="0"/>
              <a:t>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3" algn="just"/>
            <a:r>
              <a:rPr lang="es-ES" b="1" dirty="0"/>
              <a:t>Variación de la</a:t>
            </a:r>
          </a:p>
          <a:p>
            <a:pPr lvl="3" algn="just"/>
            <a:r>
              <a:rPr lang="es-ES" b="1" dirty="0"/>
              <a:t>corriente </a:t>
            </a:r>
            <a:r>
              <a:rPr lang="es-ES" b="1" dirty="0" smtClean="0"/>
              <a:t>y la</a:t>
            </a:r>
            <a:endParaRPr lang="es-ES" b="1" dirty="0"/>
          </a:p>
          <a:p>
            <a:pPr lvl="3" algn="just"/>
            <a:r>
              <a:rPr lang="es-ES" b="1" dirty="0"/>
              <a:t>tensión en un </a:t>
            </a:r>
          </a:p>
          <a:p>
            <a:pPr lvl="3" algn="just"/>
            <a:r>
              <a:rPr lang="es-ES" b="1" dirty="0" smtClean="0"/>
              <a:t>inductancia a medida </a:t>
            </a:r>
            <a:endParaRPr lang="es-ES" b="1" dirty="0"/>
          </a:p>
          <a:p>
            <a:pPr lvl="3" algn="just"/>
            <a:r>
              <a:rPr lang="es-ES" b="1" dirty="0"/>
              <a:t>que transcurre </a:t>
            </a:r>
          </a:p>
          <a:p>
            <a:pPr lvl="3" algn="just"/>
            <a:r>
              <a:rPr lang="es-ES" b="1" dirty="0"/>
              <a:t>el tiempo en un </a:t>
            </a:r>
          </a:p>
          <a:p>
            <a:pPr lvl="3" algn="just"/>
            <a:r>
              <a:rPr lang="es-ES" b="1" dirty="0"/>
              <a:t>circuito RL serie</a:t>
            </a:r>
            <a:r>
              <a:rPr lang="es-ES" b="1"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948545" y="516946"/>
            <a:ext cx="3942608" cy="2735593"/>
          </a:xfrm>
          <a:prstGeom prst="rect">
            <a:avLst/>
          </a:prstGeom>
        </p:spPr>
      </p:pic>
      <p:pic>
        <p:nvPicPr>
          <p:cNvPr id="4" name="Imagen 3"/>
          <p:cNvPicPr>
            <a:picLocks noChangeAspect="1"/>
          </p:cNvPicPr>
          <p:nvPr/>
        </p:nvPicPr>
        <p:blipFill>
          <a:blip r:embed="rId3"/>
          <a:stretch>
            <a:fillRect/>
          </a:stretch>
        </p:blipFill>
        <p:spPr>
          <a:xfrm>
            <a:off x="3776353" y="3383168"/>
            <a:ext cx="3942608" cy="3017632"/>
          </a:xfrm>
          <a:prstGeom prst="rect">
            <a:avLst/>
          </a:prstGeom>
        </p:spPr>
      </p:pic>
    </p:spTree>
    <p:extLst>
      <p:ext uri="{BB962C8B-B14F-4D97-AF65-F5344CB8AC3E}">
        <p14:creationId xmlns:p14="http://schemas.microsoft.com/office/powerpoint/2010/main" val="398638568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endParaRPr lang="es-ES" dirty="0"/>
          </a:p>
          <a:p>
            <a:pPr lvl="5" algn="just"/>
            <a:r>
              <a:rPr lang="es-ES" b="1" dirty="0"/>
              <a:t>Circuito RL serie </a:t>
            </a:r>
          </a:p>
          <a:p>
            <a:pPr lvl="5" algn="just"/>
            <a:r>
              <a:rPr lang="es-ES" b="1" dirty="0"/>
              <a:t>que permite rea- </a:t>
            </a:r>
          </a:p>
          <a:p>
            <a:pPr lvl="5" algn="just"/>
            <a:r>
              <a:rPr lang="es-ES" b="1" dirty="0" err="1"/>
              <a:t>lizar</a:t>
            </a:r>
            <a:r>
              <a:rPr lang="es-ES" b="1" dirty="0"/>
              <a:t> </a:t>
            </a:r>
            <a:r>
              <a:rPr lang="es-ES" b="1" dirty="0" smtClean="0"/>
              <a:t>la descarga </a:t>
            </a:r>
            <a:endParaRPr lang="es-ES" b="1" dirty="0"/>
          </a:p>
          <a:p>
            <a:pPr lvl="5" algn="just"/>
            <a:r>
              <a:rPr lang="es-ES" b="1" dirty="0" smtClean="0"/>
              <a:t>del inductancia </a:t>
            </a:r>
            <a:r>
              <a:rPr lang="es-ES" b="1" dirty="0"/>
              <a:t>a </a:t>
            </a:r>
          </a:p>
          <a:p>
            <a:pPr lvl="5" algn="just"/>
            <a:r>
              <a:rPr lang="es-ES" b="1" dirty="0"/>
              <a:t>partir </a:t>
            </a:r>
            <a:r>
              <a:rPr lang="es-ES" b="1" dirty="0" smtClean="0"/>
              <a:t>de t1</a:t>
            </a:r>
            <a:endParaRPr lang="es-ES" b="1" dirty="0"/>
          </a:p>
          <a:p>
            <a:pPr algn="just"/>
            <a:r>
              <a:rPr lang="es-ES" dirty="0" smtClean="0"/>
              <a:t>Si </a:t>
            </a:r>
            <a:r>
              <a:rPr lang="es-ES" dirty="0"/>
              <a:t>tenemos un circuito RL serie y en el instante </a:t>
            </a:r>
            <a:r>
              <a:rPr lang="es-ES" dirty="0" smtClean="0"/>
              <a:t>to y </a:t>
            </a:r>
            <a:r>
              <a:rPr lang="es-ES" dirty="0"/>
              <a:t>le </a:t>
            </a:r>
            <a:r>
              <a:rPr lang="es-ES" dirty="0" smtClean="0"/>
              <a:t>conectamos </a:t>
            </a:r>
            <a:r>
              <a:rPr lang="es-ES" dirty="0"/>
              <a:t>una batería (cerramos el interruptor S), la </a:t>
            </a:r>
            <a:r>
              <a:rPr lang="es-ES" dirty="0" smtClean="0"/>
              <a:t>corriente </a:t>
            </a:r>
            <a:r>
              <a:rPr lang="es-ES" dirty="0"/>
              <a:t>no se establece en forma inmediata en su valor </a:t>
            </a:r>
            <a:r>
              <a:rPr lang="es-ES" dirty="0" smtClean="0"/>
              <a:t>máximo</a:t>
            </a:r>
            <a:r>
              <a:rPr lang="es-ES" dirty="0"/>
              <a:t>, </a:t>
            </a:r>
            <a:r>
              <a:rPr lang="es-ES" dirty="0" smtClean="0"/>
              <a:t>igual </a:t>
            </a:r>
            <a:r>
              <a:rPr lang="es-ES" dirty="0"/>
              <a:t>a </a:t>
            </a:r>
            <a:r>
              <a:rPr lang="es-ES" dirty="0" smtClean="0"/>
              <a:t>V/R2 </a:t>
            </a:r>
            <a:r>
              <a:rPr lang="es-ES" dirty="0"/>
              <a:t>sino que crece en forma exponencial </a:t>
            </a:r>
            <a:r>
              <a:rPr lang="es-ES" dirty="0" smtClean="0"/>
              <a:t>hasta </a:t>
            </a:r>
            <a:r>
              <a:rPr lang="es-ES" dirty="0"/>
              <a:t>su valor máximo.</a:t>
            </a:r>
          </a:p>
          <a:p>
            <a:pPr algn="just"/>
            <a:r>
              <a:rPr lang="es-ES" dirty="0"/>
              <a:t>Sucede de esta manera por la presencia del </a:t>
            </a:r>
            <a:r>
              <a:rPr lang="es-ES" dirty="0" smtClean="0"/>
              <a:t>inductancia, </a:t>
            </a:r>
            <a:r>
              <a:rPr lang="es-ES" dirty="0"/>
              <a:t>en </a:t>
            </a:r>
            <a:r>
              <a:rPr lang="es-ES" dirty="0" smtClean="0"/>
              <a:t>el </a:t>
            </a:r>
            <a:r>
              <a:rPr lang="es-ES" dirty="0"/>
              <a:t>que aparece un campo electromagnético que crece en </a:t>
            </a:r>
            <a:r>
              <a:rPr lang="es-ES" dirty="0" smtClean="0"/>
              <a:t>forma </a:t>
            </a:r>
            <a:r>
              <a:rPr lang="es-ES" dirty="0"/>
              <a:t>proporcional con la corriente que circula. Este campo </a:t>
            </a:r>
            <a:r>
              <a:rPr lang="es-ES" dirty="0" smtClean="0"/>
              <a:t>de </a:t>
            </a:r>
            <a:r>
              <a:rPr lang="es-ES" dirty="0"/>
              <a:t>autoinducción presenta una fuerza electromotriz que se </a:t>
            </a:r>
            <a:r>
              <a:rPr lang="es-ES" dirty="0" smtClean="0"/>
              <a:t>opone </a:t>
            </a:r>
            <a:r>
              <a:rPr lang="es-ES" dirty="0"/>
              <a:t>a la tensión aplicada y a la corriente que lo </a:t>
            </a:r>
            <a:r>
              <a:rPr lang="es-ES" dirty="0" err="1" smtClean="0"/>
              <a:t>orIRinó</a:t>
            </a:r>
            <a:r>
              <a:rPr lang="es-ES" dirty="0"/>
              <a:t>. </a:t>
            </a:r>
          </a:p>
          <a:p>
            <a:pPr algn="just"/>
            <a:r>
              <a:rPr lang="es-ES" dirty="0"/>
              <a:t>Por lo tanto, el establecimiento del valor máximo de la </a:t>
            </a:r>
            <a:r>
              <a:rPr lang="es-ES" dirty="0" smtClean="0"/>
              <a:t>corriente </a:t>
            </a:r>
            <a:r>
              <a:rPr lang="es-ES" dirty="0"/>
              <a:t>en el circuito insume un tiempo mayor, el que resulta </a:t>
            </a:r>
            <a:r>
              <a:rPr lang="es-ES" dirty="0" smtClean="0"/>
              <a:t>completamente </a:t>
            </a:r>
            <a:r>
              <a:rPr lang="es-ES" dirty="0"/>
              <a:t>necesario para que se alcance el estado </a:t>
            </a:r>
            <a:r>
              <a:rPr lang="es-ES" dirty="0" smtClean="0"/>
              <a:t>estable </a:t>
            </a:r>
            <a:r>
              <a:rPr lang="es-ES" dirty="0"/>
              <a:t>del circuito.</a:t>
            </a:r>
          </a:p>
          <a:p>
            <a:pPr algn="just"/>
            <a:r>
              <a:rPr lang="es-ES" dirty="0"/>
              <a:t>Similar condición ocurre al desconectar el circuito (abrir el </a:t>
            </a:r>
            <a:r>
              <a:rPr lang="es-ES" dirty="0" smtClean="0"/>
              <a:t>interruptor </a:t>
            </a:r>
            <a:r>
              <a:rPr lang="es-ES" dirty="0"/>
              <a:t>S): la corriente en el circuito no es nula </a:t>
            </a:r>
            <a:r>
              <a:rPr lang="es-ES" dirty="0" smtClean="0"/>
              <a:t>instantáneamente</a:t>
            </a:r>
            <a:r>
              <a:rPr lang="es-ES" dirty="0"/>
              <a:t>, sino que decrece en forma exponencial.</a:t>
            </a:r>
          </a:p>
          <a:p>
            <a:pPr algn="just"/>
            <a:r>
              <a:rPr lang="es-ES" dirty="0"/>
              <a:t>La curva que describe la corriente durante la descarga </a:t>
            </a:r>
            <a:r>
              <a:rPr lang="es-ES" dirty="0" smtClean="0"/>
              <a:t>es </a:t>
            </a:r>
            <a:r>
              <a:rPr lang="es-ES" dirty="0"/>
              <a:t>similar a la que describe durante la carga, pero en </a:t>
            </a:r>
            <a:r>
              <a:rPr lang="es-ES" dirty="0" smtClean="0"/>
              <a:t>sentido </a:t>
            </a:r>
            <a:r>
              <a:rPr lang="es-ES" dirty="0"/>
              <a:t>opuesto.</a:t>
            </a:r>
          </a:p>
          <a:p>
            <a:pPr algn="just"/>
            <a:endParaRPr lang="es-ES" dirty="0" smtClean="0"/>
          </a:p>
          <a:p>
            <a:pPr algn="just"/>
            <a:endParaRPr lang="es-ES" dirty="0"/>
          </a:p>
          <a:p>
            <a:pPr lvl="2" algn="just"/>
            <a:r>
              <a:rPr lang="es-ES" b="1" dirty="0" smtClean="0"/>
              <a:t>Transitorio </a:t>
            </a:r>
            <a:r>
              <a:rPr lang="es-ES" b="1" dirty="0"/>
              <a:t>de carga a partir de </a:t>
            </a:r>
            <a:r>
              <a:rPr lang="es-ES" b="1" dirty="0" smtClean="0"/>
              <a:t>to </a:t>
            </a:r>
            <a:r>
              <a:rPr lang="es-ES" b="1" dirty="0"/>
              <a:t>y de descarga</a:t>
            </a:r>
          </a:p>
          <a:p>
            <a:pPr lvl="2" algn="just"/>
            <a:r>
              <a:rPr lang="es-ES" b="1" dirty="0" smtClean="0"/>
              <a:t>a partir </a:t>
            </a:r>
            <a:r>
              <a:rPr lang="es-ES" b="1" dirty="0"/>
              <a:t>de </a:t>
            </a:r>
            <a:r>
              <a:rPr lang="es-ES" b="1" dirty="0" smtClean="0"/>
              <a:t>t1.</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9661" y="170557"/>
            <a:ext cx="3192422" cy="1693870"/>
          </a:xfrm>
          <a:prstGeom prst="rect">
            <a:avLst/>
          </a:prstGeom>
        </p:spPr>
      </p:pic>
      <p:pic>
        <p:nvPicPr>
          <p:cNvPr id="6" name="Imagen 5"/>
          <p:cNvPicPr>
            <a:picLocks noChangeAspect="1"/>
          </p:cNvPicPr>
          <p:nvPr/>
        </p:nvPicPr>
        <p:blipFill>
          <a:blip r:embed="rId3"/>
          <a:stretch>
            <a:fillRect/>
          </a:stretch>
        </p:blipFill>
        <p:spPr>
          <a:xfrm>
            <a:off x="5764233" y="4872966"/>
            <a:ext cx="3695700" cy="1885950"/>
          </a:xfrm>
          <a:prstGeom prst="rect">
            <a:avLst/>
          </a:prstGeom>
        </p:spPr>
      </p:pic>
    </p:spTree>
    <p:extLst>
      <p:ext uri="{BB962C8B-B14F-4D97-AF65-F5344CB8AC3E}">
        <p14:creationId xmlns:p14="http://schemas.microsoft.com/office/powerpoint/2010/main" val="361225301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Lo expresado en los párrafos anteriores puede ser visualizado en forma matemática</a:t>
            </a:r>
            <a:r>
              <a:rPr lang="es-ES" dirty="0"/>
              <a:t>. Supongamos que</a:t>
            </a:r>
            <a:r>
              <a:rPr lang="es-ES" dirty="0" smtClean="0"/>
              <a:t>, antes </a:t>
            </a:r>
            <a:r>
              <a:rPr lang="es-ES" dirty="0"/>
              <a:t>de </a:t>
            </a:r>
            <a:r>
              <a:rPr lang="es-ES" dirty="0" smtClean="0"/>
              <a:t>to (instante en el cual se cierra el interruptor S), el circuito está en reposo </a:t>
            </a:r>
            <a:r>
              <a:rPr lang="es-ES" dirty="0"/>
              <a:t>(</a:t>
            </a:r>
            <a:r>
              <a:rPr lang="es-ES" dirty="0" smtClean="0"/>
              <a:t>en el circuito no se encuentran corrientes ni tensiones </a:t>
            </a:r>
            <a:r>
              <a:rPr lang="es-ES" dirty="0"/>
              <a:t>aplicadas </a:t>
            </a:r>
            <a:r>
              <a:rPr lang="es-ES" dirty="0" smtClean="0"/>
              <a:t>a los elementos R o L):</a:t>
            </a:r>
          </a:p>
          <a:p>
            <a:pPr algn="just"/>
            <a:endParaRPr lang="es-ES" dirty="0"/>
          </a:p>
          <a:p>
            <a:pPr algn="just"/>
            <a:endParaRPr lang="es-ES" dirty="0" smtClean="0"/>
          </a:p>
          <a:p>
            <a:pPr algn="just"/>
            <a:endParaRPr lang="es-ES" dirty="0"/>
          </a:p>
          <a:p>
            <a:pPr algn="just"/>
            <a:endParaRPr lang="es-ES" dirty="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endParaRPr lang="es-ES" dirty="0" smtClean="0"/>
          </a:p>
          <a:p>
            <a:pPr algn="just"/>
            <a:endParaRPr lang="es-ES" dirty="0"/>
          </a:p>
          <a:p>
            <a:pPr algn="just"/>
            <a:r>
              <a:rPr lang="es-ES" dirty="0" smtClean="0"/>
              <a:t>En esta </a:t>
            </a:r>
            <a:r>
              <a:rPr lang="es-ES" dirty="0"/>
              <a:t>ecuación, </a:t>
            </a:r>
            <a:r>
              <a:rPr lang="es-ES" dirty="0" smtClean="0"/>
              <a:t>la constante es la relación </a:t>
            </a:r>
            <a:r>
              <a:rPr lang="es-ES" dirty="0"/>
              <a:t>entre </a:t>
            </a:r>
            <a:r>
              <a:rPr lang="es-ES" dirty="0" smtClean="0"/>
              <a:t>el inductancia y la resistencia</a:t>
            </a:r>
            <a:r>
              <a:rPr lang="es-ES" dirty="0"/>
              <a:t>:</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RL. Desde que se cierra el interruptor </a:t>
            </a:r>
            <a:r>
              <a:rPr lang="es-ES" dirty="0" smtClean="0"/>
              <a:t>S</a:t>
            </a:r>
            <a:r>
              <a:rPr lang="es-ES" dirty="0"/>
              <a:t>, en el tiempo t la corriente alcanza el 63,21 % de su </a:t>
            </a:r>
            <a:r>
              <a:rPr lang="es-ES" dirty="0" smtClean="0"/>
              <a:t>valor máximo </a:t>
            </a:r>
            <a:r>
              <a:rPr lang="es-ES" dirty="0"/>
              <a:t>y, en aproximadamente cinco veces más, o 5 t, </a:t>
            </a:r>
            <a:r>
              <a:rPr lang="es-ES" dirty="0" smtClean="0"/>
              <a:t>se alcanza el valor </a:t>
            </a:r>
            <a:r>
              <a:rPr lang="es-ES" dirty="0"/>
              <a:t>máximo V/R</a:t>
            </a:r>
            <a:r>
              <a:rPr lang="es-ES" dirty="0" smtClean="0"/>
              <a:t>. A partir de este punto, la respuesta natural del circuito ha sido </a:t>
            </a:r>
            <a:r>
              <a:rPr lang="es-ES" dirty="0"/>
              <a:t>sobrepasada.</a:t>
            </a:r>
          </a:p>
          <a:p>
            <a:pPr algn="just"/>
            <a:r>
              <a:rPr lang="es-ES" dirty="0"/>
              <a:t>En el momento en que se produce la apertura de S luego de </a:t>
            </a:r>
            <a:r>
              <a:rPr lang="es-ES" dirty="0" smtClean="0"/>
              <a:t>que </a:t>
            </a:r>
            <a:r>
              <a:rPr lang="es-ES" dirty="0"/>
              <a:t>el circuito está en situación estable, es decir, la tensión </a:t>
            </a:r>
            <a:r>
              <a:rPr lang="es-ES" dirty="0" smtClean="0"/>
              <a:t>sobre </a:t>
            </a:r>
            <a:r>
              <a:rPr lang="es-ES" dirty="0"/>
              <a:t>el </a:t>
            </a:r>
            <a:r>
              <a:rPr lang="es-ES" dirty="0" smtClean="0"/>
              <a:t>inductancia </a:t>
            </a:r>
            <a:r>
              <a:rPr lang="es-ES" dirty="0"/>
              <a:t>es prácticamente nula y la corriente en </a:t>
            </a:r>
            <a:r>
              <a:rPr lang="es-ES" dirty="0" smtClean="0"/>
              <a:t>el </a:t>
            </a:r>
            <a:r>
              <a:rPr lang="es-ES" dirty="0"/>
              <a:t>circuito es máxima e </a:t>
            </a:r>
            <a:r>
              <a:rPr lang="es-ES" dirty="0" smtClean="0"/>
              <a:t>igual </a:t>
            </a:r>
            <a:r>
              <a:rPr lang="es-ES" dirty="0"/>
              <a:t>a </a:t>
            </a:r>
            <a:r>
              <a:rPr lang="es-ES" dirty="0" smtClean="0"/>
              <a:t>V/R2 </a:t>
            </a:r>
            <a:r>
              <a:rPr lang="es-ES" dirty="0"/>
              <a:t>se produce el efecto </a:t>
            </a:r>
            <a:r>
              <a:rPr lang="es-ES" dirty="0" smtClean="0"/>
              <a:t>inverso </a:t>
            </a:r>
            <a:r>
              <a:rPr lang="es-ES" dirty="0"/>
              <a:t>al descripto durante la carga. En el tiempo t, la </a:t>
            </a:r>
            <a:r>
              <a:rPr lang="es-ES" dirty="0" smtClean="0"/>
              <a:t>corriente </a:t>
            </a:r>
            <a:r>
              <a:rPr lang="es-ES" dirty="0"/>
              <a:t>ha descendido hasta el 36,79 % de su valor máximo </a:t>
            </a:r>
            <a:r>
              <a:rPr lang="es-ES" dirty="0" smtClean="0"/>
              <a:t>sobre IT </a:t>
            </a:r>
            <a:r>
              <a:rPr lang="es-ES" dirty="0"/>
              <a:t>pasado un tiempo de 5tla corriente será nula.</a:t>
            </a:r>
          </a:p>
          <a:p>
            <a:pPr algn="ctr"/>
            <a:r>
              <a:rPr lang="es-ES" b="1" dirty="0" smtClean="0">
                <a:solidFill>
                  <a:srgbClr val="FF0000"/>
                </a:solidFill>
                <a:latin typeface="Arial Rounded MT Bold" panose="020F0704030504030204" pitchFamily="34" charset="0"/>
              </a:rPr>
              <a:t>En un circuito RL serie,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inductancia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43549" y="886072"/>
            <a:ext cx="1752600" cy="1238250"/>
          </a:xfrm>
          <a:prstGeom prst="rect">
            <a:avLst/>
          </a:prstGeom>
        </p:spPr>
      </p:pic>
      <p:pic>
        <p:nvPicPr>
          <p:cNvPr id="4" name="Imagen 3"/>
          <p:cNvPicPr>
            <a:picLocks noChangeAspect="1"/>
          </p:cNvPicPr>
          <p:nvPr/>
        </p:nvPicPr>
        <p:blipFill>
          <a:blip r:embed="rId3"/>
          <a:stretch>
            <a:fillRect/>
          </a:stretch>
        </p:blipFill>
        <p:spPr>
          <a:xfrm>
            <a:off x="5200711" y="2420737"/>
            <a:ext cx="1438275" cy="419100"/>
          </a:xfrm>
          <a:prstGeom prst="rect">
            <a:avLst/>
          </a:prstGeom>
        </p:spPr>
      </p:pic>
      <p:pic>
        <p:nvPicPr>
          <p:cNvPr id="7" name="Imagen 6"/>
          <p:cNvPicPr>
            <a:picLocks noChangeAspect="1"/>
          </p:cNvPicPr>
          <p:nvPr/>
        </p:nvPicPr>
        <p:blipFill>
          <a:blip r:embed="rId4"/>
          <a:stretch>
            <a:fillRect/>
          </a:stretch>
        </p:blipFill>
        <p:spPr>
          <a:xfrm>
            <a:off x="5672198" y="3366716"/>
            <a:ext cx="495300" cy="409575"/>
          </a:xfrm>
          <a:prstGeom prst="rect">
            <a:avLst/>
          </a:prstGeom>
        </p:spPr>
      </p:pic>
    </p:spTree>
    <p:extLst>
      <p:ext uri="{BB962C8B-B14F-4D97-AF65-F5344CB8AC3E}">
        <p14:creationId xmlns:p14="http://schemas.microsoft.com/office/powerpoint/2010/main" val="310361327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solidFill>
                  <a:srgbClr val="00B0F0"/>
                </a:solidFill>
                <a:latin typeface="Arial Rounded MT Bold" panose="020F0704030504030204" pitchFamily="34" charset="0"/>
              </a:rPr>
              <a:t>Resistencia R en un circuito </a:t>
            </a:r>
            <a:r>
              <a:rPr lang="es-ES" b="1" dirty="0">
                <a:solidFill>
                  <a:srgbClr val="00B0F0"/>
                </a:solidFill>
                <a:latin typeface="Arial Rounded MT Bold" panose="020F0704030504030204" pitchFamily="34" charset="0"/>
              </a:rPr>
              <a:t>RL serie</a:t>
            </a:r>
          </a:p>
          <a:p>
            <a:pPr algn="just"/>
            <a:r>
              <a:rPr lang="es-ES" dirty="0"/>
              <a:t>En </a:t>
            </a:r>
            <a:r>
              <a:rPr lang="es-ES" dirty="0" smtClean="0"/>
              <a:t>el momento to en el que </a:t>
            </a:r>
            <a:r>
              <a:rPr lang="es-ES" dirty="0"/>
              <a:t>se cierra el </a:t>
            </a:r>
            <a:r>
              <a:rPr lang="es-ES" dirty="0" smtClean="0"/>
              <a:t>interruptor </a:t>
            </a:r>
            <a:r>
              <a:rPr lang="es-ES" dirty="0"/>
              <a:t>S</a:t>
            </a:r>
            <a:r>
              <a:rPr lang="es-ES" dirty="0" smtClean="0"/>
              <a:t>, vemos </a:t>
            </a:r>
            <a:r>
              <a:rPr lang="es-ES" dirty="0"/>
              <a:t>que </a:t>
            </a:r>
            <a:r>
              <a:rPr lang="es-ES" dirty="0" smtClean="0"/>
              <a:t>la corriente en el inductancia </a:t>
            </a:r>
            <a:r>
              <a:rPr lang="es-ES" dirty="0"/>
              <a:t>comienza a crecer, y la </a:t>
            </a:r>
            <a:r>
              <a:rPr lang="es-ES" dirty="0" smtClean="0"/>
              <a:t>tensión aplicada en él empieza a disminuir</a:t>
            </a:r>
            <a:r>
              <a:rPr lang="es-ES" dirty="0"/>
              <a:t>.</a:t>
            </a:r>
          </a:p>
          <a:p>
            <a:pPr algn="just"/>
            <a:r>
              <a:rPr lang="es-ES" dirty="0" smtClean="0"/>
              <a:t>La velocidad </a:t>
            </a:r>
            <a:r>
              <a:rPr lang="es-ES" dirty="0"/>
              <a:t>de crecimiento </a:t>
            </a:r>
            <a:r>
              <a:rPr lang="es-ES" dirty="0" smtClean="0"/>
              <a:t>de la corriente y de </a:t>
            </a:r>
            <a:r>
              <a:rPr lang="es-ES" dirty="0"/>
              <a:t>disminución de </a:t>
            </a:r>
            <a:r>
              <a:rPr lang="es-ES" dirty="0" smtClean="0"/>
              <a:t>la tensión está determinada </a:t>
            </a:r>
            <a:r>
              <a:rPr lang="es-ES" dirty="0"/>
              <a:t>por </a:t>
            </a:r>
            <a:r>
              <a:rPr lang="es-ES" dirty="0" smtClean="0"/>
              <a:t>la constante </a:t>
            </a:r>
            <a:r>
              <a:rPr lang="es-ES" dirty="0"/>
              <a:t>de tiempo,</a:t>
            </a:r>
          </a:p>
          <a:p>
            <a:pPr algn="just"/>
            <a:r>
              <a:rPr lang="es-ES" dirty="0"/>
              <a:t>que depende de </a:t>
            </a:r>
            <a:r>
              <a:rPr lang="es-ES" dirty="0" smtClean="0"/>
              <a:t>la relación </a:t>
            </a:r>
            <a:r>
              <a:rPr lang="es-ES" dirty="0"/>
              <a:t>entre L </a:t>
            </a:r>
            <a:r>
              <a:rPr lang="es-ES" dirty="0" smtClean="0"/>
              <a:t>y R:</a:t>
            </a:r>
          </a:p>
          <a:p>
            <a:pPr algn="just"/>
            <a:endParaRPr lang="es-ES" dirty="0" smtClean="0"/>
          </a:p>
          <a:p>
            <a:pPr algn="just"/>
            <a:r>
              <a:rPr lang="es-ES" dirty="0"/>
              <a:t>Como la constante de tiempo es </a:t>
            </a:r>
            <a:r>
              <a:rPr lang="es-ES" dirty="0" smtClean="0"/>
              <a:t>inversamente </a:t>
            </a:r>
            <a:r>
              <a:rPr lang="es-ES" dirty="0"/>
              <a:t>proporcional a R2 a medida </a:t>
            </a:r>
            <a:r>
              <a:rPr lang="es-ES" dirty="0" smtClean="0"/>
              <a:t>que </a:t>
            </a:r>
            <a:r>
              <a:rPr lang="es-ES" dirty="0"/>
              <a:t>R aumenta, la constante de tiempo </a:t>
            </a:r>
            <a:r>
              <a:rPr lang="es-ES" dirty="0" smtClean="0"/>
              <a:t>disminuye</a:t>
            </a:r>
            <a:r>
              <a:rPr lang="es-ES" dirty="0"/>
              <a:t>, por lo que el crecimiento de </a:t>
            </a:r>
            <a:r>
              <a:rPr lang="es-ES" dirty="0" smtClean="0"/>
              <a:t>la </a:t>
            </a:r>
            <a:r>
              <a:rPr lang="es-ES" dirty="0"/>
              <a:t>corriente en el </a:t>
            </a:r>
            <a:r>
              <a:rPr lang="es-ES" dirty="0" smtClean="0"/>
              <a:t>inductancia </a:t>
            </a:r>
            <a:r>
              <a:rPr lang="es-ES" dirty="0"/>
              <a:t>es más rápido </a:t>
            </a:r>
            <a:r>
              <a:rPr lang="es-ES" dirty="0" smtClean="0"/>
              <a:t>y </a:t>
            </a:r>
            <a:r>
              <a:rPr lang="es-ES" dirty="0"/>
              <a:t>llega antes al valor de la </a:t>
            </a:r>
            <a:r>
              <a:rPr lang="es-ES" dirty="0" smtClean="0"/>
              <a:t>corriente máxima</a:t>
            </a:r>
            <a:r>
              <a:rPr lang="es-ES" dirty="0"/>
              <a:t>. Por otro lado, se debe tener </a:t>
            </a:r>
            <a:r>
              <a:rPr lang="es-ES" dirty="0" smtClean="0"/>
              <a:t>en </a:t>
            </a:r>
            <a:r>
              <a:rPr lang="es-ES" dirty="0"/>
              <a:t>cuenta que la corriente máxima es la </a:t>
            </a:r>
            <a:r>
              <a:rPr lang="es-ES" dirty="0" smtClean="0"/>
              <a:t>relación </a:t>
            </a:r>
            <a:r>
              <a:rPr lang="es-ES" dirty="0"/>
              <a:t>entre la tensión </a:t>
            </a:r>
            <a:r>
              <a:rPr lang="es-ES" dirty="0" smtClean="0"/>
              <a:t>aplicada y </a:t>
            </a:r>
            <a:r>
              <a:rPr lang="es-ES" dirty="0"/>
              <a:t>la resistencia R:</a:t>
            </a:r>
          </a:p>
          <a:p>
            <a:pPr algn="just"/>
            <a:endParaRPr lang="es-ES" dirty="0" smtClean="0"/>
          </a:p>
          <a:p>
            <a:pPr algn="just"/>
            <a:r>
              <a:rPr lang="es-ES" dirty="0" smtClean="0"/>
              <a:t>Por </a:t>
            </a:r>
            <a:r>
              <a:rPr lang="es-ES" dirty="0"/>
              <a:t>lo tanto, si R aumenta, </a:t>
            </a:r>
            <a:r>
              <a:rPr lang="es-ES" dirty="0" err="1" smtClean="0"/>
              <a:t>Imax</a:t>
            </a:r>
            <a:r>
              <a:rPr lang="es-ES" dirty="0" smtClean="0"/>
              <a:t> disminuye</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349275" y="1357311"/>
            <a:ext cx="504825" cy="485775"/>
          </a:xfrm>
          <a:prstGeom prst="rect">
            <a:avLst/>
          </a:prstGeom>
        </p:spPr>
      </p:pic>
      <p:pic>
        <p:nvPicPr>
          <p:cNvPr id="6" name="Imagen 5"/>
          <p:cNvPicPr>
            <a:picLocks noChangeAspect="1"/>
          </p:cNvPicPr>
          <p:nvPr/>
        </p:nvPicPr>
        <p:blipFill>
          <a:blip r:embed="rId3"/>
          <a:stretch>
            <a:fillRect/>
          </a:stretch>
        </p:blipFill>
        <p:spPr>
          <a:xfrm>
            <a:off x="5553136" y="2798927"/>
            <a:ext cx="733425" cy="523875"/>
          </a:xfrm>
          <a:prstGeom prst="rect">
            <a:avLst/>
          </a:prstGeom>
        </p:spPr>
      </p:pic>
      <p:pic>
        <p:nvPicPr>
          <p:cNvPr id="8" name="Imagen 7"/>
          <p:cNvPicPr>
            <a:picLocks noChangeAspect="1"/>
          </p:cNvPicPr>
          <p:nvPr/>
        </p:nvPicPr>
        <p:blipFill>
          <a:blip r:embed="rId4"/>
          <a:stretch>
            <a:fillRect/>
          </a:stretch>
        </p:blipFill>
        <p:spPr>
          <a:xfrm>
            <a:off x="3491345" y="3723743"/>
            <a:ext cx="4892633" cy="1893286"/>
          </a:xfrm>
          <a:prstGeom prst="rect">
            <a:avLst/>
          </a:prstGeom>
        </p:spPr>
      </p:pic>
    </p:spTree>
    <p:extLst>
      <p:ext uri="{BB962C8B-B14F-4D97-AF65-F5344CB8AC3E}">
        <p14:creationId xmlns:p14="http://schemas.microsoft.com/office/powerpoint/2010/main" val="151443838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Ejemplos numéricos</a:t>
            </a:r>
          </a:p>
          <a:p>
            <a:pPr algn="just"/>
            <a:r>
              <a:rPr lang="es-ES" dirty="0" smtClean="0"/>
              <a:t>Para </a:t>
            </a:r>
            <a:r>
              <a:rPr lang="es-ES" dirty="0"/>
              <a:t>el primer ejemplo numérico suponemos que estamos </a:t>
            </a:r>
            <a:r>
              <a:rPr lang="es-ES" dirty="0" smtClean="0"/>
              <a:t>frente </a:t>
            </a:r>
            <a:r>
              <a:rPr lang="es-ES" dirty="0"/>
              <a:t>a un circuito RL serie con R = 100 0); L =1 </a:t>
            </a:r>
            <a:r>
              <a:rPr lang="es-ES" dirty="0" err="1"/>
              <a:t>Hy</a:t>
            </a:r>
            <a:r>
              <a:rPr lang="es-ES" dirty="0"/>
              <a:t>, la </a:t>
            </a:r>
            <a:r>
              <a:rPr lang="es-ES" dirty="0" smtClean="0"/>
              <a:t>frecuencia </a:t>
            </a:r>
            <a:r>
              <a:rPr lang="es-ES" dirty="0"/>
              <a:t>angular w = 100 1/s, se pide calcular: </a:t>
            </a:r>
            <a:endParaRPr lang="es-ES" dirty="0" smtClean="0"/>
          </a:p>
          <a:p>
            <a:pPr lvl="1" algn="just"/>
            <a:r>
              <a:rPr lang="es-ES" b="1" dirty="0" smtClean="0"/>
              <a:t>1. La impedancia total del circuito</a:t>
            </a:r>
            <a:r>
              <a:rPr lang="es-ES" b="1" dirty="0"/>
              <a:t>.</a:t>
            </a:r>
          </a:p>
          <a:p>
            <a:pPr lvl="1" algn="just"/>
            <a:r>
              <a:rPr lang="es-ES" b="1" dirty="0"/>
              <a:t>2</a:t>
            </a:r>
            <a:r>
              <a:rPr lang="es-ES" b="1" dirty="0" smtClean="0"/>
              <a:t>. La corriente que circula por el circuito, y las caídas de </a:t>
            </a:r>
            <a:r>
              <a:rPr lang="es-ES" b="1" dirty="0"/>
              <a:t>tensión </a:t>
            </a:r>
            <a:r>
              <a:rPr lang="es-ES" b="1" dirty="0" smtClean="0"/>
              <a:t>en la resistencia y en el inductancia. </a:t>
            </a:r>
            <a:endParaRPr lang="es-ES" b="1" dirty="0"/>
          </a:p>
          <a:p>
            <a:pPr lvl="1" algn="just"/>
            <a:r>
              <a:rPr lang="es-ES" b="1" dirty="0"/>
              <a:t>3</a:t>
            </a:r>
            <a:r>
              <a:rPr lang="es-ES" b="1" dirty="0" smtClean="0"/>
              <a:t>. La constante </a:t>
            </a:r>
            <a:r>
              <a:rPr lang="es-ES" b="1" dirty="0"/>
              <a:t>de tiempo </a:t>
            </a:r>
            <a:r>
              <a:rPr lang="es-ES" b="1" dirty="0" smtClean="0"/>
              <a:t>del circuito</a:t>
            </a:r>
            <a:r>
              <a:rPr lang="es-ES" b="1" dirty="0"/>
              <a:t>.</a:t>
            </a:r>
          </a:p>
          <a:p>
            <a:pPr algn="just"/>
            <a:endParaRPr lang="es-ES" b="1" dirty="0" smtClean="0"/>
          </a:p>
          <a:p>
            <a:pPr algn="just"/>
            <a:endParaRPr lang="es-ES" b="1" dirty="0"/>
          </a:p>
          <a:p>
            <a:pPr lvl="3" algn="just"/>
            <a:r>
              <a:rPr lang="es-ES" b="1" dirty="0" smtClean="0"/>
              <a:t>Primer </a:t>
            </a:r>
            <a:r>
              <a:rPr lang="es-ES" b="1" dirty="0"/>
              <a:t>ejemplo numérico, </a:t>
            </a:r>
            <a:endParaRPr lang="es-ES" b="1" dirty="0" smtClean="0"/>
          </a:p>
          <a:p>
            <a:pPr lvl="3" algn="just"/>
            <a:r>
              <a:rPr lang="es-ES" b="1" dirty="0" smtClean="0"/>
              <a:t>circuito </a:t>
            </a:r>
            <a:r>
              <a:rPr lang="es-ES" b="1" dirty="0"/>
              <a:t>RL serie por resolver.</a:t>
            </a:r>
          </a:p>
          <a:p>
            <a:pPr algn="just"/>
            <a:endParaRPr lang="es-ES" dirty="0" smtClean="0"/>
          </a:p>
          <a:p>
            <a:pPr algn="just"/>
            <a:endParaRPr lang="es-ES" dirty="0"/>
          </a:p>
          <a:p>
            <a:pPr algn="just"/>
            <a:endParaRPr lang="es-ES" dirty="0" smtClean="0"/>
          </a:p>
          <a:p>
            <a:pPr algn="just"/>
            <a:r>
              <a:rPr lang="es-ES" b="1" dirty="0" smtClean="0"/>
              <a:t>1. Comencemos </a:t>
            </a:r>
            <a:r>
              <a:rPr lang="es-ES" b="1" dirty="0"/>
              <a:t>calculando </a:t>
            </a:r>
            <a:r>
              <a:rPr lang="es-ES" b="1" dirty="0" smtClean="0"/>
              <a:t>la impedancia</a:t>
            </a:r>
            <a:r>
              <a:rPr lang="es-ES" b="1" dirty="0"/>
              <a:t>:</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42893" y="1644917"/>
            <a:ext cx="3133725" cy="2143125"/>
          </a:xfrm>
          <a:prstGeom prst="rect">
            <a:avLst/>
          </a:prstGeom>
        </p:spPr>
      </p:pic>
      <p:pic>
        <p:nvPicPr>
          <p:cNvPr id="4" name="Imagen 3"/>
          <p:cNvPicPr>
            <a:picLocks noChangeAspect="1"/>
          </p:cNvPicPr>
          <p:nvPr/>
        </p:nvPicPr>
        <p:blipFill>
          <a:blip r:embed="rId3"/>
          <a:stretch>
            <a:fillRect/>
          </a:stretch>
        </p:blipFill>
        <p:spPr>
          <a:xfrm>
            <a:off x="5034024" y="3946443"/>
            <a:ext cx="1771650" cy="247650"/>
          </a:xfrm>
          <a:prstGeom prst="rect">
            <a:avLst/>
          </a:prstGeom>
        </p:spPr>
      </p:pic>
      <p:pic>
        <p:nvPicPr>
          <p:cNvPr id="7" name="Imagen 6"/>
          <p:cNvPicPr>
            <a:picLocks noChangeAspect="1"/>
          </p:cNvPicPr>
          <p:nvPr/>
        </p:nvPicPr>
        <p:blipFill>
          <a:blip r:embed="rId4"/>
          <a:stretch>
            <a:fillRect/>
          </a:stretch>
        </p:blipFill>
        <p:spPr>
          <a:xfrm>
            <a:off x="4129149" y="4590001"/>
            <a:ext cx="3581400" cy="1714500"/>
          </a:xfrm>
          <a:prstGeom prst="rect">
            <a:avLst/>
          </a:prstGeom>
        </p:spPr>
      </p:pic>
    </p:spTree>
    <p:extLst>
      <p:ext uri="{BB962C8B-B14F-4D97-AF65-F5344CB8AC3E}">
        <p14:creationId xmlns:p14="http://schemas.microsoft.com/office/powerpoint/2010/main" val="412926992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t>2. Para calcular la corriente y las caídas </a:t>
            </a:r>
            <a:r>
              <a:rPr lang="es-ES" b="1" dirty="0"/>
              <a:t>de tensión</a:t>
            </a:r>
            <a:r>
              <a:rPr lang="es-ES" b="1" dirty="0" smtClean="0"/>
              <a:t>,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a:t>
            </a:r>
            <a:r>
              <a:rPr lang="es-ES" b="1" dirty="0"/>
              <a:t>es:</a:t>
            </a:r>
          </a:p>
          <a:p>
            <a:pPr algn="just"/>
            <a:endParaRPr lang="es-ES" dirty="0" smtClean="0"/>
          </a:p>
          <a:p>
            <a:pPr algn="just"/>
            <a:endParaRPr lang="es-ES" dirty="0"/>
          </a:p>
          <a:p>
            <a:pPr algn="just"/>
            <a:r>
              <a:rPr lang="es-ES" dirty="0" smtClean="0"/>
              <a:t>En </a:t>
            </a:r>
            <a:r>
              <a:rPr lang="es-ES" dirty="0"/>
              <a:t>el segundo ejemplo numérico supongamos un circuito </a:t>
            </a:r>
            <a:r>
              <a:rPr lang="es-ES" dirty="0" smtClean="0"/>
              <a:t>RL </a:t>
            </a:r>
            <a:r>
              <a:rPr lang="es-ES" dirty="0"/>
              <a:t>serie con R = 100 </a:t>
            </a:r>
            <a:r>
              <a:rPr lang="el-GR" dirty="0" smtClean="0"/>
              <a:t>Ω</a:t>
            </a:r>
            <a:r>
              <a:rPr lang="es-ES" dirty="0" smtClean="0"/>
              <a:t>; </a:t>
            </a:r>
            <a:r>
              <a:rPr lang="es-ES" dirty="0"/>
              <a:t>L =1 </a:t>
            </a:r>
            <a:r>
              <a:rPr lang="es-ES" dirty="0" err="1" smtClean="0"/>
              <a:t>Hy</a:t>
            </a:r>
            <a:r>
              <a:rPr lang="es-ES" dirty="0" smtClean="0"/>
              <a:t>, </a:t>
            </a:r>
            <a:r>
              <a:rPr lang="es-ES" dirty="0"/>
              <a:t>la frecuencia f = 50 Hz</a:t>
            </a:r>
            <a:r>
              <a:rPr lang="es-ES" dirty="0" smtClean="0"/>
              <a:t>, se pide </a:t>
            </a:r>
            <a:r>
              <a:rPr lang="es-ES" dirty="0"/>
              <a:t>calcular: </a:t>
            </a:r>
            <a:endParaRPr lang="es-ES" dirty="0" smtClean="0"/>
          </a:p>
          <a:p>
            <a:pPr lvl="2" algn="just"/>
            <a:r>
              <a:rPr lang="es-ES" b="1" dirty="0" smtClean="0"/>
              <a:t>1. La impedancia total del circuito</a:t>
            </a:r>
            <a:r>
              <a:rPr lang="es-ES" b="1" dirty="0"/>
              <a:t>.</a:t>
            </a:r>
          </a:p>
          <a:p>
            <a:pPr lvl="2" algn="just"/>
            <a:r>
              <a:rPr lang="es-ES" b="1" dirty="0"/>
              <a:t>2</a:t>
            </a:r>
            <a:r>
              <a:rPr lang="es-ES" b="1" dirty="0" smtClean="0"/>
              <a:t>. La corriente que circula por el circuito, y las caídas de </a:t>
            </a:r>
            <a:r>
              <a:rPr lang="es-ES" b="1" dirty="0"/>
              <a:t>tensión en la resistencia y en el </a:t>
            </a:r>
            <a:r>
              <a:rPr lang="es-ES" b="1" dirty="0" smtClean="0"/>
              <a:t>inductancia. </a:t>
            </a:r>
            <a:endParaRPr lang="es-ES" b="1" dirty="0"/>
          </a:p>
          <a:p>
            <a:pPr lvl="2" algn="just"/>
            <a:r>
              <a:rPr lang="es-ES" b="1" dirty="0"/>
              <a:t>3. La constante de tiempo del circuito.</a:t>
            </a:r>
          </a:p>
          <a:p>
            <a:pPr algn="just"/>
            <a:endParaRPr lang="es-ES" dirty="0"/>
          </a:p>
        </p:txBody>
      </p:sp>
      <p:pic>
        <p:nvPicPr>
          <p:cNvPr id="5" name="Imagen 4"/>
          <p:cNvPicPr>
            <a:picLocks noChangeAspect="1"/>
          </p:cNvPicPr>
          <p:nvPr/>
        </p:nvPicPr>
        <p:blipFill>
          <a:blip r:embed="rId2"/>
          <a:stretch>
            <a:fillRect/>
          </a:stretch>
        </p:blipFill>
        <p:spPr>
          <a:xfrm>
            <a:off x="4214874" y="617949"/>
            <a:ext cx="3409950" cy="2867025"/>
          </a:xfrm>
          <a:prstGeom prst="rect">
            <a:avLst/>
          </a:prstGeom>
        </p:spPr>
      </p:pic>
      <p:pic>
        <p:nvPicPr>
          <p:cNvPr id="6" name="Imagen 5"/>
          <p:cNvPicPr>
            <a:picLocks noChangeAspect="1"/>
          </p:cNvPicPr>
          <p:nvPr/>
        </p:nvPicPr>
        <p:blipFill>
          <a:blip r:embed="rId3"/>
          <a:stretch>
            <a:fillRect/>
          </a:stretch>
        </p:blipFill>
        <p:spPr>
          <a:xfrm>
            <a:off x="5000686" y="3708528"/>
            <a:ext cx="1838325" cy="447675"/>
          </a:xfrm>
          <a:prstGeom prst="rect">
            <a:avLst/>
          </a:prstGeom>
        </p:spPr>
      </p:pic>
    </p:spTree>
    <p:extLst>
      <p:ext uri="{BB962C8B-B14F-4D97-AF65-F5344CB8AC3E}">
        <p14:creationId xmlns:p14="http://schemas.microsoft.com/office/powerpoint/2010/main" val="178038043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a:t>Segundo ejemplo numérico, circuito RL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1. Comencemos </a:t>
            </a:r>
            <a:r>
              <a:rPr lang="es-ES" dirty="0"/>
              <a:t>calculando </a:t>
            </a:r>
            <a:r>
              <a:rPr lang="es-ES" dirty="0" smtClean="0"/>
              <a:t>la impedancia</a:t>
            </a:r>
            <a:r>
              <a:rPr lang="es-ES" dirty="0"/>
              <a:t>:</a:t>
            </a:r>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381561" y="523936"/>
            <a:ext cx="3076575" cy="2105025"/>
          </a:xfrm>
          <a:prstGeom prst="rect">
            <a:avLst/>
          </a:prstGeom>
        </p:spPr>
      </p:pic>
      <p:pic>
        <p:nvPicPr>
          <p:cNvPr id="4" name="Imagen 3"/>
          <p:cNvPicPr>
            <a:picLocks noChangeAspect="1"/>
          </p:cNvPicPr>
          <p:nvPr/>
        </p:nvPicPr>
        <p:blipFill>
          <a:blip r:embed="rId3"/>
          <a:stretch>
            <a:fillRect/>
          </a:stretch>
        </p:blipFill>
        <p:spPr>
          <a:xfrm>
            <a:off x="5029258" y="3171018"/>
            <a:ext cx="1781175" cy="247650"/>
          </a:xfrm>
          <a:prstGeom prst="rect">
            <a:avLst/>
          </a:prstGeom>
        </p:spPr>
      </p:pic>
      <p:pic>
        <p:nvPicPr>
          <p:cNvPr id="7" name="Imagen 6"/>
          <p:cNvPicPr>
            <a:picLocks noChangeAspect="1"/>
          </p:cNvPicPr>
          <p:nvPr/>
        </p:nvPicPr>
        <p:blipFill>
          <a:blip r:embed="rId4"/>
          <a:stretch>
            <a:fillRect/>
          </a:stretch>
        </p:blipFill>
        <p:spPr>
          <a:xfrm>
            <a:off x="4010084" y="4155115"/>
            <a:ext cx="3819525" cy="2328811"/>
          </a:xfrm>
          <a:prstGeom prst="rect">
            <a:avLst/>
          </a:prstGeom>
        </p:spPr>
      </p:pic>
    </p:spTree>
    <p:extLst>
      <p:ext uri="{BB962C8B-B14F-4D97-AF65-F5344CB8AC3E}">
        <p14:creationId xmlns:p14="http://schemas.microsoft.com/office/powerpoint/2010/main" val="221648661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b="1" dirty="0" smtClean="0"/>
              <a:t>2. Para calcular la corriente y las caídas de tensión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r>
              <a:rPr lang="es-ES" b="1" dirty="0"/>
              <a:t>:</a:t>
            </a:r>
          </a:p>
          <a:p>
            <a:pPr algn="just"/>
            <a:endParaRPr lang="es-ES" dirty="0" smtClean="0"/>
          </a:p>
          <a:p>
            <a:pPr algn="just"/>
            <a:endParaRPr lang="es-ES" dirty="0"/>
          </a:p>
          <a:p>
            <a:pPr algn="just"/>
            <a:endParaRPr lang="es-ES" dirty="0" smtClean="0"/>
          </a:p>
          <a:p>
            <a:pPr algn="just"/>
            <a:r>
              <a:rPr lang="es-ES" b="1" dirty="0" smtClean="0">
                <a:solidFill>
                  <a:srgbClr val="00B0F0"/>
                </a:solidFill>
                <a:latin typeface="Arial Rounded MT Bold" panose="020F0704030504030204" pitchFamily="34" charset="0"/>
              </a:rPr>
              <a:t>Circuito </a:t>
            </a:r>
            <a:r>
              <a:rPr lang="es-ES" b="1" dirty="0">
                <a:solidFill>
                  <a:srgbClr val="00B0F0"/>
                </a:solidFill>
                <a:latin typeface="Arial Rounded MT Bold" panose="020F0704030504030204" pitchFamily="34" charset="0"/>
              </a:rPr>
              <a:t>RC serie</a:t>
            </a:r>
          </a:p>
          <a:p>
            <a:pPr algn="just"/>
            <a:endParaRPr lang="es-ES" dirty="0" smtClean="0"/>
          </a:p>
          <a:p>
            <a:pPr algn="just"/>
            <a:r>
              <a:rPr lang="es-ES" dirty="0" smtClean="0"/>
              <a:t>En un circuito </a:t>
            </a:r>
            <a:r>
              <a:rPr lang="es-ES" dirty="0"/>
              <a:t>RC serie, </a:t>
            </a:r>
            <a:r>
              <a:rPr lang="es-ES" dirty="0" smtClean="0"/>
              <a:t>la impedancia </a:t>
            </a:r>
            <a:r>
              <a:rPr lang="es-ES" dirty="0"/>
              <a:t>total </a:t>
            </a:r>
            <a:r>
              <a:rPr lang="es-ES" dirty="0" smtClean="0"/>
              <a:t>ZT será la suma de las impedancias de cada </a:t>
            </a:r>
            <a:r>
              <a:rPr lang="es-ES" dirty="0"/>
              <a:t>componente:</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224399" y="568098"/>
            <a:ext cx="3390900" cy="2847975"/>
          </a:xfrm>
          <a:prstGeom prst="rect">
            <a:avLst/>
          </a:prstGeom>
        </p:spPr>
      </p:pic>
      <p:pic>
        <p:nvPicPr>
          <p:cNvPr id="6" name="Imagen 5"/>
          <p:cNvPicPr>
            <a:picLocks noChangeAspect="1"/>
          </p:cNvPicPr>
          <p:nvPr/>
        </p:nvPicPr>
        <p:blipFill>
          <a:blip r:embed="rId3"/>
          <a:stretch>
            <a:fillRect/>
          </a:stretch>
        </p:blipFill>
        <p:spPr>
          <a:xfrm>
            <a:off x="4900674" y="3813614"/>
            <a:ext cx="2038350" cy="447675"/>
          </a:xfrm>
          <a:prstGeom prst="rect">
            <a:avLst/>
          </a:prstGeom>
        </p:spPr>
      </p:pic>
      <p:pic>
        <p:nvPicPr>
          <p:cNvPr id="8" name="Imagen 7"/>
          <p:cNvPicPr>
            <a:picLocks noChangeAspect="1"/>
          </p:cNvPicPr>
          <p:nvPr/>
        </p:nvPicPr>
        <p:blipFill>
          <a:blip r:embed="rId4"/>
          <a:stretch>
            <a:fillRect/>
          </a:stretch>
        </p:blipFill>
        <p:spPr>
          <a:xfrm>
            <a:off x="5014974" y="5713516"/>
            <a:ext cx="1809750" cy="228600"/>
          </a:xfrm>
          <a:prstGeom prst="rect">
            <a:avLst/>
          </a:prstGeom>
        </p:spPr>
      </p:pic>
    </p:spTree>
    <p:extLst>
      <p:ext uri="{BB962C8B-B14F-4D97-AF65-F5344CB8AC3E}">
        <p14:creationId xmlns:p14="http://schemas.microsoft.com/office/powerpoint/2010/main" val="380689294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a:t>En un circuito RC serie, la corriente que circula por la </a:t>
            </a:r>
            <a:r>
              <a:rPr lang="es-ES" dirty="0" smtClean="0"/>
              <a:t>resistencia </a:t>
            </a:r>
            <a:r>
              <a:rPr lang="es-ES" dirty="0"/>
              <a:t>es la misma que circula por el capacitor.</a:t>
            </a:r>
          </a:p>
          <a:p>
            <a:pPr algn="just"/>
            <a:endParaRPr lang="es-ES" dirty="0" smtClean="0"/>
          </a:p>
          <a:p>
            <a:pPr algn="just"/>
            <a:endParaRPr lang="es-ES" dirty="0"/>
          </a:p>
          <a:p>
            <a:pPr algn="just"/>
            <a:endParaRPr lang="es-ES" dirty="0"/>
          </a:p>
          <a:p>
            <a:pPr algn="just"/>
            <a:endParaRPr lang="es-ES" dirty="0" smtClean="0"/>
          </a:p>
          <a:p>
            <a:pPr algn="just"/>
            <a:endParaRPr lang="es-ES" dirty="0"/>
          </a:p>
          <a:p>
            <a:pPr marL="2327275" lvl="8" algn="just"/>
            <a:r>
              <a:rPr lang="es-ES" b="1" dirty="0" smtClean="0"/>
              <a:t>En </a:t>
            </a:r>
            <a:r>
              <a:rPr lang="es-ES" b="1" dirty="0"/>
              <a:t>esta imagen vemos un diagrama </a:t>
            </a:r>
            <a:endParaRPr lang="es-ES" b="1" dirty="0" smtClean="0"/>
          </a:p>
          <a:p>
            <a:pPr marL="2327275" lvl="8" algn="just"/>
            <a:r>
              <a:rPr lang="es-ES" b="1" dirty="0" smtClean="0"/>
              <a:t>vectorial </a:t>
            </a:r>
            <a:r>
              <a:rPr lang="es-ES" b="1" dirty="0"/>
              <a:t>de </a:t>
            </a:r>
            <a:r>
              <a:rPr lang="es-ES" b="1" dirty="0" smtClean="0"/>
              <a:t>la impedancia </a:t>
            </a:r>
            <a:r>
              <a:rPr lang="es-ES" b="1" dirty="0"/>
              <a:t>total </a:t>
            </a:r>
            <a:r>
              <a:rPr lang="es-ES" b="1" dirty="0" smtClean="0"/>
              <a:t>ZT </a:t>
            </a:r>
            <a:r>
              <a:rPr lang="es-ES" b="1" dirty="0"/>
              <a:t>del </a:t>
            </a:r>
            <a:endParaRPr lang="es-ES" b="1" dirty="0" smtClean="0"/>
          </a:p>
          <a:p>
            <a:pPr marL="2327275" lvl="8" algn="just"/>
            <a:r>
              <a:rPr lang="es-ES" b="1" dirty="0" smtClean="0"/>
              <a:t>circuito </a:t>
            </a:r>
            <a:r>
              <a:rPr lang="es-ES" b="1" dirty="0"/>
              <a:t>RC serie.</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857811" y="409265"/>
            <a:ext cx="2124075" cy="2619375"/>
          </a:xfrm>
          <a:prstGeom prst="rect">
            <a:avLst/>
          </a:prstGeom>
        </p:spPr>
      </p:pic>
      <p:pic>
        <p:nvPicPr>
          <p:cNvPr id="4" name="Imagen 3"/>
          <p:cNvPicPr>
            <a:picLocks noChangeAspect="1"/>
          </p:cNvPicPr>
          <p:nvPr/>
        </p:nvPicPr>
        <p:blipFill>
          <a:blip r:embed="rId3"/>
          <a:stretch>
            <a:fillRect/>
          </a:stretch>
        </p:blipFill>
        <p:spPr>
          <a:xfrm>
            <a:off x="190005" y="3292990"/>
            <a:ext cx="2228850" cy="2314575"/>
          </a:xfrm>
          <a:prstGeom prst="rect">
            <a:avLst/>
          </a:prstGeom>
        </p:spPr>
      </p:pic>
      <p:pic>
        <p:nvPicPr>
          <p:cNvPr id="7" name="Imagen 6"/>
          <p:cNvPicPr>
            <a:picLocks noChangeAspect="1"/>
          </p:cNvPicPr>
          <p:nvPr/>
        </p:nvPicPr>
        <p:blipFill>
          <a:blip r:embed="rId4"/>
          <a:stretch>
            <a:fillRect/>
          </a:stretch>
        </p:blipFill>
        <p:spPr>
          <a:xfrm>
            <a:off x="7495246" y="3292990"/>
            <a:ext cx="3400425" cy="2381250"/>
          </a:xfrm>
          <a:prstGeom prst="rect">
            <a:avLst/>
          </a:prstGeom>
        </p:spPr>
      </p:pic>
      <p:sp>
        <p:nvSpPr>
          <p:cNvPr id="9" name="Rectángulo 8"/>
          <p:cNvSpPr/>
          <p:nvPr/>
        </p:nvSpPr>
        <p:spPr>
          <a:xfrm>
            <a:off x="6242462" y="5674240"/>
            <a:ext cx="6096000" cy="646331"/>
          </a:xfrm>
          <a:prstGeom prst="rect">
            <a:avLst/>
          </a:prstGeom>
        </p:spPr>
        <p:txBody>
          <a:bodyPr>
            <a:spAutoFit/>
          </a:bodyPr>
          <a:lstStyle/>
          <a:p>
            <a:pPr algn="ctr"/>
            <a:r>
              <a:rPr lang="es-ES" b="1" dirty="0"/>
              <a:t>Circuito RC serie. La corriente que circula por </a:t>
            </a:r>
            <a:r>
              <a:rPr lang="es-ES" b="1" dirty="0" smtClean="0"/>
              <a:t>el circuito</a:t>
            </a:r>
            <a:endParaRPr lang="es-ES" b="1" dirty="0"/>
          </a:p>
          <a:p>
            <a:pPr algn="ctr"/>
            <a:r>
              <a:rPr lang="es-ES" b="1" dirty="0"/>
              <a:t>es única y atraviesa tanto </a:t>
            </a:r>
            <a:r>
              <a:rPr lang="es-ES" b="1" dirty="0" smtClean="0"/>
              <a:t>a la </a:t>
            </a:r>
            <a:r>
              <a:rPr lang="es-ES" b="1" dirty="0"/>
              <a:t>resistencia como </a:t>
            </a:r>
            <a:r>
              <a:rPr lang="es-ES" b="1" dirty="0" smtClean="0"/>
              <a:t>al inductancia.</a:t>
            </a:r>
            <a:endParaRPr lang="es-ES" b="1" dirty="0"/>
          </a:p>
        </p:txBody>
      </p:sp>
    </p:spTree>
    <p:extLst>
      <p:ext uri="{BB962C8B-B14F-4D97-AF65-F5344CB8AC3E}">
        <p14:creationId xmlns:p14="http://schemas.microsoft.com/office/powerpoint/2010/main" val="316030263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La tensión del generador </a:t>
            </a:r>
            <a:r>
              <a:rPr lang="es-ES" dirty="0"/>
              <a:t>V(t</a:t>
            </a:r>
            <a:r>
              <a:rPr lang="es-ES" dirty="0" smtClean="0"/>
              <a:t>) es la suma de las caídas de tensión en la resistencia </a:t>
            </a:r>
            <a:r>
              <a:rPr lang="es-ES" dirty="0" err="1"/>
              <a:t>Vp</a:t>
            </a:r>
            <a:r>
              <a:rPr lang="es-ES" dirty="0"/>
              <a:t>(t) </a:t>
            </a:r>
            <a:r>
              <a:rPr lang="es-ES" dirty="0" smtClean="0"/>
              <a:t>y en el capacitor </a:t>
            </a:r>
            <a:r>
              <a:rPr lang="es-ES" dirty="0" err="1"/>
              <a:t>Vp</a:t>
            </a:r>
            <a:r>
              <a:rPr lang="es-ES" dirty="0"/>
              <a:t>(t):</a:t>
            </a:r>
          </a:p>
          <a:p>
            <a:pPr algn="just"/>
            <a:endParaRPr lang="es-ES" dirty="0" smtClean="0"/>
          </a:p>
          <a:p>
            <a:pPr algn="just"/>
            <a:r>
              <a:rPr lang="es-ES" dirty="0" smtClean="0"/>
              <a:t>Si </a:t>
            </a:r>
            <a:r>
              <a:rPr lang="es-ES" dirty="0"/>
              <a:t>aplicamos la ley de Ohm, podemos calcular las </a:t>
            </a:r>
            <a:r>
              <a:rPr lang="es-ES" dirty="0" smtClean="0"/>
              <a:t>tensiones en la resistencia </a:t>
            </a:r>
            <a:r>
              <a:rPr lang="es-ES" dirty="0" err="1"/>
              <a:t>Vp</a:t>
            </a:r>
            <a:r>
              <a:rPr lang="es-ES" dirty="0"/>
              <a:t>(t) </a:t>
            </a:r>
            <a:r>
              <a:rPr lang="es-ES" dirty="0" smtClean="0"/>
              <a:t>y en el capacitor </a:t>
            </a:r>
            <a:r>
              <a:rPr lang="es-ES" dirty="0"/>
              <a:t>V¿(t</a:t>
            </a:r>
            <a:r>
              <a:rPr lang="es-ES" dirty="0" smtClean="0"/>
              <a:t>), con lo que </a:t>
            </a:r>
            <a:r>
              <a:rPr lang="es-ES" dirty="0"/>
              <a:t>nos </a:t>
            </a:r>
            <a:r>
              <a:rPr lang="es-ES" dirty="0" smtClean="0"/>
              <a:t>queda en la resistencia</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smtClean="0"/>
          </a:p>
          <a:p>
            <a:pPr algn="just"/>
            <a:r>
              <a:rPr lang="es-ES" b="1" dirty="0" smtClean="0">
                <a:solidFill>
                  <a:srgbClr val="00B0F0"/>
                </a:solidFill>
                <a:latin typeface="Arial Rounded MT Bold" panose="020F0704030504030204" pitchFamily="34" charset="0"/>
              </a:rPr>
              <a:t>Circuitos RC</a:t>
            </a:r>
          </a:p>
          <a:p>
            <a:pPr algn="ctr"/>
            <a:r>
              <a:rPr lang="es-ES" b="1" dirty="0" smtClean="0"/>
              <a:t>Los circuitos RC están compuestos por una resistencia y un condensador. Se caracterizan porque la corriente puede variar con el tiempo. Cuando el tiempo es igual a cero, el condensador está descargado; en el momento que empieza a correr el tiempo, el condensador comienza a cargarse ya que hay una corriente en el circuito.</a:t>
            </a:r>
          </a:p>
          <a:p>
            <a:pPr algn="just"/>
            <a:endParaRPr lang="es-ES" b="1" dirty="0"/>
          </a:p>
          <a:p>
            <a:pPr algn="just"/>
            <a:r>
              <a:rPr lang="es-ES" dirty="0" smtClean="0"/>
              <a:t>Sabemos </a:t>
            </a:r>
            <a:r>
              <a:rPr lang="es-ES" dirty="0"/>
              <a:t>que la corriente l(t) es la misma que </a:t>
            </a:r>
            <a:r>
              <a:rPr lang="es-ES" dirty="0" err="1"/>
              <a:t>Ip</a:t>
            </a:r>
            <a:r>
              <a:rPr lang="es-ES" dirty="0"/>
              <a:t>(t) y que </a:t>
            </a:r>
            <a:r>
              <a:rPr lang="es-ES" dirty="0" err="1" smtClean="0"/>
              <a:t>Ip</a:t>
            </a:r>
            <a:r>
              <a:rPr lang="es-ES" dirty="0" smtClean="0"/>
              <a:t>(t</a:t>
            </a:r>
            <a:r>
              <a:rPr lang="es-ES" dirty="0"/>
              <a:t>); asimismo, sabemos que la corriente en el </a:t>
            </a:r>
            <a:r>
              <a:rPr lang="es-ES" dirty="0" smtClean="0"/>
              <a:t>capacitor está adelantada </a:t>
            </a:r>
            <a:r>
              <a:rPr lang="es-ES" dirty="0"/>
              <a:t>90 </a:t>
            </a:r>
            <a:r>
              <a:rPr lang="es-ES" dirty="0" smtClean="0"/>
              <a:t>a la tensión </a:t>
            </a:r>
            <a:r>
              <a:rPr lang="es-ES" dirty="0"/>
              <a:t>aplicada </a:t>
            </a:r>
            <a:r>
              <a:rPr lang="es-ES" dirty="0" smtClean="0"/>
              <a:t>al capacitor</a:t>
            </a:r>
            <a:r>
              <a:rPr lang="es-ES" dirty="0"/>
              <a:t>.</a:t>
            </a:r>
          </a:p>
          <a:p>
            <a:pPr algn="ctr"/>
            <a:r>
              <a:rPr lang="es-ES" b="1" dirty="0" smtClean="0">
                <a:solidFill>
                  <a:srgbClr val="FF0000"/>
                </a:solidFill>
                <a:latin typeface="Arial Rounded MT Bold" panose="020F0704030504030204" pitchFamily="34" charset="0"/>
              </a:rPr>
              <a:t>En un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adelantada 90° respecto de la tensión </a:t>
            </a:r>
            <a:r>
              <a:rPr lang="es-ES" b="1" dirty="0">
                <a:solidFill>
                  <a:srgbClr val="FF0000"/>
                </a:solidFill>
                <a:latin typeface="Arial Rounded MT Bold" panose="020F0704030504030204" pitchFamily="34" charset="0"/>
              </a:rPr>
              <a:t>aplicada.</a:t>
            </a:r>
          </a:p>
          <a:p>
            <a:pPr algn="just"/>
            <a:r>
              <a:rPr lang="es-ES" dirty="0" smtClean="0"/>
              <a:t>Si consideramos que en un circuito capacitivo la corriente adelanta 90° </a:t>
            </a:r>
            <a:r>
              <a:rPr lang="es-ES" dirty="0"/>
              <a:t>respecto </a:t>
            </a:r>
            <a:r>
              <a:rPr lang="es-ES" dirty="0" smtClean="0"/>
              <a:t>de la tensión</a:t>
            </a:r>
            <a:r>
              <a:rPr lang="es-ES" dirty="0"/>
              <a:t>, tenemos</a:t>
            </a:r>
            <a:r>
              <a:rPr lang="es-ES" dirty="0" smtClean="0"/>
              <a:t>:</a:t>
            </a:r>
          </a:p>
          <a:p>
            <a:pPr algn="just"/>
            <a:endParaRPr lang="es-ES" dirty="0"/>
          </a:p>
          <a:p>
            <a:pPr algn="just"/>
            <a:endParaRPr lang="es-ES" dirty="0" smtClean="0"/>
          </a:p>
          <a:p>
            <a:pPr algn="just"/>
            <a:endParaRPr lang="es-ES" dirty="0"/>
          </a:p>
          <a:p>
            <a:pPr algn="just"/>
            <a:r>
              <a:rPr lang="es-ES" dirty="0" smtClean="0"/>
              <a:t>O</a:t>
            </a:r>
            <a:r>
              <a:rPr lang="es-ES" dirty="0"/>
              <a:t>, lo que es lo mismo, asumiendo que la tensión se atrasa </a:t>
            </a:r>
            <a:r>
              <a:rPr lang="es-ES" dirty="0" smtClean="0"/>
              <a:t>respecto </a:t>
            </a:r>
            <a:r>
              <a:rPr lang="es-ES" dirty="0"/>
              <a:t>de la corriente en el capacitor, podemos expresar</a:t>
            </a:r>
            <a:r>
              <a:rPr lang="es-ES" dirty="0" smtClean="0"/>
              <a:t>:</a:t>
            </a:r>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610161" y="531111"/>
            <a:ext cx="2619375" cy="238125"/>
          </a:xfrm>
          <a:prstGeom prst="rect">
            <a:avLst/>
          </a:prstGeom>
        </p:spPr>
      </p:pic>
      <p:pic>
        <p:nvPicPr>
          <p:cNvPr id="6" name="Imagen 5"/>
          <p:cNvPicPr>
            <a:picLocks noChangeAspect="1"/>
          </p:cNvPicPr>
          <p:nvPr/>
        </p:nvPicPr>
        <p:blipFill>
          <a:blip r:embed="rId3"/>
          <a:stretch>
            <a:fillRect/>
          </a:stretch>
        </p:blipFill>
        <p:spPr>
          <a:xfrm>
            <a:off x="5348348" y="1253156"/>
            <a:ext cx="1143000" cy="219075"/>
          </a:xfrm>
          <a:prstGeom prst="rect">
            <a:avLst/>
          </a:prstGeom>
        </p:spPr>
      </p:pic>
      <p:pic>
        <p:nvPicPr>
          <p:cNvPr id="8" name="Imagen 7"/>
          <p:cNvPicPr>
            <a:picLocks noChangeAspect="1"/>
          </p:cNvPicPr>
          <p:nvPr/>
        </p:nvPicPr>
        <p:blipFill>
          <a:blip r:embed="rId4"/>
          <a:stretch>
            <a:fillRect/>
          </a:stretch>
        </p:blipFill>
        <p:spPr>
          <a:xfrm>
            <a:off x="5338823" y="1779938"/>
            <a:ext cx="1152525" cy="352425"/>
          </a:xfrm>
          <a:prstGeom prst="rect">
            <a:avLst/>
          </a:prstGeom>
        </p:spPr>
      </p:pic>
      <p:pic>
        <p:nvPicPr>
          <p:cNvPr id="10" name="Imagen 9"/>
          <p:cNvPicPr>
            <a:picLocks noChangeAspect="1"/>
          </p:cNvPicPr>
          <p:nvPr/>
        </p:nvPicPr>
        <p:blipFill>
          <a:blip r:embed="rId5"/>
          <a:stretch>
            <a:fillRect/>
          </a:stretch>
        </p:blipFill>
        <p:spPr>
          <a:xfrm>
            <a:off x="3905310" y="4981327"/>
            <a:ext cx="4019550" cy="742950"/>
          </a:xfrm>
          <a:prstGeom prst="rect">
            <a:avLst/>
          </a:prstGeom>
        </p:spPr>
      </p:pic>
      <p:pic>
        <p:nvPicPr>
          <p:cNvPr id="11" name="Imagen 10"/>
          <p:cNvPicPr>
            <a:picLocks noChangeAspect="1"/>
          </p:cNvPicPr>
          <p:nvPr/>
        </p:nvPicPr>
        <p:blipFill>
          <a:blip r:embed="rId6"/>
          <a:stretch>
            <a:fillRect/>
          </a:stretch>
        </p:blipFill>
        <p:spPr>
          <a:xfrm>
            <a:off x="3867210" y="6134904"/>
            <a:ext cx="4095750" cy="419100"/>
          </a:xfrm>
          <a:prstGeom prst="rect">
            <a:avLst/>
          </a:prstGeom>
        </p:spPr>
      </p:pic>
    </p:spTree>
    <p:extLst>
      <p:ext uri="{BB962C8B-B14F-4D97-AF65-F5344CB8AC3E}">
        <p14:creationId xmlns:p14="http://schemas.microsoft.com/office/powerpoint/2010/main" val="250779583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Siendo</a:t>
            </a:r>
            <a:r>
              <a:rPr lang="es-ES" dirty="0"/>
              <a:t>:</a:t>
            </a:r>
          </a:p>
          <a:p>
            <a:pPr algn="just"/>
            <a:endParaRPr lang="es-ES" dirty="0" smtClean="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endParaRPr lang="es-ES" dirty="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VC(t</a:t>
            </a:r>
            <a:r>
              <a:rPr lang="es-ES" dirty="0" smtClean="0"/>
              <a:t>), resultando</a:t>
            </a:r>
            <a:r>
              <a:rPr lang="es-ES" dirty="0"/>
              <a:t>:</a:t>
            </a:r>
          </a:p>
          <a:p>
            <a:pPr algn="just"/>
            <a:endParaRPr lang="es-ES" dirty="0" smtClean="0"/>
          </a:p>
          <a:p>
            <a:pPr algn="just"/>
            <a:r>
              <a:rPr lang="es-ES" dirty="0" smtClean="0"/>
              <a:t>V</a:t>
            </a:r>
            <a:r>
              <a:rPr lang="es-ES" dirty="0"/>
              <a:t>, </a:t>
            </a:r>
            <a:r>
              <a:rPr lang="es-ES" dirty="0" smtClean="0"/>
              <a:t>se calcula como</a:t>
            </a:r>
            <a:r>
              <a:rPr lang="es-ES" dirty="0"/>
              <a:t>:</a:t>
            </a:r>
          </a:p>
          <a:p>
            <a:pPr algn="just"/>
            <a:endParaRPr lang="es-ES" u="sng" dirty="0" smtClean="0"/>
          </a:p>
          <a:p>
            <a:pPr algn="just"/>
            <a:endParaRPr lang="es-ES" u="sng" dirty="0"/>
          </a:p>
          <a:p>
            <a:pPr algn="just"/>
            <a:r>
              <a:rPr lang="es-ES" u="sng" dirty="0" smtClean="0"/>
              <a:t>Y el ángulo </a:t>
            </a:r>
            <a:r>
              <a:rPr lang="es-ES" u="sng" dirty="0"/>
              <a:t>q </a:t>
            </a:r>
            <a:r>
              <a:rPr lang="es-ES" u="sng" dirty="0" smtClean="0"/>
              <a:t>se calcula como:</a:t>
            </a:r>
          </a:p>
          <a:p>
            <a:pPr algn="just"/>
            <a:endParaRPr lang="es-ES" u="sng"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354" y="341106"/>
            <a:ext cx="1057275" cy="238125"/>
          </a:xfrm>
          <a:prstGeom prst="rect">
            <a:avLst/>
          </a:prstGeom>
        </p:spPr>
      </p:pic>
      <p:pic>
        <p:nvPicPr>
          <p:cNvPr id="4" name="Imagen 3"/>
          <p:cNvPicPr>
            <a:picLocks noChangeAspect="1"/>
          </p:cNvPicPr>
          <p:nvPr/>
        </p:nvPicPr>
        <p:blipFill>
          <a:blip r:embed="rId3"/>
          <a:stretch>
            <a:fillRect/>
          </a:stretch>
        </p:blipFill>
        <p:spPr>
          <a:xfrm>
            <a:off x="4967349" y="1065439"/>
            <a:ext cx="1905000" cy="285750"/>
          </a:xfrm>
          <a:prstGeom prst="rect">
            <a:avLst/>
          </a:prstGeom>
        </p:spPr>
      </p:pic>
      <p:pic>
        <p:nvPicPr>
          <p:cNvPr id="7" name="Imagen 6"/>
          <p:cNvPicPr>
            <a:picLocks noChangeAspect="1"/>
          </p:cNvPicPr>
          <p:nvPr/>
        </p:nvPicPr>
        <p:blipFill>
          <a:blip r:embed="rId4"/>
          <a:stretch>
            <a:fillRect/>
          </a:stretch>
        </p:blipFill>
        <p:spPr>
          <a:xfrm>
            <a:off x="4795899" y="1684997"/>
            <a:ext cx="2247900" cy="304800"/>
          </a:xfrm>
          <a:prstGeom prst="rect">
            <a:avLst/>
          </a:prstGeom>
        </p:spPr>
      </p:pic>
      <p:pic>
        <p:nvPicPr>
          <p:cNvPr id="9" name="Imagen 8"/>
          <p:cNvPicPr>
            <a:picLocks noChangeAspect="1"/>
          </p:cNvPicPr>
          <p:nvPr/>
        </p:nvPicPr>
        <p:blipFill>
          <a:blip r:embed="rId5"/>
          <a:stretch>
            <a:fillRect/>
          </a:stretch>
        </p:blipFill>
        <p:spPr>
          <a:xfrm>
            <a:off x="3929124" y="2383998"/>
            <a:ext cx="3981450" cy="323850"/>
          </a:xfrm>
          <a:prstGeom prst="rect">
            <a:avLst/>
          </a:prstGeom>
        </p:spPr>
      </p:pic>
      <p:pic>
        <p:nvPicPr>
          <p:cNvPr id="13" name="Imagen 12"/>
          <p:cNvPicPr>
            <a:picLocks noChangeAspect="1"/>
          </p:cNvPicPr>
          <p:nvPr/>
        </p:nvPicPr>
        <p:blipFill>
          <a:blip r:embed="rId6"/>
          <a:stretch>
            <a:fillRect/>
          </a:stretch>
        </p:blipFill>
        <p:spPr>
          <a:xfrm>
            <a:off x="5229966" y="3564630"/>
            <a:ext cx="1162050" cy="485775"/>
          </a:xfrm>
          <a:prstGeom prst="rect">
            <a:avLst/>
          </a:prstGeom>
        </p:spPr>
      </p:pic>
      <p:pic>
        <p:nvPicPr>
          <p:cNvPr id="14" name="Imagen 13"/>
          <p:cNvPicPr>
            <a:picLocks noChangeAspect="1"/>
          </p:cNvPicPr>
          <p:nvPr/>
        </p:nvPicPr>
        <p:blipFill>
          <a:blip r:embed="rId7"/>
          <a:stretch>
            <a:fillRect/>
          </a:stretch>
        </p:blipFill>
        <p:spPr>
          <a:xfrm>
            <a:off x="5048991" y="2937897"/>
            <a:ext cx="1524000" cy="476250"/>
          </a:xfrm>
          <a:prstGeom prst="rect">
            <a:avLst/>
          </a:prstGeom>
        </p:spPr>
      </p:pic>
      <p:pic>
        <p:nvPicPr>
          <p:cNvPr id="15" name="Imagen 14"/>
          <p:cNvPicPr>
            <a:picLocks noChangeAspect="1"/>
          </p:cNvPicPr>
          <p:nvPr/>
        </p:nvPicPr>
        <p:blipFill>
          <a:blip r:embed="rId8"/>
          <a:stretch>
            <a:fillRect/>
          </a:stretch>
        </p:blipFill>
        <p:spPr>
          <a:xfrm>
            <a:off x="3233799" y="4128449"/>
            <a:ext cx="2686050" cy="2562225"/>
          </a:xfrm>
          <a:prstGeom prst="rect">
            <a:avLst/>
          </a:prstGeom>
        </p:spPr>
      </p:pic>
      <p:sp>
        <p:nvSpPr>
          <p:cNvPr id="16" name="Rectángulo 15"/>
          <p:cNvSpPr/>
          <p:nvPr/>
        </p:nvSpPr>
        <p:spPr>
          <a:xfrm>
            <a:off x="0" y="4685186"/>
            <a:ext cx="3087584" cy="1200329"/>
          </a:xfrm>
          <a:prstGeom prst="rect">
            <a:avLst/>
          </a:prstGeom>
        </p:spPr>
        <p:txBody>
          <a:bodyPr wrap="square">
            <a:spAutoFit/>
          </a:bodyPr>
          <a:lstStyle/>
          <a:p>
            <a:pPr algn="ctr"/>
            <a:r>
              <a:rPr lang="es-ES" b="1" dirty="0"/>
              <a:t>Diagrama vectorial de las tensiones y corrientes puestas en juego en un circuito RC serie.</a:t>
            </a:r>
          </a:p>
        </p:txBody>
      </p:sp>
      <p:pic>
        <p:nvPicPr>
          <p:cNvPr id="17" name="Imagen 16"/>
          <p:cNvPicPr>
            <a:picLocks noChangeAspect="1"/>
          </p:cNvPicPr>
          <p:nvPr/>
        </p:nvPicPr>
        <p:blipFill>
          <a:blip r:embed="rId9"/>
          <a:stretch>
            <a:fillRect/>
          </a:stretch>
        </p:blipFill>
        <p:spPr>
          <a:xfrm>
            <a:off x="9487023" y="4261798"/>
            <a:ext cx="2352675" cy="2295525"/>
          </a:xfrm>
          <a:prstGeom prst="rect">
            <a:avLst/>
          </a:prstGeom>
        </p:spPr>
      </p:pic>
      <p:sp>
        <p:nvSpPr>
          <p:cNvPr id="18" name="Rectángulo 17"/>
          <p:cNvSpPr/>
          <p:nvPr/>
        </p:nvSpPr>
        <p:spPr>
          <a:xfrm>
            <a:off x="7453745" y="4269687"/>
            <a:ext cx="1619003" cy="2031325"/>
          </a:xfrm>
          <a:prstGeom prst="rect">
            <a:avLst/>
          </a:prstGeom>
        </p:spPr>
        <p:txBody>
          <a:bodyPr wrap="square">
            <a:spAutoFit/>
          </a:bodyPr>
          <a:lstStyle/>
          <a:p>
            <a:r>
              <a:rPr lang="es-ES" b="1" dirty="0" smtClean="0"/>
              <a:t>Potencia </a:t>
            </a:r>
            <a:r>
              <a:rPr lang="es-ES" b="1" dirty="0"/>
              <a:t>total </a:t>
            </a:r>
          </a:p>
          <a:p>
            <a:r>
              <a:rPr lang="es-ES" b="1" dirty="0"/>
              <a:t>como suma </a:t>
            </a:r>
          </a:p>
          <a:p>
            <a:r>
              <a:rPr lang="es-ES" b="1" dirty="0"/>
              <a:t>vectorial de </a:t>
            </a:r>
          </a:p>
          <a:p>
            <a:r>
              <a:rPr lang="es-ES" b="1" dirty="0"/>
              <a:t>las potencias </a:t>
            </a:r>
          </a:p>
          <a:p>
            <a:r>
              <a:rPr lang="es-ES" b="1" dirty="0"/>
              <a:t>real </a:t>
            </a:r>
            <a:r>
              <a:rPr lang="es-ES" b="1" dirty="0" smtClean="0"/>
              <a:t>o activa </a:t>
            </a:r>
            <a:r>
              <a:rPr lang="es-ES" b="1" dirty="0"/>
              <a:t>y</a:t>
            </a:r>
          </a:p>
          <a:p>
            <a:r>
              <a:rPr lang="es-ES" b="1" dirty="0"/>
              <a:t>de </a:t>
            </a:r>
            <a:r>
              <a:rPr lang="es-ES" b="1" dirty="0" smtClean="0"/>
              <a:t>la potencia </a:t>
            </a:r>
            <a:endParaRPr lang="es-ES" b="1" dirty="0"/>
          </a:p>
          <a:p>
            <a:r>
              <a:rPr lang="es-ES" b="1" dirty="0"/>
              <a:t>reactiva.</a:t>
            </a:r>
          </a:p>
        </p:txBody>
      </p:sp>
    </p:spTree>
    <p:extLst>
      <p:ext uri="{BB962C8B-B14F-4D97-AF65-F5344CB8AC3E}">
        <p14:creationId xmlns:p14="http://schemas.microsoft.com/office/powerpoint/2010/main" val="337097875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7571303"/>
          </a:xfrm>
          <a:prstGeom prst="rect">
            <a:avLst/>
          </a:prstGeom>
        </p:spPr>
        <p:txBody>
          <a:bodyPr wrap="square">
            <a:spAutoFit/>
          </a:bodyPr>
          <a:lstStyle/>
          <a:p>
            <a:pPr algn="just"/>
            <a:r>
              <a:rPr lang="es-ES" dirty="0" smtClean="0"/>
              <a:t>La </a:t>
            </a:r>
            <a:r>
              <a:rPr lang="es-ES" dirty="0"/>
              <a:t>potencia reactiva (</a:t>
            </a:r>
            <a:r>
              <a:rPr lang="es-ES" dirty="0" err="1"/>
              <a:t>VAr</a:t>
            </a:r>
            <a:r>
              <a:rPr lang="es-ES" dirty="0"/>
              <a:t>) estará adelantada </a:t>
            </a:r>
            <a:r>
              <a:rPr lang="es-ES" dirty="0" smtClean="0"/>
              <a:t>90° </a:t>
            </a:r>
            <a:r>
              <a:rPr lang="es-ES" dirty="0"/>
              <a:t>respecto </a:t>
            </a:r>
            <a:r>
              <a:rPr lang="es-ES" dirty="0" smtClean="0"/>
              <a:t>de </a:t>
            </a:r>
            <a:r>
              <a:rPr lang="es-ES" dirty="0"/>
              <a:t>la potencia activa (W), por lo que la potencia total (VA)</a:t>
            </a:r>
          </a:p>
          <a:p>
            <a:pPr algn="just"/>
            <a:r>
              <a:rPr lang="es-ES" dirty="0"/>
              <a:t>también estará adelantada respecto de la potencia </a:t>
            </a:r>
            <a:r>
              <a:rPr lang="es-ES" dirty="0" err="1" smtClean="0"/>
              <a:t>reaI</a:t>
            </a:r>
            <a:r>
              <a:rPr lang="es-ES" dirty="0" smtClean="0"/>
              <a:t>, pero en un ángulo </a:t>
            </a:r>
            <a:r>
              <a:rPr lang="es-ES" dirty="0"/>
              <a:t>«</a:t>
            </a:r>
            <a:r>
              <a:rPr lang="es-ES" dirty="0" smtClean="0"/>
              <a:t>p menor a 90°.</a:t>
            </a:r>
            <a:endParaRPr lang="es-ES" dirty="0"/>
          </a:p>
          <a:p>
            <a:pPr algn="just"/>
            <a:r>
              <a:rPr lang="es-ES" dirty="0"/>
              <a:t>Tal como hemos visto en circuitos RL serie, en los que la </a:t>
            </a:r>
            <a:r>
              <a:rPr lang="es-ES" dirty="0" smtClean="0"/>
              <a:t>potencia </a:t>
            </a:r>
            <a:r>
              <a:rPr lang="es-ES" dirty="0"/>
              <a:t>reactiva estaba atrasada respecto de la potencia </a:t>
            </a:r>
            <a:r>
              <a:rPr lang="es-ES" dirty="0" smtClean="0"/>
              <a:t>activa </a:t>
            </a:r>
            <a:r>
              <a:rPr lang="es-ES" dirty="0"/>
              <a:t>en 90%, disponer de elementos que producen una </a:t>
            </a:r>
            <a:r>
              <a:rPr lang="es-ES" dirty="0" smtClean="0"/>
              <a:t>potencia </a:t>
            </a:r>
            <a:r>
              <a:rPr lang="es-ES" dirty="0"/>
              <a:t>reactiva opuesta, o sea, adelantada </a:t>
            </a:r>
            <a:r>
              <a:rPr lang="es-ES" dirty="0" smtClean="0"/>
              <a:t>90° </a:t>
            </a:r>
            <a:r>
              <a:rPr lang="es-ES" dirty="0"/>
              <a:t>nos permite </a:t>
            </a:r>
            <a:r>
              <a:rPr lang="es-ES" dirty="0" smtClean="0"/>
              <a:t>corregir </a:t>
            </a:r>
            <a:r>
              <a:rPr lang="es-ES" dirty="0"/>
              <a:t>el factor de potencia.</a:t>
            </a:r>
          </a:p>
          <a:p>
            <a:pPr algn="just"/>
            <a:r>
              <a:rPr lang="es-ES" dirty="0"/>
              <a:t>La forma de corregir el </a:t>
            </a:r>
            <a:r>
              <a:rPr lang="es-ES" dirty="0" err="1" smtClean="0"/>
              <a:t>cos</a:t>
            </a:r>
            <a:r>
              <a:rPr lang="es-ES" dirty="0" smtClean="0"/>
              <a:t> </a:t>
            </a:r>
            <a:r>
              <a:rPr lang="el-GR" dirty="0" smtClean="0"/>
              <a:t>ϕ</a:t>
            </a:r>
            <a:r>
              <a:rPr lang="es-ES" dirty="0" smtClean="0"/>
              <a:t> </a:t>
            </a:r>
            <a:r>
              <a:rPr lang="es-ES" dirty="0"/>
              <a:t>de un circuito, es decir, </a:t>
            </a:r>
            <a:r>
              <a:rPr lang="es-ES" dirty="0" smtClean="0"/>
              <a:t>acercar su </a:t>
            </a:r>
            <a:r>
              <a:rPr lang="es-ES" dirty="0"/>
              <a:t>valor al ideal (solo potencia activa presente) consiste en </a:t>
            </a:r>
            <a:r>
              <a:rPr lang="es-ES" dirty="0" smtClean="0"/>
              <a:t>reducir </a:t>
            </a:r>
            <a:r>
              <a:rPr lang="es-ES" dirty="0"/>
              <a:t>la potencia reactiva de </a:t>
            </a:r>
            <a:r>
              <a:rPr lang="es-ES" dirty="0" smtClean="0"/>
              <a:t>origen </a:t>
            </a:r>
            <a:r>
              <a:rPr lang="es-ES" dirty="0"/>
              <a:t>inductivo. Para ello se </a:t>
            </a:r>
            <a:r>
              <a:rPr lang="es-ES" dirty="0" smtClean="0"/>
              <a:t>instalan </a:t>
            </a:r>
            <a:r>
              <a:rPr lang="es-ES" dirty="0"/>
              <a:t>capacitores 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Por eso, la </a:t>
            </a:r>
            <a:r>
              <a:rPr lang="es-ES" dirty="0" smtClean="0"/>
              <a:t>potencia </a:t>
            </a:r>
            <a:r>
              <a:rPr lang="es-ES" dirty="0"/>
              <a:t>reactiva del capacitor será opuesta a la </a:t>
            </a:r>
            <a:r>
              <a:rPr lang="es-ES" dirty="0" smtClean="0"/>
              <a:t>potencia </a:t>
            </a:r>
            <a:r>
              <a:rPr lang="es-ES" dirty="0"/>
              <a:t>reactiva del </a:t>
            </a:r>
            <a:r>
              <a:rPr lang="es-ES" dirty="0" err="1" smtClean="0"/>
              <a:t>inducto</a:t>
            </a:r>
            <a:r>
              <a:rPr lang="es-ES" dirty="0" smtClean="0"/>
              <a:t> </a:t>
            </a:r>
            <a:r>
              <a:rPr lang="es-ES" dirty="0" err="1" smtClean="0"/>
              <a:t>ry</a:t>
            </a:r>
            <a:r>
              <a:rPr lang="es-ES" dirty="0" smtClean="0"/>
              <a:t> </a:t>
            </a:r>
            <a:r>
              <a:rPr lang="es-ES" dirty="0"/>
              <a:t>la potencia reactiva total será la </a:t>
            </a:r>
            <a:r>
              <a:rPr lang="es-ES" dirty="0" smtClean="0"/>
              <a:t>suma </a:t>
            </a:r>
            <a:r>
              <a:rPr lang="es-ES" dirty="0"/>
              <a:t>vectorial de ambas, que por ser </a:t>
            </a:r>
            <a:r>
              <a:rPr lang="es-ES" dirty="0" err="1"/>
              <a:t>colineales</a:t>
            </a:r>
            <a:r>
              <a:rPr lang="es-ES" dirty="0"/>
              <a:t>, dan como </a:t>
            </a:r>
            <a:r>
              <a:rPr lang="es-ES" dirty="0" smtClean="0"/>
              <a:t>resultado </a:t>
            </a:r>
            <a:r>
              <a:rPr lang="es-ES" dirty="0"/>
              <a:t>la diferencia algebraica.</a:t>
            </a:r>
          </a:p>
          <a:p>
            <a:pPr algn="ctr"/>
            <a:r>
              <a:rPr lang="es-ES" b="1" dirty="0" smtClean="0">
                <a:solidFill>
                  <a:srgbClr val="FF0000"/>
                </a:solidFill>
                <a:latin typeface="Arial Rounded MT Bold" panose="020F0704030504030204" pitchFamily="34" charset="0"/>
              </a:rPr>
              <a:t>En un circuito RC serie, la corriente estará adelantada </a:t>
            </a:r>
            <a:r>
              <a:rPr lang="es-ES" b="1" dirty="0">
                <a:solidFill>
                  <a:srgbClr val="FF0000"/>
                </a:solidFill>
                <a:latin typeface="Arial Rounded MT Bold" panose="020F0704030504030204" pitchFamily="34" charset="0"/>
              </a:rPr>
              <a:t>respecto </a:t>
            </a:r>
            <a:r>
              <a:rPr lang="es-ES" b="1" dirty="0" smtClean="0">
                <a:solidFill>
                  <a:srgbClr val="FF0000"/>
                </a:solidFill>
                <a:latin typeface="Arial Rounded MT Bold" panose="020F0704030504030204" pitchFamily="34" charset="0"/>
              </a:rPr>
              <a:t>de la en un ángulo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p menor a 90".</a:t>
            </a:r>
          </a:p>
          <a:p>
            <a:pPr algn="just"/>
            <a:endParaRPr lang="es-ES" dirty="0"/>
          </a:p>
          <a:p>
            <a:pPr lvl="4" algn="just"/>
            <a:r>
              <a:rPr lang="es-ES" b="1" dirty="0"/>
              <a:t>Circuito RC con </a:t>
            </a:r>
          </a:p>
          <a:p>
            <a:pPr lvl="4" algn="just"/>
            <a:r>
              <a:rPr lang="es-ES" b="1" dirty="0" smtClean="0"/>
              <a:t>un interruptor </a:t>
            </a:r>
            <a:endParaRPr lang="es-ES" b="1" dirty="0"/>
          </a:p>
          <a:p>
            <a:pPr lvl="4" algn="just"/>
            <a:r>
              <a:rPr lang="es-ES" b="1" dirty="0"/>
              <a:t>para conectar la </a:t>
            </a:r>
          </a:p>
          <a:p>
            <a:pPr lvl="4" algn="just"/>
            <a:r>
              <a:rPr lang="es-ES" b="1" dirty="0"/>
              <a:t>batería 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a:p>
          <a:p>
            <a:pPr algn="just"/>
            <a:r>
              <a:rPr lang="es-ES" dirty="0"/>
              <a:t>Si tenemos un circuito RC serie y en el instante </a:t>
            </a:r>
            <a:r>
              <a:rPr lang="es-ES" dirty="0" smtClean="0"/>
              <a:t>to </a:t>
            </a:r>
            <a:r>
              <a:rPr lang="es-ES" dirty="0"/>
              <a:t>le </a:t>
            </a:r>
            <a:r>
              <a:rPr lang="es-ES" dirty="0" smtClean="0"/>
              <a:t>conectamos </a:t>
            </a:r>
            <a:r>
              <a:rPr lang="es-ES" dirty="0"/>
              <a:t>una batería (cerramos el interruptor S), la tensión </a:t>
            </a:r>
            <a:r>
              <a:rPr lang="es-ES" dirty="0" smtClean="0"/>
              <a:t>aplicada </a:t>
            </a:r>
            <a:r>
              <a:rPr lang="es-ES" dirty="0"/>
              <a:t>sobre el capacitor no se establece en forma </a:t>
            </a:r>
            <a:r>
              <a:rPr lang="es-ES" dirty="0" smtClean="0"/>
              <a:t>inmediata </a:t>
            </a:r>
            <a:r>
              <a:rPr lang="es-ES" dirty="0"/>
              <a:t>en su valor máximo, </a:t>
            </a:r>
            <a:r>
              <a:rPr lang="es-ES" dirty="0" smtClean="0"/>
              <a:t>igual </a:t>
            </a:r>
            <a:r>
              <a:rPr lang="es-ES" dirty="0"/>
              <a:t>a V, sino que esta crecerá en </a:t>
            </a:r>
            <a:r>
              <a:rPr lang="es-ES" dirty="0" smtClean="0"/>
              <a:t>forma </a:t>
            </a:r>
            <a:r>
              <a:rPr lang="es-ES" dirty="0"/>
              <a:t>exponencial hasta su valor máximo</a:t>
            </a:r>
            <a:r>
              <a:rPr lang="es-ES" dirty="0" smtClean="0"/>
              <a:t>.</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333936" y="3599461"/>
            <a:ext cx="3171825" cy="2247900"/>
          </a:xfrm>
          <a:prstGeom prst="rect">
            <a:avLst/>
          </a:prstGeom>
        </p:spPr>
      </p:pic>
    </p:spTree>
    <p:extLst>
      <p:ext uri="{BB962C8B-B14F-4D97-AF65-F5344CB8AC3E}">
        <p14:creationId xmlns:p14="http://schemas.microsoft.com/office/powerpoint/2010/main" val="200209507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Ello </a:t>
            </a:r>
            <a:r>
              <a:rPr lang="es-ES" dirty="0"/>
              <a:t>es así pues en el capacitor las cargas se van </a:t>
            </a:r>
            <a:r>
              <a:rPr lang="es-ES" dirty="0" smtClean="0"/>
              <a:t>acumulando </a:t>
            </a:r>
            <a:r>
              <a:rPr lang="es-ES" dirty="0"/>
              <a:t>por la presencia de la corriente. Esta acumulación de </a:t>
            </a:r>
            <a:r>
              <a:rPr lang="es-ES" dirty="0" smtClean="0"/>
              <a:t>cargas </a:t>
            </a:r>
            <a:r>
              <a:rPr lang="es-ES" dirty="0"/>
              <a:t>se opone a la circulación de la corriente, que disminuye </a:t>
            </a:r>
            <a:r>
              <a:rPr lang="es-ES" dirty="0" smtClean="0"/>
              <a:t>a </a:t>
            </a:r>
            <a:r>
              <a:rPr lang="es-ES" dirty="0"/>
              <a:t>medida que la tensión aumenta, por lo tanto, el </a:t>
            </a:r>
            <a:r>
              <a:rPr lang="es-ES" dirty="0" smtClean="0"/>
              <a:t>establecimiento </a:t>
            </a:r>
            <a:r>
              <a:rPr lang="es-ES" dirty="0"/>
              <a:t>del valor máximo de la tensión sobre el capacitor </a:t>
            </a:r>
            <a:r>
              <a:rPr lang="es-ES" dirty="0" smtClean="0"/>
              <a:t>insume </a:t>
            </a:r>
            <a:r>
              <a:rPr lang="es-ES" dirty="0"/>
              <a:t>un tiempo de aproximadamente cinco veces, que es </a:t>
            </a:r>
            <a:r>
              <a:rPr lang="es-ES" dirty="0" smtClean="0"/>
              <a:t>el </a:t>
            </a:r>
            <a:r>
              <a:rPr lang="es-ES" dirty="0"/>
              <a:t>necesario para que el circuito alcance un estado estable.</a:t>
            </a:r>
          </a:p>
          <a:p>
            <a:pPr lvl="6" algn="just"/>
            <a:r>
              <a:rPr lang="es-ES" b="1" dirty="0" smtClean="0"/>
              <a:t>Variación </a:t>
            </a:r>
            <a:r>
              <a:rPr lang="es-ES" b="1" dirty="0"/>
              <a:t>de la</a:t>
            </a:r>
          </a:p>
          <a:p>
            <a:pPr lvl="6" algn="just"/>
            <a:r>
              <a:rPr lang="es-ES" b="1" dirty="0"/>
              <a:t>corriente </a:t>
            </a:r>
            <a:r>
              <a:rPr lang="es-ES" b="1" dirty="0" smtClean="0"/>
              <a:t>y la</a:t>
            </a:r>
            <a:endParaRPr lang="es-ES" b="1" dirty="0"/>
          </a:p>
          <a:p>
            <a:pPr lvl="6" algn="just"/>
            <a:r>
              <a:rPr lang="es-ES" b="1" dirty="0"/>
              <a:t>tensión en un </a:t>
            </a:r>
          </a:p>
          <a:p>
            <a:pPr lvl="6" algn="just"/>
            <a:r>
              <a:rPr lang="es-ES" b="1" dirty="0"/>
              <a:t>capacitor a </a:t>
            </a:r>
          </a:p>
          <a:p>
            <a:pPr lvl="6" algn="just"/>
            <a:r>
              <a:rPr lang="es-ES" b="1" dirty="0"/>
              <a:t>medida que </a:t>
            </a:r>
          </a:p>
          <a:p>
            <a:pPr lvl="6" algn="just"/>
            <a:r>
              <a:rPr lang="es-ES" b="1" dirty="0"/>
              <a:t>transcurre el </a:t>
            </a:r>
          </a:p>
          <a:p>
            <a:pPr lvl="6" algn="just"/>
            <a:r>
              <a:rPr lang="es-ES" b="1" dirty="0"/>
              <a:t>tiempo en un</a:t>
            </a:r>
          </a:p>
          <a:p>
            <a:pPr lvl="6" algn="just"/>
            <a:r>
              <a:rPr lang="es-ES" b="1" dirty="0"/>
              <a:t>circuito RC serie</a:t>
            </a:r>
            <a:r>
              <a:rPr lang="es-ES" b="1" dirty="0" smtClean="0"/>
              <a:t>.</a:t>
            </a:r>
          </a:p>
          <a:p>
            <a:pPr algn="just"/>
            <a:r>
              <a:rPr lang="es-ES" dirty="0" smtClean="0"/>
              <a:t>Similar </a:t>
            </a:r>
            <a:r>
              <a:rPr lang="es-ES" dirty="0"/>
              <a:t>condición ocurre </a:t>
            </a:r>
            <a:r>
              <a:rPr lang="es-ES" dirty="0" smtClean="0"/>
              <a:t>al desconectar el circuito (abrir el interruptor </a:t>
            </a:r>
            <a:r>
              <a:rPr lang="es-ES" dirty="0"/>
              <a:t>S</a:t>
            </a:r>
            <a:r>
              <a:rPr lang="es-ES" dirty="0" smtClean="0"/>
              <a:t>): la tensión sobre el capacitor no es nula instantáneamente</a:t>
            </a:r>
            <a:r>
              <a:rPr lang="es-ES" dirty="0"/>
              <a:t>, sino que decrece en forma exponencial. </a:t>
            </a:r>
          </a:p>
          <a:p>
            <a:pPr algn="just"/>
            <a:r>
              <a:rPr lang="es-ES" dirty="0" smtClean="0"/>
              <a:t>La curva </a:t>
            </a:r>
            <a:r>
              <a:rPr lang="es-ES" dirty="0"/>
              <a:t>que describe </a:t>
            </a:r>
            <a:r>
              <a:rPr lang="es-ES" dirty="0" smtClean="0"/>
              <a:t>la tensión </a:t>
            </a:r>
            <a:r>
              <a:rPr lang="es-ES" dirty="0"/>
              <a:t>sobre </a:t>
            </a:r>
            <a:r>
              <a:rPr lang="es-ES" dirty="0" smtClean="0"/>
              <a:t>el capacitor durante la </a:t>
            </a:r>
            <a:r>
              <a:rPr lang="es-ES" dirty="0"/>
              <a:t>descarga es similar a la que describe durante la carga, pero </a:t>
            </a:r>
            <a:r>
              <a:rPr lang="es-ES" dirty="0" smtClean="0"/>
              <a:t>en sentido </a:t>
            </a:r>
            <a:r>
              <a:rPr lang="es-ES" dirty="0"/>
              <a:t>opuesto.</a:t>
            </a:r>
          </a:p>
          <a:p>
            <a:pPr algn="just"/>
            <a:endParaRPr lang="es-ES" dirty="0" smtClean="0"/>
          </a:p>
          <a:p>
            <a:pPr lvl="6" algn="just"/>
            <a:r>
              <a:rPr lang="es-ES" b="1" dirty="0" smtClean="0"/>
              <a:t>Circuito </a:t>
            </a:r>
            <a:r>
              <a:rPr lang="es-ES" b="1" dirty="0"/>
              <a:t>RC </a:t>
            </a:r>
          </a:p>
          <a:p>
            <a:pPr lvl="6" algn="just"/>
            <a:r>
              <a:rPr lang="es-ES" b="1" dirty="0"/>
              <a:t>serie que</a:t>
            </a:r>
          </a:p>
          <a:p>
            <a:pPr lvl="6" algn="just"/>
            <a:r>
              <a:rPr lang="es-ES" b="1" dirty="0"/>
              <a:t>permite efectuar</a:t>
            </a:r>
          </a:p>
          <a:p>
            <a:pPr lvl="6" algn="just"/>
            <a:r>
              <a:rPr lang="es-ES" b="1" dirty="0" smtClean="0"/>
              <a:t>la descarga </a:t>
            </a:r>
            <a:r>
              <a:rPr lang="es-ES" b="1" dirty="0"/>
              <a:t>del</a:t>
            </a:r>
          </a:p>
          <a:p>
            <a:pPr lvl="6" algn="just"/>
            <a:r>
              <a:rPr lang="es-ES" b="1" dirty="0"/>
              <a:t>capacitor </a:t>
            </a:r>
            <a:r>
              <a:rPr lang="es-ES" b="1" dirty="0" smtClean="0"/>
              <a:t>a partir </a:t>
            </a:r>
            <a:endParaRPr lang="es-ES" b="1" dirty="0"/>
          </a:p>
          <a:p>
            <a:pPr lvl="6" algn="just"/>
            <a:r>
              <a:rPr lang="es-ES" b="1" dirty="0" smtClean="0"/>
              <a:t>de t1</a:t>
            </a:r>
          </a:p>
          <a:p>
            <a:pPr algn="just"/>
            <a:endParaRPr lang="es-ES" dirty="0"/>
          </a:p>
        </p:txBody>
      </p:sp>
      <p:pic>
        <p:nvPicPr>
          <p:cNvPr id="3" name="Imagen 2"/>
          <p:cNvPicPr>
            <a:picLocks noChangeAspect="1"/>
          </p:cNvPicPr>
          <p:nvPr/>
        </p:nvPicPr>
        <p:blipFill>
          <a:blip r:embed="rId2"/>
          <a:stretch>
            <a:fillRect/>
          </a:stretch>
        </p:blipFill>
        <p:spPr>
          <a:xfrm>
            <a:off x="4871234" y="1312161"/>
            <a:ext cx="2762250" cy="2096057"/>
          </a:xfrm>
          <a:prstGeom prst="rect">
            <a:avLst/>
          </a:prstGeom>
        </p:spPr>
      </p:pic>
      <p:pic>
        <p:nvPicPr>
          <p:cNvPr id="4" name="Imagen 3"/>
          <p:cNvPicPr>
            <a:picLocks noChangeAspect="1"/>
          </p:cNvPicPr>
          <p:nvPr/>
        </p:nvPicPr>
        <p:blipFill>
          <a:blip r:embed="rId3"/>
          <a:stretch>
            <a:fillRect/>
          </a:stretch>
        </p:blipFill>
        <p:spPr>
          <a:xfrm>
            <a:off x="4871234" y="4342719"/>
            <a:ext cx="3086100" cy="2352675"/>
          </a:xfrm>
          <a:prstGeom prst="rect">
            <a:avLst/>
          </a:prstGeom>
        </p:spPr>
      </p:pic>
    </p:spTree>
    <p:extLst>
      <p:ext uri="{BB962C8B-B14F-4D97-AF65-F5344CB8AC3E}">
        <p14:creationId xmlns:p14="http://schemas.microsoft.com/office/powerpoint/2010/main" val="102281057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endParaRPr lang="es-ES" b="1" dirty="0" smtClean="0"/>
          </a:p>
          <a:p>
            <a:pPr algn="just"/>
            <a:endParaRPr lang="es-ES" b="1" dirty="0"/>
          </a:p>
          <a:p>
            <a:pPr algn="just"/>
            <a:endParaRPr lang="es-ES" b="1" dirty="0" smtClean="0"/>
          </a:p>
          <a:p>
            <a:pPr algn="just"/>
            <a:endParaRPr lang="es-ES" b="1" dirty="0" smtClean="0"/>
          </a:p>
          <a:p>
            <a:pPr algn="just"/>
            <a:r>
              <a:rPr lang="es-ES" b="1" dirty="0" smtClean="0"/>
              <a:t>Transitorio </a:t>
            </a:r>
            <a:r>
              <a:rPr lang="es-ES" b="1" dirty="0"/>
              <a:t>de carga a partir de </a:t>
            </a:r>
            <a:r>
              <a:rPr lang="es-ES" b="1" dirty="0" smtClean="0"/>
              <a:t>to </a:t>
            </a:r>
            <a:r>
              <a:rPr lang="es-ES" b="1" dirty="0"/>
              <a:t>y de </a:t>
            </a:r>
            <a:r>
              <a:rPr lang="es-ES" b="1" dirty="0" smtClean="0"/>
              <a:t>descarga a partir </a:t>
            </a:r>
            <a:r>
              <a:rPr lang="es-ES" b="1" dirty="0"/>
              <a:t>de </a:t>
            </a:r>
            <a:r>
              <a:rPr lang="es-ES" b="1" dirty="0" smtClean="0"/>
              <a:t>t1.</a:t>
            </a:r>
            <a:endParaRPr lang="es-ES" b="1" dirty="0"/>
          </a:p>
          <a:p>
            <a:pPr algn="just"/>
            <a:endParaRPr lang="es-ES" dirty="0" smtClean="0"/>
          </a:p>
          <a:p>
            <a:pPr algn="just"/>
            <a:endParaRPr lang="es-ES" dirty="0"/>
          </a:p>
          <a:p>
            <a:pPr algn="just"/>
            <a:endParaRPr lang="es-ES" dirty="0" smtClean="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r>
              <a:rPr lang="es-ES" dirty="0" smtClean="0"/>
              <a:t>En esta ecuación</a:t>
            </a:r>
            <a:r>
              <a:rPr lang="es-ES" dirty="0"/>
              <a:t>, </a:t>
            </a:r>
            <a:r>
              <a:rPr lang="es-ES" dirty="0" smtClean="0"/>
              <a:t>la constante está determinada </a:t>
            </a:r>
            <a:r>
              <a:rPr lang="es-ES" dirty="0"/>
              <a:t>por </a:t>
            </a:r>
            <a:r>
              <a:rPr lang="es-ES" dirty="0" smtClean="0"/>
              <a:t>el capacitor y la resistencia</a:t>
            </a:r>
            <a:r>
              <a:rPr lang="es-ES" dirty="0"/>
              <a:t>:</a:t>
            </a:r>
          </a:p>
          <a:p>
            <a:pPr algn="just"/>
            <a:r>
              <a:rPr lang="es-ES" dirty="0"/>
              <a:t>Lo expresado en el apartado anterior puede ser visualizado </a:t>
            </a:r>
            <a:r>
              <a:rPr lang="es-ES" dirty="0" smtClean="0"/>
              <a:t>en </a:t>
            </a:r>
            <a:r>
              <a:rPr lang="es-ES" dirty="0"/>
              <a:t>forma matemática. Supongamos que antes de </a:t>
            </a:r>
            <a:r>
              <a:rPr lang="es-ES" dirty="0" smtClean="0"/>
              <a:t>to </a:t>
            </a:r>
            <a:r>
              <a:rPr lang="es-ES" dirty="0"/>
              <a:t>(</a:t>
            </a:r>
            <a:r>
              <a:rPr lang="es-ES" dirty="0" smtClean="0"/>
              <a:t>instante </a:t>
            </a:r>
            <a:r>
              <a:rPr lang="es-ES" dirty="0"/>
              <a:t>en el cual se cierra el interruptor S), el circuito está en </a:t>
            </a:r>
            <a:r>
              <a:rPr lang="es-ES" dirty="0" smtClean="0"/>
              <a:t>reposo </a:t>
            </a:r>
            <a:r>
              <a:rPr lang="es-ES" dirty="0"/>
              <a:t>(en el circuito no se encuentran corrientes ni </a:t>
            </a:r>
            <a:r>
              <a:rPr lang="es-ES" dirty="0" smtClean="0"/>
              <a:t>tensiones </a:t>
            </a:r>
            <a:r>
              <a:rPr lang="es-ES" dirty="0"/>
              <a:t>aplicadas a los elementos R o C):</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RC. Desde que se cierra el interruptor S, en el </a:t>
            </a:r>
          </a:p>
          <a:p>
            <a:pPr algn="just"/>
            <a:r>
              <a:rPr lang="es-ES" dirty="0"/>
              <a:t>tiempo t la tensión alcanza el 63,21 % de su valor máximo, y en </a:t>
            </a:r>
            <a:r>
              <a:rPr lang="es-ES" dirty="0" smtClean="0"/>
              <a:t>aproximadamente </a:t>
            </a:r>
            <a:r>
              <a:rPr lang="es-ES" dirty="0"/>
              <a:t>5 t se alcanza el valor máximo V. A partir de </a:t>
            </a:r>
            <a:r>
              <a:rPr lang="es-ES" dirty="0" smtClean="0"/>
              <a:t>este </a:t>
            </a:r>
            <a:r>
              <a:rPr lang="es-ES" dirty="0"/>
              <a:t>punto, la respuesta del circuito ha sido sobrepasada.</a:t>
            </a:r>
          </a:p>
          <a:p>
            <a:pPr algn="just"/>
            <a:r>
              <a:rPr lang="es-ES" dirty="0"/>
              <a:t>En el momento en que se produce la apertura de S, luego de que </a:t>
            </a:r>
            <a:r>
              <a:rPr lang="es-ES" dirty="0" smtClean="0"/>
              <a:t>el </a:t>
            </a:r>
            <a:r>
              <a:rPr lang="es-ES" dirty="0"/>
              <a:t>circuito se encuentra en estado estable, es decir, la tensión </a:t>
            </a:r>
            <a:r>
              <a:rPr lang="es-ES" dirty="0" smtClean="0"/>
              <a:t>sobre </a:t>
            </a:r>
            <a:r>
              <a:rPr lang="es-ES" dirty="0"/>
              <a:t>el capacitor es prácticamente la tensión V de la batería </a:t>
            </a:r>
            <a:r>
              <a:rPr lang="es-ES" dirty="0" smtClean="0"/>
              <a:t>y </a:t>
            </a:r>
            <a:r>
              <a:rPr lang="es-ES" dirty="0"/>
              <a:t>la corriente en el circuito es casi nula, se produce el efecto </a:t>
            </a:r>
            <a:r>
              <a:rPr lang="es-ES" dirty="0" smtClean="0"/>
              <a:t>inverso </a:t>
            </a:r>
            <a:r>
              <a:rPr lang="es-ES" dirty="0"/>
              <a:t>al descripto durante la carga. En el tiempo t, la tensión </a:t>
            </a:r>
            <a:r>
              <a:rPr lang="es-ES" dirty="0" smtClean="0"/>
              <a:t>ha </a:t>
            </a:r>
            <a:r>
              <a:rPr lang="es-ES" dirty="0"/>
              <a:t>descendido hasta el 36,79 % de su valor máximo; pasado </a:t>
            </a:r>
            <a:r>
              <a:rPr lang="es-ES" dirty="0" smtClean="0"/>
              <a:t>nuevamente </a:t>
            </a:r>
            <a:r>
              <a:rPr lang="es-ES" dirty="0"/>
              <a:t>un tiempo de 5t, la tensión será nula.</a:t>
            </a:r>
          </a:p>
          <a:p>
            <a:pPr algn="ctr"/>
            <a:r>
              <a:rPr lang="es-ES" b="1" dirty="0" smtClean="0">
                <a:solidFill>
                  <a:srgbClr val="FF0000"/>
                </a:solidFill>
                <a:latin typeface="Arial Rounded MT Bold" panose="020F0704030504030204" pitchFamily="34" charset="0"/>
              </a:rPr>
              <a:t>En un circuito AC </a:t>
            </a:r>
            <a:r>
              <a:rPr lang="es-ES" b="1" dirty="0">
                <a:solidFill>
                  <a:srgbClr val="FF0000"/>
                </a:solidFill>
                <a:latin typeface="Arial Rounded MT Bold" panose="020F0704030504030204" pitchFamily="34" charset="0"/>
              </a:rPr>
              <a:t>serie</a:t>
            </a:r>
            <a:r>
              <a:rPr lang="es-ES" b="1" dirty="0" smtClean="0">
                <a:solidFill>
                  <a:srgbClr val="FF0000"/>
                </a:solidFill>
                <a:latin typeface="Arial Rounded MT Bold" panose="020F0704030504030204" pitchFamily="34" charset="0"/>
              </a:rPr>
              <a:t>,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capacitor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 tiempo.</a:t>
            </a:r>
          </a:p>
          <a:p>
            <a:pPr algn="just"/>
            <a:endParaRPr lang="es-ES" dirty="0"/>
          </a:p>
        </p:txBody>
      </p:sp>
      <p:pic>
        <p:nvPicPr>
          <p:cNvPr id="5" name="Imagen 4"/>
          <p:cNvPicPr>
            <a:picLocks noChangeAspect="1"/>
          </p:cNvPicPr>
          <p:nvPr/>
        </p:nvPicPr>
        <p:blipFill>
          <a:blip r:embed="rId2"/>
          <a:stretch>
            <a:fillRect/>
          </a:stretch>
        </p:blipFill>
        <p:spPr>
          <a:xfrm>
            <a:off x="6195703" y="308078"/>
            <a:ext cx="3695700" cy="1895475"/>
          </a:xfrm>
          <a:prstGeom prst="rect">
            <a:avLst/>
          </a:prstGeom>
        </p:spPr>
      </p:pic>
      <p:pic>
        <p:nvPicPr>
          <p:cNvPr id="6" name="Imagen 5"/>
          <p:cNvPicPr>
            <a:picLocks noChangeAspect="1"/>
          </p:cNvPicPr>
          <p:nvPr/>
        </p:nvPicPr>
        <p:blipFill>
          <a:blip r:embed="rId3"/>
          <a:stretch>
            <a:fillRect/>
          </a:stretch>
        </p:blipFill>
        <p:spPr>
          <a:xfrm>
            <a:off x="5324536" y="3601378"/>
            <a:ext cx="1190625" cy="771525"/>
          </a:xfrm>
          <a:prstGeom prst="rect">
            <a:avLst/>
          </a:prstGeom>
        </p:spPr>
      </p:pic>
    </p:spTree>
    <p:extLst>
      <p:ext uri="{BB962C8B-B14F-4D97-AF65-F5344CB8AC3E}">
        <p14:creationId xmlns:p14="http://schemas.microsoft.com/office/powerpoint/2010/main" val="150188154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R en un circuito </a:t>
            </a:r>
            <a:r>
              <a:rPr lang="es-ES" b="1" dirty="0">
                <a:solidFill>
                  <a:srgbClr val="0070C0"/>
                </a:solidFill>
                <a:latin typeface="Arial Rounded MT Bold" panose="020F0704030504030204" pitchFamily="34" charset="0"/>
              </a:rPr>
              <a:t>RC serie</a:t>
            </a:r>
          </a:p>
          <a:p>
            <a:pPr algn="just"/>
            <a:r>
              <a:rPr lang="es-ES" dirty="0" smtClean="0"/>
              <a:t>En el momento to en que se cierra </a:t>
            </a:r>
            <a:r>
              <a:rPr lang="es-ES" dirty="0"/>
              <a:t>el </a:t>
            </a:r>
            <a:r>
              <a:rPr lang="es-ES" dirty="0" smtClean="0"/>
              <a:t>interruptor </a:t>
            </a:r>
            <a:r>
              <a:rPr lang="es-ES" dirty="0"/>
              <a:t>S</a:t>
            </a:r>
            <a:r>
              <a:rPr lang="es-ES" dirty="0" smtClean="0"/>
              <a:t>, vemos </a:t>
            </a:r>
            <a:r>
              <a:rPr lang="es-ES" dirty="0"/>
              <a:t>que </a:t>
            </a:r>
            <a:r>
              <a:rPr lang="es-ES" dirty="0" smtClean="0"/>
              <a:t>la tensión en el capacitor </a:t>
            </a:r>
            <a:r>
              <a:rPr lang="es-ES" dirty="0"/>
              <a:t>comienza a crecer, </a:t>
            </a:r>
            <a:r>
              <a:rPr lang="es-ES" dirty="0" smtClean="0"/>
              <a:t>y la corriente </a:t>
            </a:r>
            <a:r>
              <a:rPr lang="es-ES" dirty="0"/>
              <a:t>que circula por él empieza a disminuir.</a:t>
            </a:r>
          </a:p>
          <a:p>
            <a:pPr algn="just"/>
            <a:r>
              <a:rPr lang="es-ES" dirty="0"/>
              <a:t>La velocidad de crecimiento de la tensión </a:t>
            </a:r>
            <a:r>
              <a:rPr lang="es-ES" dirty="0" smtClean="0"/>
              <a:t>y </a:t>
            </a:r>
            <a:r>
              <a:rPr lang="es-ES" dirty="0"/>
              <a:t>de disminución de la corriente </a:t>
            </a:r>
            <a:r>
              <a:rPr lang="es-ES" dirty="0" smtClean="0"/>
              <a:t>está determinada </a:t>
            </a:r>
            <a:r>
              <a:rPr lang="es-ES" dirty="0"/>
              <a:t>por la constante de </a:t>
            </a:r>
            <a:r>
              <a:rPr lang="es-ES" dirty="0" smtClean="0"/>
              <a:t>tiempo que </a:t>
            </a:r>
            <a:r>
              <a:rPr lang="es-ES" dirty="0"/>
              <a:t>depende de R y de </a:t>
            </a:r>
            <a:r>
              <a:rPr lang="es-ES" dirty="0" smtClean="0"/>
              <a:t>C</a:t>
            </a:r>
          </a:p>
          <a:p>
            <a:pPr algn="just"/>
            <a:endParaRPr lang="es-ES" dirty="0"/>
          </a:p>
          <a:p>
            <a:pPr algn="just"/>
            <a:r>
              <a:rPr lang="es-ES" dirty="0"/>
              <a:t>Como la constante de tiempo es </a:t>
            </a:r>
            <a:r>
              <a:rPr lang="es-ES" dirty="0" smtClean="0"/>
              <a:t>directamente </a:t>
            </a:r>
            <a:r>
              <a:rPr lang="es-ES" dirty="0"/>
              <a:t>proporcional a R2 a medida </a:t>
            </a:r>
            <a:r>
              <a:rPr lang="es-ES" dirty="0" smtClean="0"/>
              <a:t>que </a:t>
            </a:r>
            <a:r>
              <a:rPr lang="es-ES" dirty="0"/>
              <a:t>R aumenta, la constante de tiempo </a:t>
            </a:r>
            <a:r>
              <a:rPr lang="es-ES" dirty="0" smtClean="0"/>
              <a:t>también </a:t>
            </a:r>
            <a:r>
              <a:rPr lang="es-ES" dirty="0"/>
              <a:t>lo hace, por lo que el </a:t>
            </a:r>
            <a:r>
              <a:rPr lang="es-ES" dirty="0" smtClean="0"/>
              <a:t>crecimiento de </a:t>
            </a:r>
            <a:r>
              <a:rPr lang="es-ES" dirty="0"/>
              <a:t>la tensión en el capacitor será más </a:t>
            </a:r>
            <a:r>
              <a:rPr lang="es-ES" dirty="0" smtClean="0"/>
              <a:t>lento </a:t>
            </a:r>
            <a:r>
              <a:rPr lang="es-ES" dirty="0"/>
              <a:t>y demorará más en llegar al valor </a:t>
            </a:r>
            <a:r>
              <a:rPr lang="es-ES" dirty="0" smtClean="0"/>
              <a:t>de la </a:t>
            </a:r>
            <a:r>
              <a:rPr lang="es-ES" dirty="0"/>
              <a:t>tensión de la batería V. Además, </a:t>
            </a:r>
            <a:r>
              <a:rPr lang="es-ES" dirty="0" smtClean="0"/>
              <a:t>se debe </a:t>
            </a:r>
            <a:r>
              <a:rPr lang="es-ES" dirty="0"/>
              <a:t>tener en cuenta que la corriente </a:t>
            </a:r>
            <a:r>
              <a:rPr lang="es-ES" dirty="0" smtClean="0"/>
              <a:t>máxima </a:t>
            </a:r>
            <a:r>
              <a:rPr lang="es-ES" dirty="0"/>
              <a:t>que circula al principio, cuando S</a:t>
            </a:r>
          </a:p>
          <a:p>
            <a:pPr algn="just"/>
            <a:r>
              <a:rPr lang="es-ES" dirty="0" smtClean="0"/>
              <a:t>es cerrada, es la relación entre la tensión aplicada </a:t>
            </a:r>
            <a:r>
              <a:rPr lang="es-ES" dirty="0"/>
              <a:t>y la resistencia R:</a:t>
            </a:r>
          </a:p>
          <a:p>
            <a:pPr algn="just"/>
            <a:endParaRPr lang="es-ES" dirty="0" smtClean="0"/>
          </a:p>
          <a:p>
            <a:pPr algn="just"/>
            <a:endParaRPr lang="es-ES" dirty="0" smtClean="0"/>
          </a:p>
          <a:p>
            <a:pPr algn="just"/>
            <a:r>
              <a:rPr lang="es-ES" dirty="0" smtClean="0"/>
              <a:t>Por </a:t>
            </a:r>
            <a:r>
              <a:rPr lang="es-ES" dirty="0"/>
              <a:t>lo </a:t>
            </a:r>
            <a:r>
              <a:rPr lang="es-ES" dirty="0" err="1" smtClean="0"/>
              <a:t>cuaI</a:t>
            </a:r>
            <a:r>
              <a:rPr lang="es-ES" dirty="0" smtClean="0"/>
              <a:t>, si </a:t>
            </a:r>
            <a:r>
              <a:rPr lang="es-ES" dirty="0"/>
              <a:t>R aumenta, </a:t>
            </a:r>
            <a:r>
              <a:rPr lang="es-ES" dirty="0" err="1" smtClean="0"/>
              <a:t>Imax</a:t>
            </a:r>
            <a:r>
              <a:rPr lang="es-ES" dirty="0" smtClean="0"/>
              <a:t> </a:t>
            </a:r>
            <a:r>
              <a:rPr lang="es-ES" dirty="0"/>
              <a:t>disminuye. </a:t>
            </a:r>
          </a:p>
          <a:p>
            <a:pPr algn="just"/>
            <a:r>
              <a:rPr lang="es-ES" dirty="0"/>
              <a:t>Esta relación de menor corriente es lo </a:t>
            </a:r>
            <a:r>
              <a:rPr lang="es-ES" dirty="0" smtClean="0"/>
              <a:t>que aumenta </a:t>
            </a:r>
            <a:r>
              <a:rPr lang="es-ES" dirty="0"/>
              <a:t>el tiempo de establecimiento de </a:t>
            </a:r>
            <a:r>
              <a:rPr lang="es-ES" dirty="0" smtClean="0"/>
              <a:t>las </a:t>
            </a:r>
            <a:r>
              <a:rPr lang="es-ES" dirty="0"/>
              <a:t>cargas en el capacitor.</a:t>
            </a:r>
          </a:p>
          <a:p>
            <a:pPr algn="just"/>
            <a:endParaRPr lang="es-ES" dirty="0"/>
          </a:p>
        </p:txBody>
      </p:sp>
      <p:pic>
        <p:nvPicPr>
          <p:cNvPr id="3" name="Imagen 2"/>
          <p:cNvPicPr>
            <a:picLocks noChangeAspect="1"/>
          </p:cNvPicPr>
          <p:nvPr/>
        </p:nvPicPr>
        <p:blipFill>
          <a:blip r:embed="rId2"/>
          <a:stretch>
            <a:fillRect/>
          </a:stretch>
        </p:blipFill>
        <p:spPr>
          <a:xfrm>
            <a:off x="5610286" y="1564264"/>
            <a:ext cx="619125" cy="238125"/>
          </a:xfrm>
          <a:prstGeom prst="rect">
            <a:avLst/>
          </a:prstGeom>
        </p:spPr>
      </p:pic>
      <p:pic>
        <p:nvPicPr>
          <p:cNvPr id="4" name="Imagen 3"/>
          <p:cNvPicPr>
            <a:picLocks noChangeAspect="1"/>
          </p:cNvPicPr>
          <p:nvPr/>
        </p:nvPicPr>
        <p:blipFill>
          <a:blip r:embed="rId3"/>
          <a:stretch>
            <a:fillRect/>
          </a:stretch>
        </p:blipFill>
        <p:spPr>
          <a:xfrm>
            <a:off x="5676403" y="2957971"/>
            <a:ext cx="790575" cy="476250"/>
          </a:xfrm>
          <a:prstGeom prst="rect">
            <a:avLst/>
          </a:prstGeom>
        </p:spPr>
      </p:pic>
      <p:pic>
        <p:nvPicPr>
          <p:cNvPr id="7" name="Imagen 6"/>
          <p:cNvPicPr>
            <a:picLocks noChangeAspect="1"/>
          </p:cNvPicPr>
          <p:nvPr/>
        </p:nvPicPr>
        <p:blipFill>
          <a:blip r:embed="rId4"/>
          <a:stretch>
            <a:fillRect/>
          </a:stretch>
        </p:blipFill>
        <p:spPr>
          <a:xfrm>
            <a:off x="3491344" y="4120305"/>
            <a:ext cx="5058889" cy="2221118"/>
          </a:xfrm>
          <a:prstGeom prst="rect">
            <a:avLst/>
          </a:prstGeom>
        </p:spPr>
      </p:pic>
    </p:spTree>
    <p:extLst>
      <p:ext uri="{BB962C8B-B14F-4D97-AF65-F5344CB8AC3E}">
        <p14:creationId xmlns:p14="http://schemas.microsoft.com/office/powerpoint/2010/main" val="426279394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Ejemplo </a:t>
            </a:r>
            <a:r>
              <a:rPr lang="es-ES" b="1" dirty="0" err="1" smtClean="0">
                <a:solidFill>
                  <a:srgbClr val="0070C0"/>
                </a:solidFill>
                <a:latin typeface="Arial Rounded MT Bold" panose="020F0704030504030204" pitchFamily="34" charset="0"/>
              </a:rPr>
              <a:t>numerico</a:t>
            </a:r>
            <a:endParaRPr lang="es-ES" b="1" dirty="0" smtClean="0">
              <a:solidFill>
                <a:srgbClr val="0070C0"/>
              </a:solidFill>
              <a:latin typeface="Arial Rounded MT Bold" panose="020F0704030504030204" pitchFamily="34" charset="0"/>
            </a:endParaRPr>
          </a:p>
          <a:p>
            <a:pPr algn="just"/>
            <a:r>
              <a:rPr lang="es-ES" dirty="0"/>
              <a:t>Supongamos </a:t>
            </a:r>
            <a:r>
              <a:rPr lang="es-ES" dirty="0" smtClean="0"/>
              <a:t>un circuito RC serie con R</a:t>
            </a:r>
            <a:r>
              <a:rPr lang="es-ES" dirty="0"/>
              <a:t>= 100 </a:t>
            </a:r>
            <a:r>
              <a:rPr lang="el-GR" dirty="0" smtClean="0"/>
              <a:t>Ω</a:t>
            </a:r>
            <a:r>
              <a:rPr lang="es-ES" dirty="0" smtClean="0"/>
              <a:t>, C=10 </a:t>
            </a:r>
            <a:r>
              <a:rPr lang="el-GR" dirty="0" smtClean="0"/>
              <a:t>μ</a:t>
            </a:r>
            <a:r>
              <a:rPr lang="es-ES" dirty="0" smtClean="0"/>
              <a:t>F y la frecuencia </a:t>
            </a:r>
            <a:r>
              <a:rPr lang="es-ES" dirty="0"/>
              <a:t>angular </a:t>
            </a:r>
            <a:r>
              <a:rPr lang="es-ES" dirty="0" smtClean="0"/>
              <a:t>w = 100 1/s, se pide calcular</a:t>
            </a:r>
            <a:r>
              <a:rPr lang="es-ES" dirty="0"/>
              <a:t>:</a:t>
            </a:r>
          </a:p>
          <a:p>
            <a:pPr marL="342900" indent="-342900" algn="just">
              <a:buFont typeface="+mj-lt"/>
              <a:buAutoNum type="arabicPeriod"/>
            </a:pPr>
            <a:r>
              <a:rPr lang="es-ES" b="1" dirty="0" smtClean="0"/>
              <a:t>La impedancia total del circuito</a:t>
            </a:r>
            <a:r>
              <a:rPr lang="es-ES" b="1" dirty="0"/>
              <a:t>.</a:t>
            </a:r>
          </a:p>
          <a:p>
            <a:pPr marL="342900" indent="-342900" algn="just">
              <a:buFont typeface="+mj-lt"/>
              <a:buAutoNum type="arabicPeriod"/>
            </a:pPr>
            <a:r>
              <a:rPr lang="es-ES" b="1" dirty="0" smtClean="0"/>
              <a:t>La </a:t>
            </a:r>
            <a:r>
              <a:rPr lang="es-ES" b="1" dirty="0"/>
              <a:t>corriente que circula por el circuito, y las </a:t>
            </a:r>
            <a:r>
              <a:rPr lang="es-ES" b="1" dirty="0" smtClean="0"/>
              <a:t>caídas de </a:t>
            </a:r>
            <a:r>
              <a:rPr lang="es-ES" b="1" dirty="0"/>
              <a:t>tensión </a:t>
            </a:r>
            <a:r>
              <a:rPr lang="es-ES" b="1" dirty="0" smtClean="0"/>
              <a:t>en la resistencia y en el capacitor</a:t>
            </a:r>
            <a:r>
              <a:rPr lang="es-ES" b="1" dirty="0"/>
              <a:t>.</a:t>
            </a:r>
          </a:p>
          <a:p>
            <a:pPr marL="342900" indent="-342900" algn="just">
              <a:buFont typeface="+mj-lt"/>
              <a:buAutoNum type="arabicPeriod"/>
            </a:pPr>
            <a:r>
              <a:rPr lang="es-ES" b="1" dirty="0" smtClean="0"/>
              <a:t>La constante </a:t>
            </a:r>
            <a:r>
              <a:rPr lang="es-ES" b="1" dirty="0"/>
              <a:t>de tiempo </a:t>
            </a:r>
            <a:r>
              <a:rPr lang="es-ES" b="1" dirty="0" smtClean="0"/>
              <a:t>del circuito</a:t>
            </a:r>
            <a:r>
              <a:rPr lang="es-ES" b="1" dirty="0"/>
              <a:t>.</a:t>
            </a:r>
            <a:endParaRPr lang="es-ES" b="1" dirty="0" smtClean="0"/>
          </a:p>
          <a:p>
            <a:pPr algn="just"/>
            <a:endParaRPr lang="es-ES" dirty="0"/>
          </a:p>
          <a:p>
            <a:pPr algn="just"/>
            <a:r>
              <a:rPr lang="es-ES" b="1" dirty="0"/>
              <a:t>Circuito RC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1. Comencemos </a:t>
            </a:r>
            <a:r>
              <a:rPr lang="es-ES" b="1" dirty="0"/>
              <a:t>calculando </a:t>
            </a:r>
            <a:r>
              <a:rPr lang="es-ES" b="1" dirty="0" smtClean="0"/>
              <a:t>la impedancia</a:t>
            </a:r>
            <a:r>
              <a:rPr lang="es-ES" b="1" dirty="0"/>
              <a:t>: </a:t>
            </a:r>
          </a:p>
          <a:p>
            <a:pPr algn="just"/>
            <a:endParaRPr lang="es-ES" dirty="0"/>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0136" y="1659205"/>
            <a:ext cx="3019425" cy="2114550"/>
          </a:xfrm>
          <a:prstGeom prst="rect">
            <a:avLst/>
          </a:prstGeom>
        </p:spPr>
      </p:pic>
      <p:pic>
        <p:nvPicPr>
          <p:cNvPr id="6" name="Imagen 5"/>
          <p:cNvPicPr>
            <a:picLocks noChangeAspect="1"/>
          </p:cNvPicPr>
          <p:nvPr/>
        </p:nvPicPr>
        <p:blipFill>
          <a:blip r:embed="rId3"/>
          <a:stretch>
            <a:fillRect/>
          </a:stretch>
        </p:blipFill>
        <p:spPr>
          <a:xfrm>
            <a:off x="5048310" y="4038971"/>
            <a:ext cx="1743075" cy="323850"/>
          </a:xfrm>
          <a:prstGeom prst="rect">
            <a:avLst/>
          </a:prstGeom>
        </p:spPr>
      </p:pic>
      <p:pic>
        <p:nvPicPr>
          <p:cNvPr id="8" name="Imagen 7"/>
          <p:cNvPicPr>
            <a:picLocks noChangeAspect="1"/>
          </p:cNvPicPr>
          <p:nvPr/>
        </p:nvPicPr>
        <p:blipFill>
          <a:blip r:embed="rId4"/>
          <a:stretch>
            <a:fillRect/>
          </a:stretch>
        </p:blipFill>
        <p:spPr>
          <a:xfrm>
            <a:off x="4100572" y="4463946"/>
            <a:ext cx="3638550" cy="2276475"/>
          </a:xfrm>
          <a:prstGeom prst="rect">
            <a:avLst/>
          </a:prstGeom>
        </p:spPr>
      </p:pic>
    </p:spTree>
    <p:extLst>
      <p:ext uri="{BB962C8B-B14F-4D97-AF65-F5344CB8AC3E}">
        <p14:creationId xmlns:p14="http://schemas.microsoft.com/office/powerpoint/2010/main" val="207056223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4524315"/>
          </a:xfrm>
          <a:prstGeom prst="rect">
            <a:avLst/>
          </a:prstGeom>
        </p:spPr>
        <p:txBody>
          <a:bodyPr wrap="square">
            <a:spAutoFit/>
          </a:bodyPr>
          <a:lstStyle/>
          <a:p>
            <a:pPr algn="just"/>
            <a:r>
              <a:rPr lang="es-ES" b="1" dirty="0" smtClean="0"/>
              <a:t>2. Para calcular la corriente y las caídas de tensión recordemos </a:t>
            </a:r>
            <a:r>
              <a:rPr lang="es-ES" b="1" dirty="0"/>
              <a:t>que</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76774" y="682089"/>
            <a:ext cx="3486150" cy="2857500"/>
          </a:xfrm>
          <a:prstGeom prst="rect">
            <a:avLst/>
          </a:prstGeom>
        </p:spPr>
      </p:pic>
      <p:pic>
        <p:nvPicPr>
          <p:cNvPr id="4" name="Imagen 3"/>
          <p:cNvPicPr>
            <a:picLocks noChangeAspect="1"/>
          </p:cNvPicPr>
          <p:nvPr/>
        </p:nvPicPr>
        <p:blipFill>
          <a:blip r:embed="rId3"/>
          <a:stretch>
            <a:fillRect/>
          </a:stretch>
        </p:blipFill>
        <p:spPr>
          <a:xfrm>
            <a:off x="4757799" y="3908246"/>
            <a:ext cx="2324100" cy="285750"/>
          </a:xfrm>
          <a:prstGeom prst="rect">
            <a:avLst/>
          </a:prstGeom>
        </p:spPr>
      </p:pic>
    </p:spTree>
    <p:extLst>
      <p:ext uri="{BB962C8B-B14F-4D97-AF65-F5344CB8AC3E}">
        <p14:creationId xmlns:p14="http://schemas.microsoft.com/office/powerpoint/2010/main" val="82064337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serie</a:t>
            </a:r>
          </a:p>
          <a:p>
            <a:pPr algn="just"/>
            <a:r>
              <a:rPr lang="es-ES" dirty="0"/>
              <a:t>En un circuito RLC serie, la impedancia total </a:t>
            </a:r>
            <a:r>
              <a:rPr lang="es-ES" dirty="0" smtClean="0"/>
              <a:t>ZT </a:t>
            </a:r>
            <a:r>
              <a:rPr lang="es-ES" dirty="0"/>
              <a:t>será la </a:t>
            </a:r>
            <a:r>
              <a:rPr lang="es-ES" dirty="0" smtClean="0"/>
              <a:t>suma de las impedancias de cada </a:t>
            </a:r>
            <a:r>
              <a:rPr lang="es-ES" dirty="0"/>
              <a:t>componente:</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rPr>
              <a:t>Circuito </a:t>
            </a:r>
            <a:r>
              <a:rPr lang="es-ES" b="1" dirty="0">
                <a:solidFill>
                  <a:srgbClr val="0070C0"/>
                </a:solidFill>
              </a:rPr>
              <a:t>RLC</a:t>
            </a:r>
          </a:p>
          <a:p>
            <a:pPr algn="ctr"/>
            <a:r>
              <a:rPr lang="es-ES" b="1" dirty="0" smtClean="0">
                <a:solidFill>
                  <a:srgbClr val="0070C0"/>
                </a:solidFill>
              </a:rPr>
              <a:t>Un </a:t>
            </a:r>
            <a:r>
              <a:rPr lang="es-ES" b="1" dirty="0">
                <a:solidFill>
                  <a:srgbClr val="0070C0"/>
                </a:solidFill>
              </a:rPr>
              <a:t>circuito RLC es aquel que tiene como componentes una </a:t>
            </a:r>
            <a:r>
              <a:rPr lang="es-ES" b="1" dirty="0" smtClean="0">
                <a:solidFill>
                  <a:srgbClr val="0070C0"/>
                </a:solidFill>
              </a:rPr>
              <a:t>resistencia</a:t>
            </a:r>
            <a:r>
              <a:rPr lang="es-ES" b="1" dirty="0">
                <a:solidFill>
                  <a:srgbClr val="0070C0"/>
                </a:solidFill>
              </a:rPr>
              <a:t>, un condensador </a:t>
            </a:r>
            <a:r>
              <a:rPr lang="es-ES" b="1" dirty="0" smtClean="0">
                <a:solidFill>
                  <a:srgbClr val="0070C0"/>
                </a:solidFill>
              </a:rPr>
              <a:t>y un inductancia </a:t>
            </a:r>
            <a:r>
              <a:rPr lang="es-ES" b="1" dirty="0">
                <a:solidFill>
                  <a:srgbClr val="0070C0"/>
                </a:solidFill>
              </a:rPr>
              <a:t>conectados </a:t>
            </a:r>
            <a:r>
              <a:rPr lang="es-ES" b="1" dirty="0" smtClean="0">
                <a:solidFill>
                  <a:srgbClr val="0070C0"/>
                </a:solidFill>
              </a:rPr>
              <a:t>en serie</a:t>
            </a:r>
            <a:r>
              <a:rPr lang="es-ES" b="1" dirty="0">
                <a:solidFill>
                  <a:srgbClr val="0070C0"/>
                </a:solidFill>
              </a:rPr>
              <a:t>. </a:t>
            </a:r>
          </a:p>
          <a:p>
            <a:pPr algn="ctr"/>
            <a:r>
              <a:rPr lang="es-ES" b="1" dirty="0">
                <a:solidFill>
                  <a:srgbClr val="0070C0"/>
                </a:solidFill>
              </a:rPr>
              <a:t>En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el condensador </a:t>
            </a:r>
            <a:r>
              <a:rPr lang="es-ES" b="1" dirty="0">
                <a:solidFill>
                  <a:srgbClr val="0070C0"/>
                </a:solidFill>
              </a:rPr>
              <a:t>tiene una carga máxima </a:t>
            </a:r>
            <a:r>
              <a:rPr lang="es-ES" b="1" dirty="0" smtClean="0">
                <a:solidFill>
                  <a:srgbClr val="0070C0"/>
                </a:solidFill>
              </a:rPr>
              <a:t>(</a:t>
            </a:r>
            <a:r>
              <a:rPr lang="es-ES" b="1" dirty="0" err="1" smtClean="0">
                <a:solidFill>
                  <a:srgbClr val="0070C0"/>
                </a:solidFill>
              </a:rPr>
              <a:t>Qmáx</a:t>
            </a:r>
            <a:r>
              <a:rPr lang="es-ES" b="1" dirty="0">
                <a:solidFill>
                  <a:srgbClr val="0070C0"/>
                </a:solidFill>
              </a:rPr>
              <a:t>). Después de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la energía total del sistema está dada </a:t>
            </a:r>
            <a:r>
              <a:rPr lang="es-ES" b="1" dirty="0">
                <a:solidFill>
                  <a:srgbClr val="0070C0"/>
                </a:solidFill>
              </a:rPr>
              <a:t>por </a:t>
            </a:r>
            <a:r>
              <a:rPr lang="es-ES" b="1" dirty="0" smtClean="0">
                <a:solidFill>
                  <a:srgbClr val="0070C0"/>
                </a:solidFill>
              </a:rPr>
              <a:t>la ecuación</a:t>
            </a:r>
            <a:r>
              <a:rPr lang="es-ES" b="1" dirty="0">
                <a:solidFill>
                  <a:srgbClr val="0070C0"/>
                </a:solidFill>
              </a:rPr>
              <a:t>: U </a:t>
            </a:r>
            <a:r>
              <a:rPr lang="es-ES" b="1" dirty="0" smtClean="0">
                <a:solidFill>
                  <a:srgbClr val="0070C0"/>
                </a:solidFill>
              </a:rPr>
              <a:t>= [</a:t>
            </a:r>
            <a:r>
              <a:rPr lang="es-ES" b="1" dirty="0">
                <a:solidFill>
                  <a:srgbClr val="0070C0"/>
                </a:solidFill>
              </a:rPr>
              <a:t>02/(2C)] </a:t>
            </a:r>
            <a:r>
              <a:rPr lang="es-ES" b="1" dirty="0" smtClean="0">
                <a:solidFill>
                  <a:srgbClr val="0070C0"/>
                </a:solidFill>
              </a:rPr>
              <a:t>+ (</a:t>
            </a:r>
            <a:r>
              <a:rPr lang="es-ES" b="1" dirty="0">
                <a:solidFill>
                  <a:srgbClr val="0070C0"/>
                </a:solidFill>
              </a:rPr>
              <a:t>L12/2</a:t>
            </a:r>
            <a:r>
              <a:rPr lang="es-ES" b="1" dirty="0" smtClean="0">
                <a:solidFill>
                  <a:srgbClr val="0070C0"/>
                </a:solidFill>
              </a:rPr>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3938649" y="882608"/>
            <a:ext cx="3962400" cy="247650"/>
          </a:xfrm>
          <a:prstGeom prst="rect">
            <a:avLst/>
          </a:prstGeom>
        </p:spPr>
      </p:pic>
      <p:pic>
        <p:nvPicPr>
          <p:cNvPr id="6" name="Imagen 5"/>
          <p:cNvPicPr>
            <a:picLocks noChangeAspect="1"/>
          </p:cNvPicPr>
          <p:nvPr/>
        </p:nvPicPr>
        <p:blipFill>
          <a:blip r:embed="rId3"/>
          <a:stretch>
            <a:fillRect/>
          </a:stretch>
        </p:blipFill>
        <p:spPr>
          <a:xfrm>
            <a:off x="4653024" y="1280061"/>
            <a:ext cx="2533650" cy="3276600"/>
          </a:xfrm>
          <a:prstGeom prst="rect">
            <a:avLst/>
          </a:prstGeom>
        </p:spPr>
      </p:pic>
    </p:spTree>
    <p:extLst>
      <p:ext uri="{BB962C8B-B14F-4D97-AF65-F5344CB8AC3E}">
        <p14:creationId xmlns:p14="http://schemas.microsoft.com/office/powerpoint/2010/main" val="105830365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lvl="6" algn="just"/>
            <a:r>
              <a:rPr lang="es-ES" b="1" dirty="0"/>
              <a:t>Diagrama </a:t>
            </a:r>
          </a:p>
          <a:p>
            <a:pPr lvl="6" algn="just"/>
            <a:r>
              <a:rPr lang="es-ES" b="1" dirty="0"/>
              <a:t>vectorial de</a:t>
            </a:r>
          </a:p>
          <a:p>
            <a:pPr lvl="6" algn="just"/>
            <a:r>
              <a:rPr lang="es-ES" b="1" dirty="0"/>
              <a:t>la impedancia</a:t>
            </a:r>
          </a:p>
          <a:p>
            <a:pPr lvl="6" algn="just"/>
            <a:r>
              <a:rPr lang="es-ES" b="1" dirty="0"/>
              <a:t>total </a:t>
            </a:r>
            <a:r>
              <a:rPr lang="es-ES" b="1" dirty="0" smtClean="0"/>
              <a:t>ZT </a:t>
            </a:r>
            <a:r>
              <a:rPr lang="es-ES" b="1" dirty="0"/>
              <a:t>del</a:t>
            </a:r>
          </a:p>
          <a:p>
            <a:pPr lvl="6" algn="just"/>
            <a:r>
              <a:rPr lang="es-ES" b="1" dirty="0"/>
              <a:t>circuito RLC </a:t>
            </a:r>
          </a:p>
          <a:p>
            <a:pPr lvl="6" algn="just"/>
            <a:r>
              <a:rPr lang="es-ES" b="1" dirty="0"/>
              <a:t>serie</a:t>
            </a:r>
            <a:r>
              <a:rPr lang="es-ES" b="1" dirty="0" smtClean="0"/>
              <a:t>.</a:t>
            </a:r>
          </a:p>
          <a:p>
            <a:pPr algn="just"/>
            <a:endParaRPr lang="es-ES" dirty="0"/>
          </a:p>
          <a:p>
            <a:pPr algn="just"/>
            <a:r>
              <a:rPr lang="es-ES" dirty="0" smtClean="0"/>
              <a:t>En </a:t>
            </a:r>
            <a:r>
              <a:rPr lang="es-ES" dirty="0"/>
              <a:t>un circuito RLC serie, la corriente que circula por la </a:t>
            </a:r>
            <a:r>
              <a:rPr lang="es-ES" dirty="0" smtClean="0"/>
              <a:t>resistencia </a:t>
            </a:r>
            <a:r>
              <a:rPr lang="es-ES" dirty="0"/>
              <a:t>es la misma que circula por el </a:t>
            </a:r>
            <a:r>
              <a:rPr lang="es-ES" dirty="0" smtClean="0"/>
              <a:t>inductancia </a:t>
            </a:r>
            <a:r>
              <a:rPr lang="es-ES" dirty="0"/>
              <a:t>y </a:t>
            </a:r>
            <a:r>
              <a:rPr lang="es-ES" dirty="0" smtClean="0"/>
              <a:t>por el </a:t>
            </a:r>
            <a:r>
              <a:rPr lang="es-ES" dirty="0"/>
              <a:t>capacitor mientras que la corriente que circula por el </a:t>
            </a:r>
            <a:r>
              <a:rPr lang="es-ES" dirty="0" smtClean="0"/>
              <a:t>circuito </a:t>
            </a:r>
            <a:r>
              <a:rPr lang="es-ES" dirty="0"/>
              <a:t>es única, y atraviesa tanto a la resistencia como al </a:t>
            </a:r>
            <a:r>
              <a:rPr lang="es-ES" dirty="0" smtClean="0"/>
              <a:t>inductancia </a:t>
            </a:r>
            <a:r>
              <a:rPr lang="es-ES" dirty="0"/>
              <a:t>y al capacitor.</a:t>
            </a:r>
          </a:p>
          <a:p>
            <a:pPr algn="just"/>
            <a:r>
              <a:rPr lang="es-ES" dirty="0"/>
              <a:t>La tensión del generador V(t) es la suma de las caídas de </a:t>
            </a:r>
            <a:r>
              <a:rPr lang="es-ES" dirty="0" smtClean="0"/>
              <a:t>tensión </a:t>
            </a:r>
            <a:r>
              <a:rPr lang="es-ES" dirty="0"/>
              <a:t>en 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a:t>
            </a:r>
          </a:p>
          <a:p>
            <a:pPr algn="just"/>
            <a:r>
              <a:rPr lang="es-ES" dirty="0" smtClean="0"/>
              <a:t>Si </a:t>
            </a:r>
            <a:r>
              <a:rPr lang="es-ES" dirty="0"/>
              <a:t>aplicamos la ley de Ohm, podemos calcular las </a:t>
            </a:r>
            <a:r>
              <a:rPr lang="es-ES" dirty="0" smtClean="0"/>
              <a:t>tensiones en </a:t>
            </a:r>
            <a:r>
              <a:rPr lang="es-ES" dirty="0"/>
              <a:t>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 con lo que </a:t>
            </a:r>
            <a:r>
              <a:rPr lang="es-ES" dirty="0"/>
              <a:t>nos queda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957820" y="170557"/>
            <a:ext cx="2084248" cy="2014503"/>
          </a:xfrm>
          <a:prstGeom prst="rect">
            <a:avLst/>
          </a:prstGeom>
        </p:spPr>
      </p:pic>
      <p:pic>
        <p:nvPicPr>
          <p:cNvPr id="4" name="Imagen 3"/>
          <p:cNvPicPr>
            <a:picLocks noChangeAspect="1"/>
          </p:cNvPicPr>
          <p:nvPr/>
        </p:nvPicPr>
        <p:blipFill>
          <a:blip r:embed="rId3"/>
          <a:stretch>
            <a:fillRect/>
          </a:stretch>
        </p:blipFill>
        <p:spPr>
          <a:xfrm>
            <a:off x="4286309" y="3226130"/>
            <a:ext cx="3267075" cy="295275"/>
          </a:xfrm>
          <a:prstGeom prst="rect">
            <a:avLst/>
          </a:prstGeom>
        </p:spPr>
      </p:pic>
      <p:pic>
        <p:nvPicPr>
          <p:cNvPr id="7" name="Imagen 6"/>
          <p:cNvPicPr>
            <a:picLocks noChangeAspect="1"/>
          </p:cNvPicPr>
          <p:nvPr/>
        </p:nvPicPr>
        <p:blipFill>
          <a:blip r:embed="rId4"/>
          <a:stretch>
            <a:fillRect/>
          </a:stretch>
        </p:blipFill>
        <p:spPr>
          <a:xfrm>
            <a:off x="5362633" y="3948793"/>
            <a:ext cx="1114425" cy="266700"/>
          </a:xfrm>
          <a:prstGeom prst="rect">
            <a:avLst/>
          </a:prstGeom>
        </p:spPr>
      </p:pic>
      <p:pic>
        <p:nvPicPr>
          <p:cNvPr id="8" name="Imagen 7"/>
          <p:cNvPicPr>
            <a:picLocks noChangeAspect="1"/>
          </p:cNvPicPr>
          <p:nvPr/>
        </p:nvPicPr>
        <p:blipFill>
          <a:blip r:embed="rId5"/>
          <a:stretch>
            <a:fillRect/>
          </a:stretch>
        </p:blipFill>
        <p:spPr>
          <a:xfrm>
            <a:off x="285004" y="4215493"/>
            <a:ext cx="2762250" cy="2457450"/>
          </a:xfrm>
          <a:prstGeom prst="rect">
            <a:avLst/>
          </a:prstGeom>
        </p:spPr>
      </p:pic>
    </p:spTree>
    <p:extLst>
      <p:ext uri="{BB962C8B-B14F-4D97-AF65-F5344CB8AC3E}">
        <p14:creationId xmlns:p14="http://schemas.microsoft.com/office/powerpoint/2010/main" val="103561136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Si </a:t>
            </a:r>
            <a:r>
              <a:rPr lang="es-ES" dirty="0"/>
              <a:t>consideramos que, en un circuito inductivo, la corriente </a:t>
            </a:r>
            <a:r>
              <a:rPr lang="es-ES" dirty="0" smtClean="0"/>
              <a:t>atrasa </a:t>
            </a:r>
            <a:r>
              <a:rPr lang="es-ES" dirty="0"/>
              <a:t>90 respecto de la tensión y, en un circuito </a:t>
            </a:r>
            <a:r>
              <a:rPr lang="es-ES" dirty="0" smtClean="0"/>
              <a:t>capacitivo, adelanta 90° respecto de la tensión</a:t>
            </a:r>
            <a:r>
              <a:rPr lang="es-ES" dirty="0"/>
              <a:t>, tendremos:</a:t>
            </a:r>
          </a:p>
          <a:p>
            <a:pPr algn="just"/>
            <a:r>
              <a:rPr lang="es-ES" dirty="0" smtClean="0"/>
              <a:t>En el inductancia:</a:t>
            </a:r>
          </a:p>
          <a:p>
            <a:pPr algn="just"/>
            <a:endParaRPr lang="es-ES" dirty="0"/>
          </a:p>
          <a:p>
            <a:pPr algn="just"/>
            <a:endParaRPr lang="es-ES" dirty="0" smtClean="0"/>
          </a:p>
          <a:p>
            <a:pPr algn="just"/>
            <a:r>
              <a:rPr lang="es-ES" dirty="0" smtClean="0"/>
              <a:t>En un circuito ALC </a:t>
            </a:r>
            <a:r>
              <a:rPr lang="es-ES" dirty="0"/>
              <a:t>serie</a:t>
            </a:r>
            <a:r>
              <a:rPr lang="es-ES" dirty="0" smtClean="0"/>
              <a:t>, la corriente tendrá un ángulo de desfasaje </a:t>
            </a:r>
            <a:r>
              <a:rPr lang="es-ES" dirty="0"/>
              <a:t>respecto </a:t>
            </a:r>
            <a:r>
              <a:rPr lang="es-ES" dirty="0" smtClean="0"/>
              <a:t>de la tensión </a:t>
            </a:r>
            <a:r>
              <a:rPr lang="es-ES" dirty="0"/>
              <a:t>aplicada, que </a:t>
            </a:r>
            <a:r>
              <a:rPr lang="es-ES" dirty="0" smtClean="0"/>
              <a:t>dependerá de la relación de las impedancias inductivas y capacitivas</a:t>
            </a:r>
            <a:r>
              <a:rPr lang="es-ES" dirty="0"/>
              <a:t>.</a:t>
            </a:r>
          </a:p>
          <a:p>
            <a:pPr algn="just"/>
            <a:r>
              <a:rPr lang="es-ES" dirty="0"/>
              <a:t>O</a:t>
            </a:r>
            <a:r>
              <a:rPr lang="es-ES" dirty="0" smtClean="0"/>
              <a:t>, lo que es lo mismo</a:t>
            </a:r>
            <a:r>
              <a:rPr lang="es-ES" dirty="0"/>
              <a:t>, podemos expresar que</a:t>
            </a:r>
            <a:r>
              <a:rPr lang="es-ES" dirty="0" smtClean="0"/>
              <a:t>:</a:t>
            </a:r>
          </a:p>
          <a:p>
            <a:pPr algn="just"/>
            <a:endParaRPr lang="es-ES" dirty="0"/>
          </a:p>
          <a:p>
            <a:pPr algn="just"/>
            <a:endParaRPr lang="es-ES" dirty="0" smtClean="0"/>
          </a:p>
          <a:p>
            <a:pPr algn="just"/>
            <a:r>
              <a:rPr lang="es-ES" dirty="0" smtClean="0"/>
              <a:t>Siendo</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a:p>
          <a:p>
            <a:pPr algn="just"/>
            <a:endParaRPr lang="es-ES" dirty="0" smtClean="0"/>
          </a:p>
          <a:p>
            <a:pPr algn="just"/>
            <a:r>
              <a:rPr lang="es-ES" dirty="0" smtClean="0"/>
              <a:t>De igual manera</a:t>
            </a:r>
            <a:r>
              <a:rPr lang="es-ES" dirty="0"/>
              <a:t>, asumiendo </a:t>
            </a:r>
            <a:r>
              <a:rPr lang="es-ES" dirty="0" smtClean="0"/>
              <a:t>que la tensión atrasa respecto de la corriente en el capacitor</a:t>
            </a:r>
            <a:r>
              <a:rPr lang="es-ES" dirty="0"/>
              <a:t>, podemos expresar que:</a:t>
            </a:r>
          </a:p>
          <a:p>
            <a:pPr algn="just"/>
            <a:endParaRPr lang="es-ES" dirty="0" smtClean="0"/>
          </a:p>
          <a:p>
            <a:pPr algn="just"/>
            <a:endParaRPr lang="es-ES" dirty="0"/>
          </a:p>
          <a:p>
            <a:pPr algn="just"/>
            <a:r>
              <a:rPr lang="es-ES" dirty="0" smtClean="0"/>
              <a:t>Siendo</a:t>
            </a:r>
          </a:p>
          <a:p>
            <a:pPr algn="just"/>
            <a:endParaRPr lang="es-ES" dirty="0" smtClean="0"/>
          </a:p>
          <a:p>
            <a:pPr algn="just"/>
            <a:r>
              <a:rPr lang="es-ES" dirty="0" smtClean="0"/>
              <a:t>Como </a:t>
            </a:r>
            <a:r>
              <a:rPr lang="es-ES" dirty="0"/>
              <a:t>sabemos</a:t>
            </a:r>
            <a:r>
              <a:rPr lang="es-ES" dirty="0" smtClean="0"/>
              <a:t>, la corriente que circula por el circuito es única, por lo tanto</a:t>
            </a:r>
            <a:r>
              <a:rPr lang="es-ES" dirty="0"/>
              <a:t>:</a:t>
            </a:r>
          </a:p>
          <a:p>
            <a:pPr algn="just"/>
            <a:endParaRPr lang="es-ES" dirty="0"/>
          </a:p>
        </p:txBody>
      </p:sp>
      <p:pic>
        <p:nvPicPr>
          <p:cNvPr id="5" name="Imagen 4"/>
          <p:cNvPicPr>
            <a:picLocks noChangeAspect="1"/>
          </p:cNvPicPr>
          <p:nvPr/>
        </p:nvPicPr>
        <p:blipFill>
          <a:blip r:embed="rId2"/>
          <a:stretch>
            <a:fillRect/>
          </a:stretch>
        </p:blipFill>
        <p:spPr>
          <a:xfrm>
            <a:off x="4267261" y="922440"/>
            <a:ext cx="3305175" cy="666750"/>
          </a:xfrm>
          <a:prstGeom prst="rect">
            <a:avLst/>
          </a:prstGeom>
        </p:spPr>
      </p:pic>
      <p:pic>
        <p:nvPicPr>
          <p:cNvPr id="6" name="Imagen 5"/>
          <p:cNvPicPr>
            <a:picLocks noChangeAspect="1"/>
          </p:cNvPicPr>
          <p:nvPr/>
        </p:nvPicPr>
        <p:blipFill>
          <a:blip r:embed="rId3"/>
          <a:stretch>
            <a:fillRect/>
          </a:stretch>
        </p:blipFill>
        <p:spPr>
          <a:xfrm>
            <a:off x="4895910" y="2341073"/>
            <a:ext cx="2047875" cy="657225"/>
          </a:xfrm>
          <a:prstGeom prst="rect">
            <a:avLst/>
          </a:prstGeom>
        </p:spPr>
      </p:pic>
      <p:pic>
        <p:nvPicPr>
          <p:cNvPr id="9" name="Imagen 8"/>
          <p:cNvPicPr>
            <a:picLocks noChangeAspect="1"/>
          </p:cNvPicPr>
          <p:nvPr/>
        </p:nvPicPr>
        <p:blipFill>
          <a:blip r:embed="rId4"/>
          <a:stretch>
            <a:fillRect/>
          </a:stretch>
        </p:blipFill>
        <p:spPr>
          <a:xfrm>
            <a:off x="5519797" y="3169452"/>
            <a:ext cx="800100" cy="409575"/>
          </a:xfrm>
          <a:prstGeom prst="rect">
            <a:avLst/>
          </a:prstGeom>
        </p:spPr>
      </p:pic>
      <p:pic>
        <p:nvPicPr>
          <p:cNvPr id="10" name="Imagen 9"/>
          <p:cNvPicPr>
            <a:picLocks noChangeAspect="1"/>
          </p:cNvPicPr>
          <p:nvPr/>
        </p:nvPicPr>
        <p:blipFill>
          <a:blip r:embed="rId5"/>
          <a:stretch>
            <a:fillRect/>
          </a:stretch>
        </p:blipFill>
        <p:spPr>
          <a:xfrm>
            <a:off x="3871972" y="3750181"/>
            <a:ext cx="4095750" cy="733425"/>
          </a:xfrm>
          <a:prstGeom prst="rect">
            <a:avLst/>
          </a:prstGeom>
        </p:spPr>
      </p:pic>
      <p:pic>
        <p:nvPicPr>
          <p:cNvPr id="11" name="Imagen 10"/>
          <p:cNvPicPr>
            <a:picLocks noChangeAspect="1"/>
          </p:cNvPicPr>
          <p:nvPr/>
        </p:nvPicPr>
        <p:blipFill>
          <a:blip r:embed="rId6"/>
          <a:stretch>
            <a:fillRect/>
          </a:stretch>
        </p:blipFill>
        <p:spPr>
          <a:xfrm>
            <a:off x="4005322" y="4949739"/>
            <a:ext cx="3962400" cy="419100"/>
          </a:xfrm>
          <a:prstGeom prst="rect">
            <a:avLst/>
          </a:prstGeom>
        </p:spPr>
      </p:pic>
      <p:pic>
        <p:nvPicPr>
          <p:cNvPr id="12" name="Imagen 11"/>
          <p:cNvPicPr>
            <a:picLocks noChangeAspect="1"/>
          </p:cNvPicPr>
          <p:nvPr/>
        </p:nvPicPr>
        <p:blipFill>
          <a:blip r:embed="rId7"/>
          <a:stretch>
            <a:fillRect/>
          </a:stretch>
        </p:blipFill>
        <p:spPr>
          <a:xfrm>
            <a:off x="5481697" y="5592380"/>
            <a:ext cx="1009650" cy="295275"/>
          </a:xfrm>
          <a:prstGeom prst="rect">
            <a:avLst/>
          </a:prstGeom>
        </p:spPr>
      </p:pic>
      <p:pic>
        <p:nvPicPr>
          <p:cNvPr id="13" name="Imagen 12"/>
          <p:cNvPicPr>
            <a:picLocks noChangeAspect="1"/>
          </p:cNvPicPr>
          <p:nvPr/>
        </p:nvPicPr>
        <p:blipFill>
          <a:blip r:embed="rId8"/>
          <a:stretch>
            <a:fillRect/>
          </a:stretch>
        </p:blipFill>
        <p:spPr>
          <a:xfrm>
            <a:off x="4676834" y="6298409"/>
            <a:ext cx="2486025" cy="323850"/>
          </a:xfrm>
          <a:prstGeom prst="rect">
            <a:avLst/>
          </a:prstGeom>
        </p:spPr>
      </p:pic>
    </p:spTree>
    <p:extLst>
      <p:ext uri="{BB962C8B-B14F-4D97-AF65-F5344CB8AC3E}">
        <p14:creationId xmlns:p14="http://schemas.microsoft.com/office/powerpoint/2010/main" val="106019276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Si es mayor la tensión en el inductancia, 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positivo, y la tensión adelanta a la corriente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que el circuito se comportará como </a:t>
            </a:r>
            <a:r>
              <a:rPr lang="es-ES" b="1" dirty="0">
                <a:solidFill>
                  <a:srgbClr val="FF0000"/>
                </a:solidFill>
                <a:latin typeface="Arial Rounded MT Bold" panose="020F0704030504030204" pitchFamily="34" charset="0"/>
              </a:rPr>
              <a:t>Inductivo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a:t>Asimismo,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 la tensión </a:t>
            </a:r>
            <a:r>
              <a:rPr lang="es-ES" dirty="0"/>
              <a:t>V(t</a:t>
            </a:r>
            <a:r>
              <a:rPr lang="es-ES" dirty="0" smtClean="0"/>
              <a:t>) será la suma vectorial de VRÍ(t</a:t>
            </a:r>
            <a:r>
              <a:rPr lang="es-ES" dirty="0"/>
              <a:t>), </a:t>
            </a:r>
            <a:r>
              <a:rPr lang="es-ES" dirty="0" smtClean="0"/>
              <a:t>de </a:t>
            </a:r>
            <a:r>
              <a:rPr lang="es-ES" dirty="0"/>
              <a:t>VL(t) </a:t>
            </a:r>
            <a:r>
              <a:rPr lang="es-ES" dirty="0" smtClean="0"/>
              <a:t>y de </a:t>
            </a:r>
            <a:r>
              <a:rPr lang="es-ES" dirty="0"/>
              <a:t>VC(t</a:t>
            </a:r>
            <a:r>
              <a:rPr lang="es-ES" dirty="0" smtClean="0"/>
              <a:t>), por lo que </a:t>
            </a:r>
            <a:r>
              <a:rPr lang="es-ES" dirty="0"/>
              <a:t>resulta:</a:t>
            </a:r>
          </a:p>
          <a:p>
            <a:pPr algn="just"/>
            <a:endParaRPr lang="es-ES" dirty="0" smtClean="0"/>
          </a:p>
          <a:p>
            <a:pPr algn="just"/>
            <a:endParaRPr lang="es-ES" dirty="0"/>
          </a:p>
          <a:p>
            <a:pPr algn="just"/>
            <a:r>
              <a:rPr lang="es-ES" dirty="0" err="1" smtClean="0"/>
              <a:t>Vo</a:t>
            </a:r>
            <a:r>
              <a:rPr lang="es-ES" dirty="0" smtClean="0"/>
              <a:t> se calcula como:</a:t>
            </a:r>
          </a:p>
          <a:p>
            <a:pPr algn="just"/>
            <a:endParaRPr lang="es-ES" dirty="0" smtClean="0"/>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endParaRPr lang="es-ES" dirty="0" smtClean="0"/>
          </a:p>
          <a:p>
            <a:pPr algn="just"/>
            <a:r>
              <a:rPr lang="es-ES" dirty="0" smtClean="0"/>
              <a:t>Si en lugar de considerar a la corriente </a:t>
            </a:r>
            <a:r>
              <a:rPr lang="es-ES" dirty="0"/>
              <a:t>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smtClean="0"/>
          </a:p>
          <a:p>
            <a:pPr algn="just"/>
            <a:r>
              <a:rPr lang="es-ES" dirty="0" smtClean="0"/>
              <a:t>El ángulo y dependerá de la diferencia entre las tensiones sobre el capacitor y </a:t>
            </a:r>
            <a:r>
              <a:rPr lang="es-ES" dirty="0"/>
              <a:t>sobre </a:t>
            </a:r>
            <a:r>
              <a:rPr lang="es-ES" dirty="0" smtClean="0"/>
              <a:t>el inductancia.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95899" y="1362384"/>
            <a:ext cx="2247900" cy="238125"/>
          </a:xfrm>
          <a:prstGeom prst="rect">
            <a:avLst/>
          </a:prstGeom>
        </p:spPr>
      </p:pic>
      <p:pic>
        <p:nvPicPr>
          <p:cNvPr id="4" name="Imagen 3"/>
          <p:cNvPicPr>
            <a:picLocks noChangeAspect="1"/>
          </p:cNvPicPr>
          <p:nvPr/>
        </p:nvPicPr>
        <p:blipFill>
          <a:blip r:embed="rId3"/>
          <a:stretch>
            <a:fillRect/>
          </a:stretch>
        </p:blipFill>
        <p:spPr>
          <a:xfrm>
            <a:off x="3867211" y="1931098"/>
            <a:ext cx="4105275" cy="600075"/>
          </a:xfrm>
          <a:prstGeom prst="rect">
            <a:avLst/>
          </a:prstGeom>
        </p:spPr>
      </p:pic>
      <p:pic>
        <p:nvPicPr>
          <p:cNvPr id="7" name="Imagen 6"/>
          <p:cNvPicPr>
            <a:picLocks noChangeAspect="1"/>
          </p:cNvPicPr>
          <p:nvPr/>
        </p:nvPicPr>
        <p:blipFill>
          <a:blip r:embed="rId4"/>
          <a:stretch>
            <a:fillRect/>
          </a:stretch>
        </p:blipFill>
        <p:spPr>
          <a:xfrm>
            <a:off x="4795899" y="2756743"/>
            <a:ext cx="2076450" cy="419100"/>
          </a:xfrm>
          <a:prstGeom prst="rect">
            <a:avLst/>
          </a:prstGeom>
        </p:spPr>
      </p:pic>
      <p:pic>
        <p:nvPicPr>
          <p:cNvPr id="8" name="Imagen 7"/>
          <p:cNvPicPr>
            <a:picLocks noChangeAspect="1"/>
          </p:cNvPicPr>
          <p:nvPr/>
        </p:nvPicPr>
        <p:blipFill>
          <a:blip r:embed="rId5"/>
          <a:stretch>
            <a:fillRect/>
          </a:stretch>
        </p:blipFill>
        <p:spPr>
          <a:xfrm>
            <a:off x="5043549" y="3323880"/>
            <a:ext cx="1581150" cy="514350"/>
          </a:xfrm>
          <a:prstGeom prst="rect">
            <a:avLst/>
          </a:prstGeom>
        </p:spPr>
      </p:pic>
      <p:pic>
        <p:nvPicPr>
          <p:cNvPr id="14" name="Imagen 13"/>
          <p:cNvPicPr>
            <a:picLocks noChangeAspect="1"/>
          </p:cNvPicPr>
          <p:nvPr/>
        </p:nvPicPr>
        <p:blipFill>
          <a:blip r:embed="rId6"/>
          <a:stretch>
            <a:fillRect/>
          </a:stretch>
        </p:blipFill>
        <p:spPr>
          <a:xfrm>
            <a:off x="5295960" y="4291714"/>
            <a:ext cx="1247775" cy="276225"/>
          </a:xfrm>
          <a:prstGeom prst="rect">
            <a:avLst/>
          </a:prstGeom>
        </p:spPr>
      </p:pic>
      <p:pic>
        <p:nvPicPr>
          <p:cNvPr id="15" name="Imagen 14"/>
          <p:cNvPicPr>
            <a:picLocks noChangeAspect="1"/>
          </p:cNvPicPr>
          <p:nvPr/>
        </p:nvPicPr>
        <p:blipFill>
          <a:blip r:embed="rId7"/>
          <a:stretch>
            <a:fillRect/>
          </a:stretch>
        </p:blipFill>
        <p:spPr>
          <a:xfrm>
            <a:off x="5205474" y="4892835"/>
            <a:ext cx="1257300" cy="257175"/>
          </a:xfrm>
          <a:prstGeom prst="rect">
            <a:avLst/>
          </a:prstGeom>
        </p:spPr>
      </p:pic>
      <p:pic>
        <p:nvPicPr>
          <p:cNvPr id="16" name="Imagen 15"/>
          <p:cNvPicPr>
            <a:picLocks noChangeAspect="1"/>
          </p:cNvPicPr>
          <p:nvPr/>
        </p:nvPicPr>
        <p:blipFill>
          <a:blip r:embed="rId8"/>
          <a:stretch>
            <a:fillRect/>
          </a:stretch>
        </p:blipFill>
        <p:spPr>
          <a:xfrm>
            <a:off x="4967349" y="5379522"/>
            <a:ext cx="1733550" cy="295842"/>
          </a:xfrm>
          <a:prstGeom prst="rect">
            <a:avLst/>
          </a:prstGeom>
        </p:spPr>
      </p:pic>
    </p:spTree>
    <p:extLst>
      <p:ext uri="{BB962C8B-B14F-4D97-AF65-F5344CB8AC3E}">
        <p14:creationId xmlns:p14="http://schemas.microsoft.com/office/powerpoint/2010/main" val="50613001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7294305"/>
          </a:xfrm>
          <a:prstGeom prst="rect">
            <a:avLst/>
          </a:prstGeom>
        </p:spPr>
        <p:txBody>
          <a:bodyPr wrap="square">
            <a:spAutoFit/>
          </a:bodyPr>
          <a:lstStyle/>
          <a:p>
            <a:pPr algn="just"/>
            <a:r>
              <a:rPr lang="es-ES" dirty="0" smtClean="0"/>
              <a:t>La potencia reactiva (</a:t>
            </a:r>
            <a:r>
              <a:rPr lang="es-ES" dirty="0" err="1"/>
              <a:t>VAr</a:t>
            </a:r>
            <a:r>
              <a:rPr lang="es-ES" dirty="0" smtClean="0"/>
              <a:t>) estará atrasada 90° respecto de la potencia activa (</a:t>
            </a:r>
            <a:r>
              <a:rPr lang="es-ES" dirty="0"/>
              <a:t>W</a:t>
            </a:r>
            <a:r>
              <a:rPr lang="es-ES" dirty="0" smtClean="0"/>
              <a:t>) si es origen inductivo (</a:t>
            </a:r>
            <a:r>
              <a:rPr lang="es-ES" dirty="0" err="1"/>
              <a:t>VAr</a:t>
            </a:r>
            <a:r>
              <a:rPr lang="es-ES" dirty="0" smtClean="0"/>
              <a:t>,) o adelantada 90 si es origen capacitivo </a:t>
            </a:r>
            <a:r>
              <a:rPr lang="es-ES" dirty="0"/>
              <a:t>(</a:t>
            </a:r>
            <a:r>
              <a:rPr lang="es-ES" dirty="0" err="1"/>
              <a:t>VArg</a:t>
            </a:r>
            <a:r>
              <a:rPr lang="es-ES" dirty="0" smtClean="0"/>
              <a:t>), por lo que la potencia total (</a:t>
            </a:r>
            <a:r>
              <a:rPr lang="es-ES" dirty="0"/>
              <a:t>VA</a:t>
            </a:r>
            <a:r>
              <a:rPr lang="es-ES" dirty="0" smtClean="0"/>
              <a:t>) también estará atrasada o adelantada respecto de la potencia </a:t>
            </a:r>
            <a:r>
              <a:rPr lang="es-ES" dirty="0" err="1" smtClean="0"/>
              <a:t>reaI</a:t>
            </a:r>
            <a:r>
              <a:rPr lang="es-ES" dirty="0" smtClean="0"/>
              <a:t>, en un ángulo q menor a 90°, dependiendo de la diferencia </a:t>
            </a:r>
            <a:r>
              <a:rPr lang="es-ES" dirty="0"/>
              <a:t>entre </a:t>
            </a:r>
            <a:r>
              <a:rPr lang="es-ES" dirty="0" err="1"/>
              <a:t>VAr</a:t>
            </a:r>
            <a:r>
              <a:rPr lang="es-ES" dirty="0" smtClean="0"/>
              <a:t>, y </a:t>
            </a:r>
            <a:r>
              <a:rPr lang="es-ES" dirty="0" err="1"/>
              <a:t>VAr</a:t>
            </a:r>
            <a:r>
              <a:rPr lang="es-ES" dirty="0"/>
              <a:t>;. </a:t>
            </a:r>
          </a:p>
          <a:p>
            <a:pPr algn="just"/>
            <a:r>
              <a:rPr lang="es-ES" dirty="0" smtClean="0"/>
              <a:t>Recordemos que la corriente en un capacitor adelanta 90° respecto de la tensión, mientras que la corriente en el inductancia atrasa 90° respecto de la tensión, por lo tanto, la potencia reactiva del capacitor será opuesta a la potencia reactiva del inductancia, y la potencia reactiva total será la suma </a:t>
            </a:r>
            <a:r>
              <a:rPr lang="es-ES" dirty="0"/>
              <a:t>vectorial </a:t>
            </a:r>
            <a:r>
              <a:rPr lang="es-ES" dirty="0" smtClean="0"/>
              <a:t>de ambas</a:t>
            </a:r>
            <a:r>
              <a:rPr lang="es-ES" dirty="0"/>
              <a:t>, que por ser </a:t>
            </a:r>
            <a:r>
              <a:rPr lang="es-ES" dirty="0" err="1"/>
              <a:t>colineales</a:t>
            </a:r>
            <a:r>
              <a:rPr lang="es-ES" dirty="0"/>
              <a:t>, </a:t>
            </a:r>
            <a:r>
              <a:rPr lang="es-ES" dirty="0" smtClean="0"/>
              <a:t>se presenta como la diferencia algebraica. Si en un circuito RLC </a:t>
            </a:r>
            <a:r>
              <a:rPr lang="es-ES" dirty="0"/>
              <a:t>se </a:t>
            </a:r>
            <a:r>
              <a:rPr lang="es-ES" dirty="0" smtClean="0"/>
              <a:t>han </a:t>
            </a:r>
            <a:r>
              <a:rPr lang="es-ES" dirty="0"/>
              <a:t>establecido </a:t>
            </a:r>
            <a:r>
              <a:rPr lang="es-ES" dirty="0" smtClean="0"/>
              <a:t>las siguientes </a:t>
            </a:r>
            <a:r>
              <a:rPr lang="es-ES" dirty="0"/>
              <a:t>condiciones </a:t>
            </a:r>
            <a:r>
              <a:rPr lang="es-ES" dirty="0" smtClean="0"/>
              <a:t>de carga:</a:t>
            </a:r>
          </a:p>
          <a:p>
            <a:pPr algn="just"/>
            <a:endParaRPr lang="es-ES" dirty="0"/>
          </a:p>
          <a:p>
            <a:pPr algn="just"/>
            <a:endParaRPr lang="es-ES" dirty="0" smtClean="0"/>
          </a:p>
          <a:p>
            <a:pPr algn="just"/>
            <a:r>
              <a:rPr lang="es-ES" dirty="0" smtClean="0"/>
              <a:t>Estas </a:t>
            </a:r>
            <a:r>
              <a:rPr lang="es-ES" dirty="0"/>
              <a:t>serán nuestras condiciones iniciales para t&lt;</a:t>
            </a:r>
            <a:r>
              <a:rPr lang="es-ES" dirty="0" err="1"/>
              <a:t>ty</a:t>
            </a:r>
            <a:r>
              <a:rPr lang="es-ES" dirty="0"/>
              <a:t> En el </a:t>
            </a:r>
            <a:r>
              <a:rPr lang="es-ES" dirty="0" smtClean="0"/>
              <a:t>instante </a:t>
            </a:r>
            <a:r>
              <a:rPr lang="es-ES" dirty="0" err="1"/>
              <a:t>ty</a:t>
            </a:r>
            <a:r>
              <a:rPr lang="es-ES" dirty="0"/>
              <a:t> se conmuta el interruptor S y comienza a </a:t>
            </a:r>
            <a:r>
              <a:rPr lang="es-ES" dirty="0" smtClean="0"/>
              <a:t>descargarse </a:t>
            </a:r>
            <a:r>
              <a:rPr lang="es-ES" dirty="0"/>
              <a:t>la energía almacenada. En ese momento, </a:t>
            </a:r>
            <a:r>
              <a:rPr lang="es-ES" dirty="0" smtClean="0"/>
              <a:t>aparece </a:t>
            </a:r>
            <a:r>
              <a:rPr lang="es-ES" dirty="0"/>
              <a:t>una corriente l(t), y tendremos tensiones sobre cada elemento del circuito: </a:t>
            </a:r>
            <a:r>
              <a:rPr lang="es-ES" dirty="0" err="1"/>
              <a:t>Vp</a:t>
            </a:r>
            <a:r>
              <a:rPr lang="es-ES" dirty="0"/>
              <a:t>(t), V, (t) y </a:t>
            </a:r>
            <a:r>
              <a:rPr lang="es-ES" dirty="0" err="1"/>
              <a:t>Vp</a:t>
            </a:r>
            <a:r>
              <a:rPr lang="es-ES" dirty="0"/>
              <a:t>(t). Aplicando la ley de </a:t>
            </a:r>
            <a:r>
              <a:rPr lang="es-ES" dirty="0" smtClean="0"/>
              <a:t>Kirchhoff </a:t>
            </a:r>
            <a:r>
              <a:rPr lang="es-ES" dirty="0"/>
              <a:t>para las tensiones en la malla así definida (sin la </a:t>
            </a:r>
            <a:r>
              <a:rPr lang="es-ES" dirty="0" smtClean="0"/>
              <a:t>batería</a:t>
            </a:r>
            <a:r>
              <a:rPr lang="es-ES" dirty="0"/>
              <a:t>), queda:</a:t>
            </a:r>
          </a:p>
          <a:p>
            <a:pPr algn="just"/>
            <a:endParaRPr lang="es-ES" dirty="0" smtClean="0"/>
          </a:p>
          <a:p>
            <a:pPr algn="just"/>
            <a:r>
              <a:rPr lang="es-ES" dirty="0" smtClean="0"/>
              <a:t>O lo que </a:t>
            </a:r>
            <a:r>
              <a:rPr lang="es-ES" dirty="0"/>
              <a:t>es </a:t>
            </a:r>
            <a:r>
              <a:rPr lang="es-ES" dirty="0" smtClean="0"/>
              <a:t>lo mismo:</a:t>
            </a:r>
          </a:p>
          <a:p>
            <a:pPr algn="just"/>
            <a:endParaRPr lang="es-ES" dirty="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19811" y="2190997"/>
            <a:ext cx="600075" cy="457200"/>
          </a:xfrm>
          <a:prstGeom prst="rect">
            <a:avLst/>
          </a:prstGeom>
        </p:spPr>
      </p:pic>
      <p:pic>
        <p:nvPicPr>
          <p:cNvPr id="6" name="Imagen 5"/>
          <p:cNvPicPr>
            <a:picLocks noChangeAspect="1"/>
          </p:cNvPicPr>
          <p:nvPr/>
        </p:nvPicPr>
        <p:blipFill>
          <a:blip r:embed="rId3"/>
          <a:stretch>
            <a:fillRect/>
          </a:stretch>
        </p:blipFill>
        <p:spPr>
          <a:xfrm>
            <a:off x="5067360" y="3547320"/>
            <a:ext cx="1704975" cy="333375"/>
          </a:xfrm>
          <a:prstGeom prst="rect">
            <a:avLst/>
          </a:prstGeom>
        </p:spPr>
      </p:pic>
      <p:pic>
        <p:nvPicPr>
          <p:cNvPr id="9" name="Imagen 8"/>
          <p:cNvPicPr>
            <a:picLocks noChangeAspect="1"/>
          </p:cNvPicPr>
          <p:nvPr/>
        </p:nvPicPr>
        <p:blipFill>
          <a:blip r:embed="rId4"/>
          <a:stretch>
            <a:fillRect/>
          </a:stretch>
        </p:blipFill>
        <p:spPr>
          <a:xfrm>
            <a:off x="4500622" y="4050599"/>
            <a:ext cx="2838450" cy="514350"/>
          </a:xfrm>
          <a:prstGeom prst="rect">
            <a:avLst/>
          </a:prstGeom>
        </p:spPr>
      </p:pic>
      <p:pic>
        <p:nvPicPr>
          <p:cNvPr id="10" name="Imagen 9"/>
          <p:cNvPicPr>
            <a:picLocks noChangeAspect="1"/>
          </p:cNvPicPr>
          <p:nvPr/>
        </p:nvPicPr>
        <p:blipFill>
          <a:blip r:embed="rId5"/>
          <a:stretch>
            <a:fillRect/>
          </a:stretch>
        </p:blipFill>
        <p:spPr>
          <a:xfrm>
            <a:off x="190001" y="4050599"/>
            <a:ext cx="3409950" cy="2695575"/>
          </a:xfrm>
          <a:prstGeom prst="rect">
            <a:avLst/>
          </a:prstGeom>
        </p:spPr>
      </p:pic>
      <p:sp>
        <p:nvSpPr>
          <p:cNvPr id="11" name="Rectángulo 10"/>
          <p:cNvSpPr/>
          <p:nvPr/>
        </p:nvSpPr>
        <p:spPr>
          <a:xfrm>
            <a:off x="2824346" y="5150029"/>
            <a:ext cx="2958937" cy="1200329"/>
          </a:xfrm>
          <a:prstGeom prst="rect">
            <a:avLst/>
          </a:prstGeom>
        </p:spPr>
        <p:txBody>
          <a:bodyPr wrap="square">
            <a:spAutoFit/>
          </a:bodyPr>
          <a:lstStyle/>
          <a:p>
            <a:pPr algn="just"/>
            <a:r>
              <a:rPr lang="es-ES" b="1" dirty="0"/>
              <a:t>Diagrama vectorial de las tensiones y corrientes puestas en juego en un circuito RLC serie.</a:t>
            </a:r>
          </a:p>
        </p:txBody>
      </p:sp>
      <p:pic>
        <p:nvPicPr>
          <p:cNvPr id="12" name="Imagen 11"/>
          <p:cNvPicPr>
            <a:picLocks noChangeAspect="1"/>
          </p:cNvPicPr>
          <p:nvPr/>
        </p:nvPicPr>
        <p:blipFill>
          <a:blip r:embed="rId6"/>
          <a:stretch>
            <a:fillRect/>
          </a:stretch>
        </p:blipFill>
        <p:spPr>
          <a:xfrm>
            <a:off x="9301533" y="4036188"/>
            <a:ext cx="2447925" cy="2590800"/>
          </a:xfrm>
          <a:prstGeom prst="rect">
            <a:avLst/>
          </a:prstGeom>
        </p:spPr>
      </p:pic>
      <p:sp>
        <p:nvSpPr>
          <p:cNvPr id="13" name="Rectángulo 12"/>
          <p:cNvSpPr/>
          <p:nvPr/>
        </p:nvSpPr>
        <p:spPr>
          <a:xfrm>
            <a:off x="6926714" y="4564949"/>
            <a:ext cx="2134159" cy="2031325"/>
          </a:xfrm>
          <a:prstGeom prst="rect">
            <a:avLst/>
          </a:prstGeom>
        </p:spPr>
        <p:txBody>
          <a:bodyPr wrap="square">
            <a:spAutoFit/>
          </a:bodyPr>
          <a:lstStyle/>
          <a:p>
            <a:pPr algn="r"/>
            <a:r>
              <a:rPr lang="es-ES" b="1" dirty="0"/>
              <a:t>Potencia </a:t>
            </a:r>
            <a:r>
              <a:rPr lang="es-ES" b="1" dirty="0" smtClean="0"/>
              <a:t>total como </a:t>
            </a:r>
            <a:endParaRPr lang="es-ES" b="1" dirty="0"/>
          </a:p>
          <a:p>
            <a:pPr algn="r"/>
            <a:r>
              <a:rPr lang="es-ES" b="1" dirty="0"/>
              <a:t>suma vectorial de</a:t>
            </a:r>
          </a:p>
          <a:p>
            <a:pPr algn="r"/>
            <a:r>
              <a:rPr lang="es-ES" b="1" dirty="0"/>
              <a:t>las potencias real </a:t>
            </a:r>
          </a:p>
          <a:p>
            <a:pPr algn="r"/>
            <a:r>
              <a:rPr lang="es-ES" b="1" dirty="0" smtClean="0"/>
              <a:t>o activa y de </a:t>
            </a:r>
            <a:r>
              <a:rPr lang="es-ES" b="1" dirty="0"/>
              <a:t>las</a:t>
            </a:r>
          </a:p>
          <a:p>
            <a:pPr algn="r"/>
            <a:r>
              <a:rPr lang="es-ES" b="1" dirty="0"/>
              <a:t>potencias reactivas, </a:t>
            </a:r>
          </a:p>
          <a:p>
            <a:pPr algn="r"/>
            <a:r>
              <a:rPr lang="es-ES" b="1" dirty="0"/>
              <a:t>de </a:t>
            </a:r>
            <a:r>
              <a:rPr lang="es-ES" b="1" dirty="0" smtClean="0"/>
              <a:t>origen </a:t>
            </a:r>
            <a:r>
              <a:rPr lang="es-ES" b="1" dirty="0"/>
              <a:t>inductivo </a:t>
            </a:r>
          </a:p>
          <a:p>
            <a:pPr algn="r"/>
            <a:r>
              <a:rPr lang="es-ES" b="1" dirty="0" smtClean="0"/>
              <a:t>y capacitivo</a:t>
            </a:r>
            <a:r>
              <a:rPr lang="es-ES" b="1" dirty="0"/>
              <a:t>.</a:t>
            </a:r>
          </a:p>
        </p:txBody>
      </p:sp>
    </p:spTree>
    <p:extLst>
      <p:ext uri="{BB962C8B-B14F-4D97-AF65-F5344CB8AC3E}">
        <p14:creationId xmlns:p14="http://schemas.microsoft.com/office/powerpoint/2010/main" val="151985634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Establecimiento </a:t>
            </a:r>
            <a:r>
              <a:rPr lang="es-ES" b="1" dirty="0"/>
              <a:t>de las condiciones iniciales </a:t>
            </a:r>
            <a:r>
              <a:rPr lang="es-ES" b="1" dirty="0" smtClean="0"/>
              <a:t>para el estudio </a:t>
            </a:r>
            <a:r>
              <a:rPr lang="es-ES" b="1" dirty="0"/>
              <a:t>de </a:t>
            </a:r>
            <a:r>
              <a:rPr lang="es-ES" b="1" dirty="0" smtClean="0"/>
              <a:t>la respuesta </a:t>
            </a:r>
            <a:r>
              <a:rPr lang="es-ES" b="1" dirty="0"/>
              <a:t>natural</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Si es mayor la tensión en el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negativo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la corriente adelanta a la tensión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cual el circuito se comportará como </a:t>
            </a:r>
            <a:r>
              <a:rPr lang="es-ES" b="1" dirty="0">
                <a:solidFill>
                  <a:srgbClr val="FF0000"/>
                </a:solidFill>
                <a:latin typeface="Arial Rounded MT Bold" panose="020F0704030504030204" pitchFamily="34" charset="0"/>
              </a:rPr>
              <a:t>capacitivo.</a:t>
            </a:r>
          </a:p>
          <a:p>
            <a:pPr algn="just"/>
            <a:r>
              <a:rPr lang="es-ES" dirty="0" smtClean="0"/>
              <a:t>A los </a:t>
            </a:r>
            <a:r>
              <a:rPr lang="es-ES" dirty="0"/>
              <a:t>efectos de la </a:t>
            </a:r>
            <a:r>
              <a:rPr lang="es-ES" dirty="0" err="1" smtClean="0"/>
              <a:t>integraI</a:t>
            </a:r>
            <a:r>
              <a:rPr lang="es-ES" dirty="0" smtClean="0"/>
              <a:t>, se </a:t>
            </a:r>
            <a:r>
              <a:rPr lang="es-ES" dirty="0"/>
              <a:t>calcula </a:t>
            </a:r>
            <a:r>
              <a:rPr lang="es-ES" dirty="0" smtClean="0"/>
              <a:t>entre 0 y t</a:t>
            </a:r>
            <a:r>
              <a:rPr lang="es-ES" dirty="0"/>
              <a:t>, </a:t>
            </a:r>
            <a:r>
              <a:rPr lang="es-ES" dirty="0" smtClean="0"/>
              <a:t>siendo 0 el instante </a:t>
            </a:r>
            <a:r>
              <a:rPr lang="es-ES" dirty="0"/>
              <a:t>t, en el que se tiene establecido el régimen </a:t>
            </a:r>
            <a:r>
              <a:rPr lang="es-ES" dirty="0" smtClean="0"/>
              <a:t>estacionario </a:t>
            </a:r>
            <a:r>
              <a:rPr lang="es-ES" dirty="0"/>
              <a:t>ya indicado previamente, y la llave S pasa a la nueva </a:t>
            </a:r>
            <a:r>
              <a:rPr lang="es-ES" dirty="0" smtClean="0"/>
              <a:t>posición </a:t>
            </a:r>
            <a:r>
              <a:rPr lang="es-ES" dirty="0"/>
              <a:t>en la que desconecta la batería y cierra el </a:t>
            </a:r>
            <a:r>
              <a:rPr lang="es-ES" dirty="0" smtClean="0"/>
              <a:t>circuito RLC </a:t>
            </a:r>
            <a:r>
              <a:rPr lang="es-ES" dirty="0"/>
              <a:t>sobre </a:t>
            </a:r>
            <a:r>
              <a:rPr lang="es-ES" dirty="0" smtClean="0"/>
              <a:t>sí mismo</a:t>
            </a:r>
            <a:r>
              <a:rPr lang="es-ES" dirty="0"/>
              <a:t>.</a:t>
            </a:r>
          </a:p>
          <a:p>
            <a:pPr algn="just"/>
            <a:r>
              <a:rPr lang="es-ES" dirty="0"/>
              <a:t>Dividiendo por </a:t>
            </a:r>
            <a:r>
              <a:rPr lang="es-ES" dirty="0" smtClean="0"/>
              <a:t>L y derivando </a:t>
            </a:r>
            <a:r>
              <a:rPr lang="es-ES" dirty="0"/>
              <a:t>respecto de t</a:t>
            </a:r>
            <a:r>
              <a:rPr lang="es-ES" dirty="0" smtClean="0"/>
              <a:t>, se tiene</a:t>
            </a:r>
            <a:r>
              <a:rPr lang="es-ES" dirty="0"/>
              <a:t>:</a:t>
            </a:r>
          </a:p>
          <a:p>
            <a:pPr algn="just"/>
            <a:endParaRPr lang="es-ES" dirty="0" smtClean="0"/>
          </a:p>
          <a:p>
            <a:pPr algn="just"/>
            <a:endParaRPr lang="es-ES" dirty="0"/>
          </a:p>
          <a:p>
            <a:pPr algn="just"/>
            <a:r>
              <a:rPr lang="es-ES" dirty="0" smtClean="0"/>
              <a:t>Esta ecuación diferencial de segundo orden tiene una solución del </a:t>
            </a:r>
            <a:r>
              <a:rPr lang="es-ES" dirty="0"/>
              <a:t>tipo:</a:t>
            </a:r>
          </a:p>
          <a:p>
            <a:pPr algn="just"/>
            <a:endParaRPr lang="es-ES" dirty="0" smtClean="0"/>
          </a:p>
          <a:p>
            <a:pPr algn="just"/>
            <a:r>
              <a:rPr lang="es-ES" dirty="0" smtClean="0"/>
              <a:t>Reemplazando y operando </a:t>
            </a:r>
            <a:r>
              <a:rPr lang="es-ES" dirty="0"/>
              <a:t>se tiene</a:t>
            </a:r>
            <a:r>
              <a:rPr lang="es-ES"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414899" y="592838"/>
            <a:ext cx="3009900" cy="2085975"/>
          </a:xfrm>
          <a:prstGeom prst="rect">
            <a:avLst/>
          </a:prstGeom>
        </p:spPr>
      </p:pic>
      <p:pic>
        <p:nvPicPr>
          <p:cNvPr id="4" name="Imagen 3"/>
          <p:cNvPicPr>
            <a:picLocks noChangeAspect="1"/>
          </p:cNvPicPr>
          <p:nvPr/>
        </p:nvPicPr>
        <p:blipFill>
          <a:blip r:embed="rId3"/>
          <a:stretch>
            <a:fillRect/>
          </a:stretch>
        </p:blipFill>
        <p:spPr>
          <a:xfrm>
            <a:off x="4757799" y="4345132"/>
            <a:ext cx="2324100" cy="495300"/>
          </a:xfrm>
          <a:prstGeom prst="rect">
            <a:avLst/>
          </a:prstGeom>
        </p:spPr>
      </p:pic>
      <p:pic>
        <p:nvPicPr>
          <p:cNvPr id="7" name="Imagen 6"/>
          <p:cNvPicPr>
            <a:picLocks noChangeAspect="1"/>
          </p:cNvPicPr>
          <p:nvPr/>
        </p:nvPicPr>
        <p:blipFill>
          <a:blip r:embed="rId4"/>
          <a:stretch>
            <a:fillRect/>
          </a:stretch>
        </p:blipFill>
        <p:spPr>
          <a:xfrm>
            <a:off x="5467411" y="5174363"/>
            <a:ext cx="904875" cy="238125"/>
          </a:xfrm>
          <a:prstGeom prst="rect">
            <a:avLst/>
          </a:prstGeom>
        </p:spPr>
      </p:pic>
      <p:pic>
        <p:nvPicPr>
          <p:cNvPr id="8" name="Imagen 7"/>
          <p:cNvPicPr>
            <a:picLocks noChangeAspect="1"/>
          </p:cNvPicPr>
          <p:nvPr/>
        </p:nvPicPr>
        <p:blipFill>
          <a:blip r:embed="rId5"/>
          <a:stretch>
            <a:fillRect/>
          </a:stretch>
        </p:blipFill>
        <p:spPr>
          <a:xfrm>
            <a:off x="4691123" y="5506626"/>
            <a:ext cx="2457450" cy="1000125"/>
          </a:xfrm>
          <a:prstGeom prst="rect">
            <a:avLst/>
          </a:prstGeom>
        </p:spPr>
      </p:pic>
    </p:spTree>
    <p:extLst>
      <p:ext uri="{BB962C8B-B14F-4D97-AF65-F5344CB8AC3E}">
        <p14:creationId xmlns:p14="http://schemas.microsoft.com/office/powerpoint/2010/main" val="388507548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dirty="0" smtClean="0"/>
              <a:t>Buscaremos </a:t>
            </a:r>
            <a:r>
              <a:rPr lang="es-ES" dirty="0"/>
              <a:t>las soluciones de los valores de S que hacen </a:t>
            </a:r>
            <a:r>
              <a:rPr lang="es-ES" dirty="0" smtClean="0"/>
              <a:t>posible </a:t>
            </a:r>
            <a:r>
              <a:rPr lang="es-ES" dirty="0"/>
              <a:t>la ecuación, descartando por supuesto la </a:t>
            </a:r>
            <a:r>
              <a:rPr lang="es-ES" dirty="0" err="1" smtClean="0"/>
              <a:t>triviaI</a:t>
            </a:r>
            <a:r>
              <a:rPr lang="es-ES" dirty="0" smtClean="0"/>
              <a:t>, en la </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Respuestas </a:t>
            </a:r>
            <a:r>
              <a:rPr lang="es-ES" b="1" dirty="0" err="1" smtClean="0"/>
              <a:t>sobreamortIRuada</a:t>
            </a:r>
            <a:r>
              <a:rPr lang="es-ES" b="1" dirty="0"/>
              <a:t>, </a:t>
            </a:r>
            <a:endParaRPr lang="es-ES" b="1" dirty="0" smtClean="0"/>
          </a:p>
          <a:p>
            <a:pPr lvl="2" algn="just"/>
            <a:r>
              <a:rPr lang="es-ES" b="1" dirty="0" err="1" smtClean="0"/>
              <a:t>subamortIRuada</a:t>
            </a:r>
            <a:r>
              <a:rPr lang="es-ES" b="1" dirty="0" smtClean="0"/>
              <a:t> </a:t>
            </a:r>
            <a:r>
              <a:rPr lang="es-ES" b="1" dirty="0"/>
              <a:t>y con </a:t>
            </a:r>
            <a:endParaRPr lang="es-ES" b="1" dirty="0" smtClean="0"/>
          </a:p>
          <a:p>
            <a:pPr lvl="2" algn="just"/>
            <a:r>
              <a:rPr lang="es-ES" b="1" dirty="0" err="1" smtClean="0"/>
              <a:t>amortIRuamiento</a:t>
            </a:r>
            <a:r>
              <a:rPr lang="es-ES" b="1" dirty="0" smtClean="0"/>
              <a:t> </a:t>
            </a:r>
            <a:r>
              <a:rPr lang="es-ES" b="1" dirty="0"/>
              <a:t>crítico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donde denominamos al cociente de R con 2L como </a:t>
            </a:r>
            <a:r>
              <a:rPr lang="es-ES" dirty="0" smtClean="0"/>
              <a:t>factor de amortiguamiento </a:t>
            </a:r>
            <a:r>
              <a:rPr lang="el-GR" dirty="0" smtClean="0"/>
              <a:t>α</a:t>
            </a:r>
            <a:r>
              <a:rPr lang="es-ES" dirty="0" smtClean="0"/>
              <a:t> </a:t>
            </a:r>
            <a:r>
              <a:rPr lang="es-ES" dirty="0"/>
              <a:t>y a la raíz cuadrada de la inversa </a:t>
            </a:r>
            <a:r>
              <a:rPr lang="es-ES" dirty="0" smtClean="0"/>
              <a:t>de LC como o, o frecuencia de resonancia.</a:t>
            </a:r>
          </a:p>
          <a:p>
            <a:pPr algn="just"/>
            <a:endParaRPr lang="es-ES" dirty="0"/>
          </a:p>
          <a:p>
            <a:pPr algn="just"/>
            <a:endParaRPr lang="es-ES" dirty="0" smtClean="0"/>
          </a:p>
          <a:p>
            <a:pPr algn="just"/>
            <a:endParaRPr lang="es-ES" dirty="0"/>
          </a:p>
          <a:p>
            <a:pPr algn="just"/>
            <a:endParaRPr lang="es-ES" dirty="0" smtClean="0"/>
          </a:p>
          <a:p>
            <a:pPr algn="just"/>
            <a:r>
              <a:rPr lang="es-ES" dirty="0" smtClean="0"/>
              <a:t>De </a:t>
            </a:r>
            <a:r>
              <a:rPr lang="es-ES" dirty="0"/>
              <a:t>acuerdo a los valores que se obtengan de este par de </a:t>
            </a:r>
            <a:r>
              <a:rPr lang="es-ES" dirty="0" smtClean="0"/>
              <a:t>elementos</a:t>
            </a:r>
            <a:r>
              <a:rPr lang="es-ES" dirty="0"/>
              <a:t>, estaremos en presencia de alguna de las </a:t>
            </a:r>
            <a:r>
              <a:rPr lang="es-ES" dirty="0" smtClean="0"/>
              <a:t>siguientes </a:t>
            </a:r>
            <a:r>
              <a:rPr lang="es-ES" dirty="0"/>
              <a:t>respuestas</a:t>
            </a:r>
            <a:r>
              <a:rPr lang="es-ES" dirty="0" smtClean="0"/>
              <a:t>:</a:t>
            </a:r>
          </a:p>
          <a:p>
            <a:pPr algn="just"/>
            <a:endParaRPr lang="es-ES" dirty="0"/>
          </a:p>
        </p:txBody>
      </p:sp>
      <p:pic>
        <p:nvPicPr>
          <p:cNvPr id="5" name="Imagen 4"/>
          <p:cNvPicPr>
            <a:picLocks noChangeAspect="1"/>
          </p:cNvPicPr>
          <p:nvPr/>
        </p:nvPicPr>
        <p:blipFill>
          <a:blip r:embed="rId2"/>
          <a:stretch>
            <a:fillRect/>
          </a:stretch>
        </p:blipFill>
        <p:spPr>
          <a:xfrm>
            <a:off x="4255509" y="684686"/>
            <a:ext cx="5038725" cy="2686050"/>
          </a:xfrm>
          <a:prstGeom prst="rect">
            <a:avLst/>
          </a:prstGeom>
        </p:spPr>
      </p:pic>
      <p:pic>
        <p:nvPicPr>
          <p:cNvPr id="6" name="Imagen 5"/>
          <p:cNvPicPr>
            <a:picLocks noChangeAspect="1"/>
          </p:cNvPicPr>
          <p:nvPr/>
        </p:nvPicPr>
        <p:blipFill>
          <a:blip r:embed="rId3"/>
          <a:stretch>
            <a:fillRect/>
          </a:stretch>
        </p:blipFill>
        <p:spPr>
          <a:xfrm>
            <a:off x="9630393" y="1498703"/>
            <a:ext cx="2019300" cy="1343025"/>
          </a:xfrm>
          <a:prstGeom prst="rect">
            <a:avLst/>
          </a:prstGeom>
        </p:spPr>
      </p:pic>
      <p:pic>
        <p:nvPicPr>
          <p:cNvPr id="9" name="Imagen 8"/>
          <p:cNvPicPr>
            <a:picLocks noChangeAspect="1"/>
          </p:cNvPicPr>
          <p:nvPr/>
        </p:nvPicPr>
        <p:blipFill>
          <a:blip r:embed="rId4"/>
          <a:stretch>
            <a:fillRect/>
          </a:stretch>
        </p:blipFill>
        <p:spPr>
          <a:xfrm>
            <a:off x="4324411" y="4018808"/>
            <a:ext cx="3190875" cy="1219200"/>
          </a:xfrm>
          <a:prstGeom prst="rect">
            <a:avLst/>
          </a:prstGeom>
        </p:spPr>
      </p:pic>
      <p:pic>
        <p:nvPicPr>
          <p:cNvPr id="10" name="Imagen 9"/>
          <p:cNvPicPr>
            <a:picLocks noChangeAspect="1"/>
          </p:cNvPicPr>
          <p:nvPr/>
        </p:nvPicPr>
        <p:blipFill>
          <a:blip r:embed="rId5"/>
          <a:stretch>
            <a:fillRect/>
          </a:stretch>
        </p:blipFill>
        <p:spPr>
          <a:xfrm>
            <a:off x="4324411" y="5886080"/>
            <a:ext cx="3200400" cy="266700"/>
          </a:xfrm>
          <a:prstGeom prst="rect">
            <a:avLst/>
          </a:prstGeom>
        </p:spPr>
      </p:pic>
    </p:spTree>
    <p:extLst>
      <p:ext uri="{BB962C8B-B14F-4D97-AF65-F5344CB8AC3E}">
        <p14:creationId xmlns:p14="http://schemas.microsoft.com/office/powerpoint/2010/main" val="7032291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En </a:t>
            </a:r>
            <a:r>
              <a:rPr lang="es-ES" dirty="0"/>
              <a:t>este caso, tendremos dos raíces reales y negativas </a:t>
            </a:r>
            <a:r>
              <a:rPr lang="es-ES" dirty="0" smtClean="0"/>
              <a:t>S1 = -A1 </a:t>
            </a:r>
            <a:r>
              <a:rPr lang="es-ES" dirty="0"/>
              <a:t>y </a:t>
            </a:r>
            <a:r>
              <a:rPr lang="es-ES" dirty="0" smtClean="0"/>
              <a:t>S2=-A2. </a:t>
            </a:r>
            <a:r>
              <a:rPr lang="es-ES" dirty="0"/>
              <a:t>Donde A es el valor real que asume S al </a:t>
            </a:r>
            <a:r>
              <a:rPr lang="es-ES" dirty="0" smtClean="0"/>
              <a:t>reemplazar </a:t>
            </a:r>
            <a:r>
              <a:rPr lang="es-ES" dirty="0"/>
              <a:t>los valores de </a:t>
            </a:r>
            <a:r>
              <a:rPr lang="es-ES" dirty="0" smtClean="0"/>
              <a:t>R2 </a:t>
            </a:r>
            <a:r>
              <a:rPr lang="es-ES" dirty="0"/>
              <a:t>L y C en las ecuaciones anteriores. </a:t>
            </a:r>
          </a:p>
          <a:p>
            <a:pPr algn="ctr"/>
            <a:r>
              <a:rPr lang="el-GR" b="1" dirty="0" smtClean="0"/>
              <a:t>α</a:t>
            </a:r>
            <a:r>
              <a:rPr lang="es-ES" b="1" dirty="0" smtClean="0"/>
              <a:t> </a:t>
            </a:r>
            <a:r>
              <a:rPr lang="es-ES" b="1" dirty="0"/>
              <a:t>= </a:t>
            </a:r>
            <a:r>
              <a:rPr lang="es-ES" b="1" dirty="0" err="1" smtClean="0"/>
              <a:t>wo</a:t>
            </a:r>
            <a:r>
              <a:rPr lang="es-ES" b="1" dirty="0" smtClean="0"/>
              <a:t> </a:t>
            </a:r>
            <a:r>
              <a:rPr lang="es-ES" b="1" dirty="0"/>
              <a:t>Respuesta con </a:t>
            </a:r>
            <a:r>
              <a:rPr lang="es-ES" b="1" dirty="0" smtClean="0"/>
              <a:t>amortiguamiento </a:t>
            </a:r>
            <a:r>
              <a:rPr lang="es-ES" b="1" dirty="0"/>
              <a:t>crítico</a:t>
            </a:r>
          </a:p>
          <a:p>
            <a:pPr algn="just"/>
            <a:r>
              <a:rPr lang="es-ES" dirty="0"/>
              <a:t>En este caso, tendremos dos raíces reales e </a:t>
            </a:r>
            <a:r>
              <a:rPr lang="es-ES" dirty="0" smtClean="0"/>
              <a:t>iguales S1 </a:t>
            </a:r>
            <a:r>
              <a:rPr lang="es-ES" dirty="0"/>
              <a:t>=-</a:t>
            </a:r>
            <a:r>
              <a:rPr lang="es-ES" dirty="0" smtClean="0"/>
              <a:t>B1 y S2= </a:t>
            </a:r>
            <a:r>
              <a:rPr lang="es-ES" dirty="0"/>
              <a:t>-</a:t>
            </a:r>
            <a:r>
              <a:rPr lang="es-ES" dirty="0" smtClean="0"/>
              <a:t>B1, </a:t>
            </a:r>
            <a:r>
              <a:rPr lang="es-ES" dirty="0"/>
              <a:t>Donde B es el valor real que asume S al </a:t>
            </a:r>
            <a:r>
              <a:rPr lang="es-ES" dirty="0" smtClean="0"/>
              <a:t>reemplazar los valores de R2 L y C en las ecuaciones </a:t>
            </a:r>
            <a:r>
              <a:rPr lang="es-ES" dirty="0"/>
              <a:t>anteriores.</a:t>
            </a:r>
          </a:p>
          <a:p>
            <a:pPr algn="just"/>
            <a:endParaRPr lang="es-ES" dirty="0" smtClean="0"/>
          </a:p>
          <a:p>
            <a:pPr algn="just"/>
            <a:r>
              <a:rPr lang="es-ES" dirty="0" smtClean="0"/>
              <a:t>Debemos </a:t>
            </a:r>
            <a:r>
              <a:rPr lang="es-ES" dirty="0"/>
              <a:t>tener </a:t>
            </a:r>
            <a:r>
              <a:rPr lang="es-ES" dirty="0" smtClean="0"/>
              <a:t>en cuenta que si nos encontramos en este caso </a:t>
            </a:r>
            <a:r>
              <a:rPr lang="es-ES" dirty="0"/>
              <a:t>tendremos dos raíces </a:t>
            </a:r>
            <a:r>
              <a:rPr lang="es-ES" dirty="0" smtClean="0"/>
              <a:t>complejas</a:t>
            </a:r>
          </a:p>
          <a:p>
            <a:pPr algn="just"/>
            <a:endParaRPr lang="es-ES" dirty="0"/>
          </a:p>
          <a:p>
            <a:pPr algn="just"/>
            <a:endParaRPr lang="es-ES" dirty="0" smtClean="0"/>
          </a:p>
          <a:p>
            <a:pPr algn="just"/>
            <a:endParaRPr lang="es-ES" dirty="0"/>
          </a:p>
          <a:p>
            <a:pPr algn="just"/>
            <a:endParaRPr lang="es-ES" dirty="0" smtClean="0"/>
          </a:p>
          <a:p>
            <a:pPr algn="just"/>
            <a:endParaRPr lang="es-ES" dirty="0"/>
          </a:p>
          <a:p>
            <a:pPr lvl="1" algn="just"/>
            <a:r>
              <a:rPr lang="es-ES" b="1" dirty="0"/>
              <a:t>Circuito RLC serie </a:t>
            </a:r>
            <a:r>
              <a:rPr lang="es-ES" b="1" dirty="0" smtClean="0"/>
              <a:t>al que </a:t>
            </a:r>
            <a:r>
              <a:rPr lang="es-ES" b="1" dirty="0"/>
              <a:t>se </a:t>
            </a:r>
            <a:r>
              <a:rPr lang="es-ES" b="1" dirty="0" smtClean="0"/>
              <a:t>le aplica </a:t>
            </a:r>
            <a:r>
              <a:rPr lang="es-ES" b="1" dirty="0"/>
              <a:t>una señal </a:t>
            </a:r>
          </a:p>
          <a:p>
            <a:pPr lvl="1" algn="just"/>
            <a:r>
              <a:rPr lang="es-ES" b="1" dirty="0"/>
              <a:t>de alterna de frecuencia variable</a:t>
            </a:r>
            <a:r>
              <a:rPr lang="es-ES" b="1" dirty="0" smtClean="0"/>
              <a:t>.</a:t>
            </a:r>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respuesta del circuito depende </a:t>
            </a:r>
            <a:r>
              <a:rPr lang="es-ES" b="1" dirty="0">
                <a:solidFill>
                  <a:srgbClr val="FF0000"/>
                </a:solidFill>
                <a:latin typeface="Arial Rounded MT Bold" panose="020F0704030504030204" pitchFamily="34" charset="0"/>
              </a:rPr>
              <a:t>únicamente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la relación </a:t>
            </a:r>
            <a:r>
              <a:rPr lang="es-ES" b="1" dirty="0" smtClean="0">
                <a:solidFill>
                  <a:srgbClr val="FF0000"/>
                </a:solidFill>
                <a:latin typeface="Arial Rounded MT Bold" panose="020F0704030504030204" pitchFamily="34" charset="0"/>
              </a:rPr>
              <a:t>existente entre </a:t>
            </a:r>
            <a:r>
              <a:rPr lang="el-GR" b="1" dirty="0" smtClean="0">
                <a:solidFill>
                  <a:srgbClr val="FF0000"/>
                </a:solidFill>
              </a:rPr>
              <a:t>α</a:t>
            </a:r>
            <a:r>
              <a:rPr lang="es-ES" b="1" dirty="0" smtClean="0">
                <a:solidFill>
                  <a:srgbClr val="FF0000"/>
                </a:solidFill>
                <a:latin typeface="Arial Rounded MT Bold" panose="020F0704030504030204" pitchFamily="34" charset="0"/>
              </a:rPr>
              <a:t> y </a:t>
            </a:r>
            <a:r>
              <a:rPr lang="es-ES" b="1" dirty="0" err="1" smtClean="0">
                <a:solidFill>
                  <a:srgbClr val="FF0000"/>
                </a:solidFill>
                <a:latin typeface="Arial Rounded MT Bold" panose="020F0704030504030204" pitchFamily="34" charset="0"/>
              </a:rPr>
              <a:t>wo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smtClean="0"/>
              <a:t>Si </a:t>
            </a:r>
            <a:r>
              <a:rPr lang="es-ES" dirty="0"/>
              <a:t>a un circuito RLC serie le aplicamos una señal de alterna</a:t>
            </a:r>
            <a:r>
              <a:rPr lang="es-ES" dirty="0" smtClean="0"/>
              <a:t>, el </a:t>
            </a:r>
            <a:r>
              <a:rPr lang="es-ES" dirty="0"/>
              <a:t>comportamiento del circuito dependerá de la </a:t>
            </a:r>
            <a:r>
              <a:rPr lang="es-ES" dirty="0" smtClean="0"/>
              <a:t>frecuencia de la señal </a:t>
            </a:r>
            <a:r>
              <a:rPr lang="es-ES" dirty="0"/>
              <a:t>aplicada. </a:t>
            </a:r>
            <a:endParaRPr lang="es-ES" dirty="0" smtClean="0"/>
          </a:p>
        </p:txBody>
      </p:sp>
      <p:pic>
        <p:nvPicPr>
          <p:cNvPr id="3" name="Imagen 2"/>
          <p:cNvPicPr>
            <a:picLocks noChangeAspect="1"/>
          </p:cNvPicPr>
          <p:nvPr/>
        </p:nvPicPr>
        <p:blipFill>
          <a:blip r:embed="rId2"/>
          <a:stretch>
            <a:fillRect/>
          </a:stretch>
        </p:blipFill>
        <p:spPr>
          <a:xfrm>
            <a:off x="4300599" y="1585603"/>
            <a:ext cx="3238500" cy="266700"/>
          </a:xfrm>
          <a:prstGeom prst="rect">
            <a:avLst/>
          </a:prstGeom>
        </p:spPr>
      </p:pic>
      <p:pic>
        <p:nvPicPr>
          <p:cNvPr id="4" name="Imagen 3"/>
          <p:cNvPicPr>
            <a:picLocks noChangeAspect="1"/>
          </p:cNvPicPr>
          <p:nvPr/>
        </p:nvPicPr>
        <p:blipFill>
          <a:blip r:embed="rId3"/>
          <a:stretch>
            <a:fillRect/>
          </a:stretch>
        </p:blipFill>
        <p:spPr>
          <a:xfrm>
            <a:off x="5000686" y="2222047"/>
            <a:ext cx="1838325" cy="323850"/>
          </a:xfrm>
          <a:prstGeom prst="rect">
            <a:avLst/>
          </a:prstGeom>
        </p:spPr>
      </p:pic>
      <p:pic>
        <p:nvPicPr>
          <p:cNvPr id="7" name="Imagen 6"/>
          <p:cNvPicPr>
            <a:picLocks noChangeAspect="1"/>
          </p:cNvPicPr>
          <p:nvPr/>
        </p:nvPicPr>
        <p:blipFill>
          <a:blip r:embed="rId4"/>
          <a:stretch>
            <a:fillRect/>
          </a:stretch>
        </p:blipFill>
        <p:spPr>
          <a:xfrm>
            <a:off x="5305052" y="2545897"/>
            <a:ext cx="3400425" cy="2590800"/>
          </a:xfrm>
          <a:prstGeom prst="rect">
            <a:avLst/>
          </a:prstGeom>
        </p:spPr>
      </p:pic>
    </p:spTree>
    <p:extLst>
      <p:ext uri="{BB962C8B-B14F-4D97-AF65-F5344CB8AC3E}">
        <p14:creationId xmlns:p14="http://schemas.microsoft.com/office/powerpoint/2010/main" val="119770868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Hemos visto que:</a:t>
            </a:r>
          </a:p>
          <a:p>
            <a:pPr algn="just"/>
            <a:endParaRPr lang="es-ES" dirty="0"/>
          </a:p>
          <a:p>
            <a:pPr algn="just"/>
            <a:endParaRPr lang="es-ES" dirty="0"/>
          </a:p>
          <a:p>
            <a:pPr algn="just"/>
            <a:endParaRPr lang="es-ES" dirty="0" smtClean="0"/>
          </a:p>
          <a:p>
            <a:pPr algn="just"/>
            <a:r>
              <a:rPr lang="es-ES" dirty="0" smtClean="0"/>
              <a:t>En </a:t>
            </a:r>
            <a:r>
              <a:rPr lang="es-ES" dirty="0"/>
              <a:t>esta frecuencia, los efectos inductivos y capacitivos </a:t>
            </a:r>
            <a:r>
              <a:rPr lang="es-ES" dirty="0" smtClean="0"/>
              <a:t>desaparecen</a:t>
            </a:r>
            <a:r>
              <a:rPr lang="es-ES" dirty="0"/>
              <a:t>, y el circuito se comporta como resistivo puro. </a:t>
            </a:r>
          </a:p>
          <a:p>
            <a:pPr algn="just"/>
            <a:r>
              <a:rPr lang="es-ES" dirty="0"/>
              <a:t>Para esta frecuencia se determina el factor </a:t>
            </a:r>
            <a:r>
              <a:rPr lang="es-ES" dirty="0" smtClean="0"/>
              <a:t>Q, </a:t>
            </a:r>
            <a:r>
              <a:rPr lang="es-ES" dirty="0"/>
              <a:t>al que se </a:t>
            </a:r>
            <a:r>
              <a:rPr lang="es-ES" dirty="0" smtClean="0"/>
              <a:t>denomina </a:t>
            </a:r>
            <a:r>
              <a:rPr lang="es-ES" dirty="0"/>
              <a:t>factor de calidad o factor de selectividad del circuito.</a:t>
            </a:r>
          </a:p>
          <a:p>
            <a:pPr algn="just"/>
            <a:r>
              <a:rPr lang="es-ES" dirty="0"/>
              <a:t>Este factor </a:t>
            </a:r>
            <a:r>
              <a:rPr lang="es-ES" dirty="0" smtClean="0"/>
              <a:t>se calcula </a:t>
            </a:r>
            <a:r>
              <a:rPr lang="es-ES" dirty="0"/>
              <a:t>como</a:t>
            </a:r>
            <a:r>
              <a:rPr lang="es-ES" dirty="0" smtClean="0"/>
              <a:t>:</a:t>
            </a:r>
          </a:p>
          <a:p>
            <a:pPr algn="just"/>
            <a:endParaRPr lang="es-ES" dirty="0"/>
          </a:p>
          <a:p>
            <a:pPr algn="just"/>
            <a:endParaRPr lang="es-ES" dirty="0" smtClean="0"/>
          </a:p>
          <a:p>
            <a:pPr algn="just"/>
            <a:r>
              <a:rPr lang="es-ES" dirty="0" smtClean="0"/>
              <a:t>Normalmente se busca </a:t>
            </a:r>
            <a:r>
              <a:rPr lang="es-ES" dirty="0"/>
              <a:t>que </a:t>
            </a:r>
            <a:r>
              <a:rPr lang="es-ES" dirty="0" smtClean="0"/>
              <a:t>los circuitos </a:t>
            </a:r>
            <a:r>
              <a:rPr lang="es-ES" dirty="0"/>
              <a:t>resonantes tengan </a:t>
            </a:r>
            <a:r>
              <a:rPr lang="es-ES" dirty="0" smtClean="0"/>
              <a:t>un </a:t>
            </a:r>
            <a:r>
              <a:rPr lang="es-ES" dirty="0"/>
              <a:t>valor </a:t>
            </a:r>
            <a:r>
              <a:rPr lang="es-ES" dirty="0" smtClean="0"/>
              <a:t>de Q </a:t>
            </a:r>
            <a:r>
              <a:rPr lang="es-ES" dirty="0"/>
              <a:t>alto</a:t>
            </a:r>
            <a:r>
              <a:rPr lang="es-ES" dirty="0" smtClean="0"/>
              <a:t>, entre </a:t>
            </a:r>
            <a:r>
              <a:rPr lang="es-ES" dirty="0"/>
              <a:t>10 </a:t>
            </a:r>
            <a:r>
              <a:rPr lang="es-ES" dirty="0" smtClean="0"/>
              <a:t>y 100.</a:t>
            </a:r>
          </a:p>
          <a:p>
            <a:pPr algn="just"/>
            <a:endParaRPr lang="es-ES" dirty="0"/>
          </a:p>
          <a:p>
            <a:pPr algn="just"/>
            <a:r>
              <a:rPr lang="es-ES" b="1" dirty="0"/>
              <a:t>Ejemplo numérico</a:t>
            </a:r>
          </a:p>
          <a:p>
            <a:pPr algn="just"/>
            <a:r>
              <a:rPr lang="es-ES" dirty="0" smtClean="0"/>
              <a:t>En un circuito </a:t>
            </a:r>
            <a:r>
              <a:rPr lang="es-ES" dirty="0"/>
              <a:t>RLC serie tenemos que R= </a:t>
            </a:r>
            <a:r>
              <a:rPr lang="es-ES" dirty="0" smtClean="0"/>
              <a:t>100</a:t>
            </a:r>
            <a:r>
              <a:rPr lang="el-GR" dirty="0" smtClean="0"/>
              <a:t>Ω</a:t>
            </a:r>
            <a:r>
              <a:rPr lang="es-ES" dirty="0" smtClean="0"/>
              <a:t>, el inductancia </a:t>
            </a:r>
            <a:r>
              <a:rPr lang="es-ES" dirty="0"/>
              <a:t>es </a:t>
            </a:r>
            <a:r>
              <a:rPr lang="es-ES" dirty="0" smtClean="0"/>
              <a:t>de </a:t>
            </a:r>
            <a:r>
              <a:rPr lang="es-ES" dirty="0"/>
              <a:t>40 </a:t>
            </a:r>
            <a:r>
              <a:rPr lang="es-ES" dirty="0" err="1"/>
              <a:t>mHy</a:t>
            </a:r>
            <a:r>
              <a:rPr lang="es-ES" dirty="0"/>
              <a:t> </a:t>
            </a:r>
            <a:r>
              <a:rPr lang="es-ES" dirty="0" smtClean="0"/>
              <a:t>y el capacitor es de 500 </a:t>
            </a:r>
            <a:r>
              <a:rPr lang="el-GR" dirty="0" smtClean="0"/>
              <a:t>μ</a:t>
            </a:r>
            <a:r>
              <a:rPr lang="es-ES" dirty="0" smtClean="0"/>
              <a:t>F. Por lo tanto la tensión aplicada es de 100 </a:t>
            </a:r>
            <a:r>
              <a:rPr lang="es-ES" dirty="0"/>
              <a:t>V </a:t>
            </a:r>
            <a:r>
              <a:rPr lang="es-ES" dirty="0" smtClean="0"/>
              <a:t>y la frecuencia </a:t>
            </a:r>
            <a:r>
              <a:rPr lang="es-ES" dirty="0"/>
              <a:t>angular w </a:t>
            </a:r>
            <a:r>
              <a:rPr lang="es-ES" dirty="0" smtClean="0"/>
              <a:t>es 400 </a:t>
            </a:r>
            <a:r>
              <a:rPr lang="es-ES" dirty="0"/>
              <a:t>1/s. </a:t>
            </a:r>
          </a:p>
          <a:p>
            <a:pPr algn="just"/>
            <a:r>
              <a:rPr lang="es-ES" dirty="0"/>
              <a:t>Para resolver esto </a:t>
            </a:r>
            <a:r>
              <a:rPr lang="es-ES" dirty="0" smtClean="0"/>
              <a:t>se pide calcular</a:t>
            </a:r>
            <a:r>
              <a:rPr lang="es-ES" dirty="0"/>
              <a:t>:</a:t>
            </a:r>
          </a:p>
          <a:p>
            <a:pPr lvl="1" algn="just"/>
            <a:r>
              <a:rPr lang="es-ES" b="1" dirty="0"/>
              <a:t>1</a:t>
            </a:r>
            <a:r>
              <a:rPr lang="es-ES" b="1" dirty="0" smtClean="0"/>
              <a:t>. La impedancia total del circuito</a:t>
            </a:r>
            <a:r>
              <a:rPr lang="es-ES" b="1" dirty="0"/>
              <a:t>.</a:t>
            </a:r>
          </a:p>
          <a:p>
            <a:pPr lvl="1" algn="just"/>
            <a:r>
              <a:rPr lang="es-ES" b="1" dirty="0"/>
              <a:t>2</a:t>
            </a:r>
            <a:r>
              <a:rPr lang="es-ES" b="1" dirty="0" smtClean="0"/>
              <a:t>. La corriente que circula por el circuito y las caídas de </a:t>
            </a:r>
            <a:r>
              <a:rPr lang="es-ES" b="1" dirty="0"/>
              <a:t>tensión en </a:t>
            </a:r>
            <a:r>
              <a:rPr lang="es-ES" b="1" dirty="0" smtClean="0"/>
              <a:t>la resistencia</a:t>
            </a:r>
            <a:r>
              <a:rPr lang="es-ES" b="1" dirty="0"/>
              <a:t>, en </a:t>
            </a:r>
            <a:r>
              <a:rPr lang="es-ES" b="1" dirty="0" smtClean="0"/>
              <a:t>el inductancia y </a:t>
            </a:r>
            <a:r>
              <a:rPr lang="es-ES" b="1" dirty="0"/>
              <a:t>en </a:t>
            </a:r>
            <a:r>
              <a:rPr lang="es-ES" b="1" dirty="0" smtClean="0"/>
              <a:t>el capacitor</a:t>
            </a:r>
            <a:r>
              <a:rPr lang="es-ES" b="1" dirty="0"/>
              <a:t>.</a:t>
            </a:r>
          </a:p>
          <a:p>
            <a:pPr algn="just"/>
            <a:endParaRPr lang="es-ES" b="1" dirty="0" smtClean="0"/>
          </a:p>
          <a:p>
            <a:pPr algn="just"/>
            <a:endParaRPr lang="es-ES" b="1" dirty="0"/>
          </a:p>
          <a:p>
            <a:pPr algn="just"/>
            <a:endParaRPr lang="es-ES" b="1" dirty="0" smtClean="0"/>
          </a:p>
          <a:p>
            <a:pPr algn="just"/>
            <a:r>
              <a:rPr lang="es-ES" b="1" dirty="0"/>
              <a:t>	</a:t>
            </a:r>
            <a:r>
              <a:rPr lang="es-ES" b="1" dirty="0" smtClean="0"/>
              <a:t>Circuito </a:t>
            </a:r>
            <a:r>
              <a:rPr lang="es-ES" b="1" dirty="0"/>
              <a:t>RLC serie por resolver</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4091049" y="513856"/>
            <a:ext cx="3657600" cy="723900"/>
          </a:xfrm>
          <a:prstGeom prst="rect">
            <a:avLst/>
          </a:prstGeom>
        </p:spPr>
      </p:pic>
      <p:pic>
        <p:nvPicPr>
          <p:cNvPr id="6" name="Imagen 5"/>
          <p:cNvPicPr>
            <a:picLocks noChangeAspect="1"/>
          </p:cNvPicPr>
          <p:nvPr/>
        </p:nvPicPr>
        <p:blipFill>
          <a:blip r:embed="rId3"/>
          <a:stretch>
            <a:fillRect/>
          </a:stretch>
        </p:blipFill>
        <p:spPr>
          <a:xfrm>
            <a:off x="5515036" y="1996168"/>
            <a:ext cx="809625" cy="514350"/>
          </a:xfrm>
          <a:prstGeom prst="rect">
            <a:avLst/>
          </a:prstGeom>
        </p:spPr>
      </p:pic>
      <p:pic>
        <p:nvPicPr>
          <p:cNvPr id="8" name="Imagen 7"/>
          <p:cNvPicPr>
            <a:picLocks noChangeAspect="1"/>
          </p:cNvPicPr>
          <p:nvPr/>
        </p:nvPicPr>
        <p:blipFill>
          <a:blip r:embed="rId4"/>
          <a:stretch>
            <a:fillRect/>
          </a:stretch>
        </p:blipFill>
        <p:spPr>
          <a:xfrm>
            <a:off x="4356635" y="4833256"/>
            <a:ext cx="3126426" cy="1941616"/>
          </a:xfrm>
          <a:prstGeom prst="rect">
            <a:avLst/>
          </a:prstGeom>
        </p:spPr>
      </p:pic>
    </p:spTree>
    <p:extLst>
      <p:ext uri="{BB962C8B-B14F-4D97-AF65-F5344CB8AC3E}">
        <p14:creationId xmlns:p14="http://schemas.microsoft.com/office/powerpoint/2010/main" val="252067745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5078313"/>
          </a:xfrm>
          <a:prstGeom prst="rect">
            <a:avLst/>
          </a:prstGeom>
        </p:spPr>
        <p:txBody>
          <a:bodyPr wrap="square">
            <a:spAutoFit/>
          </a:bodyPr>
          <a:lstStyle/>
          <a:p>
            <a:pPr lvl="2" algn="just"/>
            <a:r>
              <a:rPr lang="es-ES" b="1" dirty="0" smtClean="0"/>
              <a:t>3</a:t>
            </a:r>
            <a:r>
              <a:rPr lang="es-ES" b="1" dirty="0"/>
              <a:t>. El factor de </a:t>
            </a:r>
            <a:r>
              <a:rPr lang="es-ES" b="1" dirty="0" smtClean="0"/>
              <a:t>amortiguación </a:t>
            </a:r>
            <a:r>
              <a:rPr lang="es-ES" b="1" dirty="0"/>
              <a:t>y la frecuencia de </a:t>
            </a:r>
            <a:r>
              <a:rPr lang="es-ES" b="1" dirty="0" smtClean="0"/>
              <a:t>resonancia del circuito</a:t>
            </a:r>
            <a:r>
              <a:rPr lang="es-ES" b="1" dirty="0"/>
              <a:t>.</a:t>
            </a:r>
          </a:p>
          <a:p>
            <a:pPr lvl="2" algn="just"/>
            <a:r>
              <a:rPr lang="es-ES" b="1" dirty="0"/>
              <a:t>4</a:t>
            </a:r>
            <a:r>
              <a:rPr lang="es-ES" b="1" dirty="0" smtClean="0"/>
              <a:t>. El factor </a:t>
            </a:r>
            <a:r>
              <a:rPr lang="es-ES" b="1" dirty="0"/>
              <a:t>de calidad </a:t>
            </a:r>
            <a:r>
              <a:rPr lang="es-ES" b="1" dirty="0" smtClean="0"/>
              <a:t>Q del circuito</a:t>
            </a:r>
            <a:r>
              <a:rPr lang="es-ES" b="1" dirty="0"/>
              <a:t>.</a:t>
            </a:r>
          </a:p>
          <a:p>
            <a:pPr algn="just"/>
            <a:endParaRPr lang="es-ES" dirty="0" smtClean="0"/>
          </a:p>
          <a:p>
            <a:pPr algn="just"/>
            <a:r>
              <a:rPr lang="es-ES" b="1" dirty="0" smtClean="0"/>
              <a:t>1. Calcularemos la impedancia total del circuito</a:t>
            </a:r>
            <a:r>
              <a:rPr lang="es-ES" b="1" dirty="0"/>
              <a:t>:</a:t>
            </a:r>
          </a:p>
          <a:p>
            <a:pPr algn="just"/>
            <a:endParaRPr lang="es-ES" dirty="0" smtClean="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circuito se comportará </a:t>
            </a:r>
            <a:r>
              <a:rPr lang="es-ES" dirty="0"/>
              <a:t>como inductivo</a:t>
            </a:r>
            <a:r>
              <a:rPr lang="es-ES" dirty="0" smtClean="0"/>
              <a:t>.</a:t>
            </a:r>
          </a:p>
          <a:p>
            <a:pPr algn="just"/>
            <a:endParaRPr lang="es-ES" b="1" dirty="0" smtClean="0"/>
          </a:p>
        </p:txBody>
      </p:sp>
      <p:pic>
        <p:nvPicPr>
          <p:cNvPr id="3" name="Imagen 2"/>
          <p:cNvPicPr>
            <a:picLocks noChangeAspect="1"/>
          </p:cNvPicPr>
          <p:nvPr/>
        </p:nvPicPr>
        <p:blipFill>
          <a:blip r:embed="rId2"/>
          <a:stretch>
            <a:fillRect/>
          </a:stretch>
        </p:blipFill>
        <p:spPr>
          <a:xfrm>
            <a:off x="3933886" y="1378960"/>
            <a:ext cx="3971925" cy="276225"/>
          </a:xfrm>
          <a:prstGeom prst="rect">
            <a:avLst/>
          </a:prstGeom>
        </p:spPr>
      </p:pic>
      <p:pic>
        <p:nvPicPr>
          <p:cNvPr id="4" name="Imagen 3"/>
          <p:cNvPicPr>
            <a:picLocks noChangeAspect="1"/>
          </p:cNvPicPr>
          <p:nvPr/>
        </p:nvPicPr>
        <p:blipFill>
          <a:blip r:embed="rId3"/>
          <a:stretch>
            <a:fillRect/>
          </a:stretch>
        </p:blipFill>
        <p:spPr>
          <a:xfrm>
            <a:off x="4133910" y="1912422"/>
            <a:ext cx="3571875" cy="2819400"/>
          </a:xfrm>
          <a:prstGeom prst="rect">
            <a:avLst/>
          </a:prstGeom>
        </p:spPr>
      </p:pic>
    </p:spTree>
    <p:extLst>
      <p:ext uri="{BB962C8B-B14F-4D97-AF65-F5344CB8AC3E}">
        <p14:creationId xmlns:p14="http://schemas.microsoft.com/office/powerpoint/2010/main" val="256579807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t>2</a:t>
            </a:r>
            <a:r>
              <a:rPr lang="es-ES" b="1" dirty="0"/>
              <a:t>. Para calcular las tensiones y la corriente recordemos que</a:t>
            </a:r>
            <a:r>
              <a:rPr lang="es-ES" b="1" dirty="0" smtClean="0"/>
              <a:t>:</a:t>
            </a:r>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3</a:t>
            </a:r>
            <a:r>
              <a:rPr lang="es-ES" dirty="0"/>
              <a:t>. El factor de </a:t>
            </a:r>
            <a:r>
              <a:rPr lang="es-ES" dirty="0" smtClean="0"/>
              <a:t>amortiguación </a:t>
            </a:r>
            <a:r>
              <a:rPr lang="es-ES" dirty="0"/>
              <a:t>y la frecuencia de </a:t>
            </a:r>
            <a:r>
              <a:rPr lang="es-ES" dirty="0" smtClean="0"/>
              <a:t>resonancia se calculan:</a:t>
            </a:r>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4. El factor de calidad O se calcula como</a:t>
            </a:r>
            <a:r>
              <a:rPr lang="es-ES"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014849" y="664894"/>
            <a:ext cx="3810000" cy="3295650"/>
          </a:xfrm>
          <a:prstGeom prst="rect">
            <a:avLst/>
          </a:prstGeom>
        </p:spPr>
      </p:pic>
      <p:pic>
        <p:nvPicPr>
          <p:cNvPr id="6" name="Imagen 5"/>
          <p:cNvPicPr>
            <a:picLocks noChangeAspect="1"/>
          </p:cNvPicPr>
          <p:nvPr/>
        </p:nvPicPr>
        <p:blipFill>
          <a:blip r:embed="rId3"/>
          <a:stretch>
            <a:fillRect/>
          </a:stretch>
        </p:blipFill>
        <p:spPr>
          <a:xfrm>
            <a:off x="4872099" y="4310866"/>
            <a:ext cx="2095500" cy="1276350"/>
          </a:xfrm>
          <a:prstGeom prst="rect">
            <a:avLst/>
          </a:prstGeom>
        </p:spPr>
      </p:pic>
      <p:pic>
        <p:nvPicPr>
          <p:cNvPr id="7" name="Imagen 6"/>
          <p:cNvPicPr>
            <a:picLocks noChangeAspect="1"/>
          </p:cNvPicPr>
          <p:nvPr/>
        </p:nvPicPr>
        <p:blipFill>
          <a:blip r:embed="rId4"/>
          <a:stretch>
            <a:fillRect/>
          </a:stretch>
        </p:blipFill>
        <p:spPr>
          <a:xfrm>
            <a:off x="5234049" y="6049015"/>
            <a:ext cx="1371600" cy="400050"/>
          </a:xfrm>
          <a:prstGeom prst="rect">
            <a:avLst/>
          </a:prstGeom>
        </p:spPr>
      </p:pic>
    </p:spTree>
    <p:extLst>
      <p:ext uri="{BB962C8B-B14F-4D97-AF65-F5344CB8AC3E}">
        <p14:creationId xmlns:p14="http://schemas.microsoft.com/office/powerpoint/2010/main" val="322439989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6888" y="1043670"/>
            <a:ext cx="11495315" cy="4832092"/>
          </a:xfrm>
          <a:prstGeom prst="rect">
            <a:avLst/>
          </a:prstGeom>
        </p:spPr>
        <p:txBody>
          <a:bodyPr wrap="square">
            <a:spAutoFit/>
          </a:bodyPr>
          <a:lstStyle/>
          <a:p>
            <a:pPr algn="ctr"/>
            <a:r>
              <a:rPr lang="es-ES" sz="4400" b="1" dirty="0"/>
              <a:t>CIRCUITO </a:t>
            </a:r>
            <a:r>
              <a:rPr lang="es-ES" sz="4400" b="1" dirty="0" smtClean="0"/>
              <a:t>SERIE BASICO</a:t>
            </a:r>
          </a:p>
          <a:p>
            <a:pPr algn="ctr"/>
            <a:r>
              <a:rPr lang="es-ES" sz="4400" b="1" dirty="0" smtClean="0"/>
              <a:t>Un circuito serie presenta los receptores instalados uno a continuación del otro en la línea eléctrica, por esta razón la corriente que atraviesa el primero de </a:t>
            </a:r>
            <a:r>
              <a:rPr lang="es-ES" sz="4400" b="1" dirty="0"/>
              <a:t>los elementos conectados será la misma que la que atraviesa el último</a:t>
            </a:r>
            <a:r>
              <a:rPr lang="es-ES" sz="4400" b="1" dirty="0" smtClean="0"/>
              <a:t>.</a:t>
            </a:r>
            <a:endParaRPr lang="es-ES" sz="4400" b="1" dirty="0"/>
          </a:p>
        </p:txBody>
      </p:sp>
    </p:spTree>
    <p:extLst>
      <p:ext uri="{BB962C8B-B14F-4D97-AF65-F5344CB8AC3E}">
        <p14:creationId xmlns:p14="http://schemas.microsoft.com/office/powerpoint/2010/main" val="345322908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49983"/>
            <a:ext cx="1151906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básico de polarización directa varios </a:t>
            </a:r>
            <a:r>
              <a:rPr lang="es-ES" b="1" dirty="0" err="1" smtClean="0">
                <a:solidFill>
                  <a:srgbClr val="0070C0"/>
                </a:solidFill>
                <a:latin typeface="Arial Rounded MT Bold" panose="020F0704030504030204" pitchFamily="34" charset="0"/>
              </a:rPr>
              <a:t>LEDs</a:t>
            </a:r>
            <a:endParaRPr lang="es-ES" b="1" dirty="0" smtClean="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lvl="8"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básico de polarización </a:t>
            </a:r>
          </a:p>
          <a:p>
            <a:pPr lvl="8" algn="just"/>
            <a:r>
              <a:rPr lang="es-ES" b="1" dirty="0">
                <a:solidFill>
                  <a:srgbClr val="0070C0"/>
                </a:solidFill>
                <a:latin typeface="Arial Rounded MT Bold" panose="020F0704030504030204" pitchFamily="34" charset="0"/>
              </a:rPr>
              <a:t>directa </a:t>
            </a:r>
            <a:r>
              <a:rPr lang="es-ES" b="1" dirty="0" smtClean="0">
                <a:solidFill>
                  <a:srgbClr val="0070C0"/>
                </a:solidFill>
                <a:latin typeface="Arial Rounded MT Bold" panose="020F0704030504030204" pitchFamily="34" charset="0"/>
              </a:rPr>
              <a:t>de un LED</a:t>
            </a:r>
            <a:endParaRPr lang="es-ES" b="1" dirty="0">
              <a:solidFill>
                <a:srgbClr val="0070C0"/>
              </a:solidFill>
              <a:latin typeface="Arial Rounded MT Bold" panose="020F0704030504030204" pitchFamily="34" charset="0"/>
            </a:endParaRPr>
          </a:p>
          <a:p>
            <a:pPr lvl="8" algn="just"/>
            <a:r>
              <a:rPr lang="es-ES" b="1" dirty="0">
                <a:solidFill>
                  <a:srgbClr val="0070C0"/>
                </a:solidFill>
                <a:latin typeface="Arial Rounded MT Bold" panose="020F0704030504030204" pitchFamily="34" charset="0"/>
              </a:rPr>
              <a:t>Interruptor</a:t>
            </a:r>
          </a:p>
          <a:p>
            <a:pPr algn="just"/>
            <a:endParaRPr lang="es-ES" dirty="0"/>
          </a:p>
        </p:txBody>
      </p:sp>
      <p:pic>
        <p:nvPicPr>
          <p:cNvPr id="3" name="Imagen 2"/>
          <p:cNvPicPr>
            <a:picLocks noChangeAspect="1"/>
          </p:cNvPicPr>
          <p:nvPr/>
        </p:nvPicPr>
        <p:blipFill>
          <a:blip r:embed="rId2"/>
          <a:stretch>
            <a:fillRect/>
          </a:stretch>
        </p:blipFill>
        <p:spPr>
          <a:xfrm>
            <a:off x="295025" y="580654"/>
            <a:ext cx="6915150" cy="4152900"/>
          </a:xfrm>
          <a:prstGeom prst="rect">
            <a:avLst/>
          </a:prstGeom>
        </p:spPr>
      </p:pic>
      <p:pic>
        <p:nvPicPr>
          <p:cNvPr id="4" name="Imagen 3"/>
          <p:cNvPicPr>
            <a:picLocks noChangeAspect="1"/>
          </p:cNvPicPr>
          <p:nvPr/>
        </p:nvPicPr>
        <p:blipFill>
          <a:blip r:embed="rId3"/>
          <a:stretch>
            <a:fillRect/>
          </a:stretch>
        </p:blipFill>
        <p:spPr>
          <a:xfrm>
            <a:off x="7484423" y="2581152"/>
            <a:ext cx="4419600" cy="4143375"/>
          </a:xfrm>
          <a:prstGeom prst="rect">
            <a:avLst/>
          </a:prstGeom>
        </p:spPr>
      </p:pic>
    </p:spTree>
    <p:extLst>
      <p:ext uri="{BB962C8B-B14F-4D97-AF65-F5344CB8AC3E}">
        <p14:creationId xmlns:p14="http://schemas.microsoft.com/office/powerpoint/2010/main" val="686742665"/>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49983"/>
            <a:ext cx="11519065" cy="4801314"/>
          </a:xfrm>
          <a:prstGeom prst="rect">
            <a:avLst/>
          </a:prstGeom>
        </p:spPr>
        <p:txBody>
          <a:bodyPr wrap="square">
            <a:spAutoFit/>
          </a:bodyPr>
          <a:lstStyle/>
          <a:p>
            <a:pPr algn="just"/>
            <a:r>
              <a:rPr lang="es-ES" b="1" dirty="0" smtClean="0"/>
              <a:t>Un </a:t>
            </a:r>
            <a:r>
              <a:rPr lang="es-ES" b="1" dirty="0"/>
              <a:t>ejemplo </a:t>
            </a:r>
            <a:r>
              <a:rPr lang="es-ES" b="1" dirty="0" smtClean="0"/>
              <a:t>de circuito </a:t>
            </a:r>
            <a:r>
              <a:rPr lang="es-ES" b="1" dirty="0"/>
              <a:t>conectado </a:t>
            </a:r>
            <a:r>
              <a:rPr lang="es-ES" b="1" dirty="0" smtClean="0"/>
              <a:t>en serie son algunas </a:t>
            </a:r>
            <a:r>
              <a:rPr lang="es-ES" b="1" dirty="0"/>
              <a:t>luces </a:t>
            </a:r>
            <a:r>
              <a:rPr lang="es-ES" b="1" dirty="0" smtClean="0"/>
              <a:t>navideñas</a:t>
            </a:r>
            <a:r>
              <a:rPr lang="es-ES" b="1" dirty="0"/>
              <a:t>. Se conocen como </a:t>
            </a:r>
            <a:r>
              <a:rPr lang="es-ES" b="1" dirty="0" smtClean="0"/>
              <a:t>circuitos cerrados</a:t>
            </a:r>
            <a:r>
              <a:rPr lang="es-ES" b="1" dirty="0"/>
              <a:t>, </a:t>
            </a:r>
            <a:r>
              <a:rPr lang="es-ES" b="1" dirty="0" smtClean="0"/>
              <a:t>en ellos la corriente </a:t>
            </a:r>
            <a:r>
              <a:rPr lang="es-ES" b="1" dirty="0"/>
              <a:t>va </a:t>
            </a:r>
            <a:r>
              <a:rPr lang="es-ES" b="1" dirty="0" smtClean="0"/>
              <a:t>de </a:t>
            </a:r>
            <a:r>
              <a:rPr lang="es-ES" b="1" dirty="0"/>
              <a:t>forma pareja hacia cada bombilla </a:t>
            </a:r>
            <a:r>
              <a:rPr lang="es-ES" b="1" dirty="0" smtClean="0"/>
              <a:t>por lo que si se quema </a:t>
            </a:r>
            <a:r>
              <a:rPr lang="es-ES" b="1" dirty="0"/>
              <a:t>una bombilla </a:t>
            </a:r>
            <a:r>
              <a:rPr lang="es-ES" b="1" dirty="0" smtClean="0"/>
              <a:t>se apagaría la línea.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solidFill>
                <a:srgbClr val="0070C0"/>
              </a:solidFill>
            </a:endParaRPr>
          </a:p>
          <a:p>
            <a:pPr algn="just"/>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a:p>
            <a:pPr lvl="1" algn="just"/>
            <a:r>
              <a:rPr lang="es-ES" b="1" dirty="0"/>
              <a:t>Paso 1</a:t>
            </a:r>
            <a:r>
              <a:rPr lang="es-ES" b="1" dirty="0" smtClean="0"/>
              <a:t>: Es necesario </a:t>
            </a:r>
            <a:r>
              <a:rPr lang="es-ES" b="1" dirty="0"/>
              <a:t>cortar </a:t>
            </a:r>
            <a:r>
              <a:rPr lang="es-ES" b="1" dirty="0" smtClean="0"/>
              <a:t>el cable conductor</a:t>
            </a:r>
            <a:endParaRPr lang="es-ES" b="1" dirty="0"/>
          </a:p>
          <a:p>
            <a:pPr lvl="1" algn="just"/>
            <a:r>
              <a:rPr lang="es-ES" b="1" dirty="0"/>
              <a:t>Paso 2</a:t>
            </a:r>
            <a:r>
              <a:rPr lang="es-ES" b="1" dirty="0" smtClean="0"/>
              <a:t>: Conectamos el nuevo </a:t>
            </a:r>
            <a:r>
              <a:rPr lang="es-ES" b="1" dirty="0"/>
              <a:t>elemento</a:t>
            </a:r>
          </a:p>
          <a:p>
            <a:pPr algn="just"/>
            <a:endParaRPr lang="es-ES" dirty="0"/>
          </a:p>
          <a:p>
            <a:pPr algn="just"/>
            <a:endParaRPr lang="es-ES" dirty="0"/>
          </a:p>
        </p:txBody>
      </p:sp>
      <p:pic>
        <p:nvPicPr>
          <p:cNvPr id="1026" name="Picture 2" descr="Control luces navideñas, incandescentes y leds, como funcion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110" y="984703"/>
            <a:ext cx="49911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63711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425753" y="180500"/>
            <a:ext cx="3882217" cy="369332"/>
          </a:xfrm>
          <a:prstGeom prst="rect">
            <a:avLst/>
          </a:prstGeom>
        </p:spPr>
        <p:txBody>
          <a:bodyPr wrap="none">
            <a:spAutoFit/>
          </a:bodyPr>
          <a:lstStyle/>
          <a:p>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p:txBody>
      </p:sp>
      <p:pic>
        <p:nvPicPr>
          <p:cNvPr id="5" name="Imagen 4"/>
          <p:cNvPicPr>
            <a:picLocks noChangeAspect="1"/>
          </p:cNvPicPr>
          <p:nvPr/>
        </p:nvPicPr>
        <p:blipFill>
          <a:blip r:embed="rId2"/>
          <a:stretch>
            <a:fillRect/>
          </a:stretch>
        </p:blipFill>
        <p:spPr>
          <a:xfrm>
            <a:off x="390277" y="549832"/>
            <a:ext cx="5749263" cy="2495550"/>
          </a:xfrm>
          <a:prstGeom prst="rect">
            <a:avLst/>
          </a:prstGeom>
        </p:spPr>
      </p:pic>
      <p:pic>
        <p:nvPicPr>
          <p:cNvPr id="6" name="Imagen 5"/>
          <p:cNvPicPr>
            <a:picLocks noChangeAspect="1"/>
          </p:cNvPicPr>
          <p:nvPr/>
        </p:nvPicPr>
        <p:blipFill>
          <a:blip r:embed="rId3"/>
          <a:stretch>
            <a:fillRect/>
          </a:stretch>
        </p:blipFill>
        <p:spPr>
          <a:xfrm>
            <a:off x="6139542" y="2644363"/>
            <a:ext cx="5671705" cy="2495550"/>
          </a:xfrm>
          <a:prstGeom prst="rect">
            <a:avLst/>
          </a:prstGeom>
        </p:spPr>
      </p:pic>
      <p:pic>
        <p:nvPicPr>
          <p:cNvPr id="7" name="Imagen 6"/>
          <p:cNvPicPr>
            <a:picLocks noChangeAspect="1"/>
          </p:cNvPicPr>
          <p:nvPr/>
        </p:nvPicPr>
        <p:blipFill>
          <a:blip r:embed="rId4"/>
          <a:stretch>
            <a:fillRect/>
          </a:stretch>
        </p:blipFill>
        <p:spPr>
          <a:xfrm>
            <a:off x="390278" y="4297755"/>
            <a:ext cx="5749265" cy="2486025"/>
          </a:xfrm>
          <a:prstGeom prst="rect">
            <a:avLst/>
          </a:prstGeom>
        </p:spPr>
      </p:pic>
      <p:sp>
        <p:nvSpPr>
          <p:cNvPr id="8" name="Rectángulo 7"/>
          <p:cNvSpPr/>
          <p:nvPr/>
        </p:nvSpPr>
        <p:spPr>
          <a:xfrm>
            <a:off x="7035043" y="2239127"/>
            <a:ext cx="4520981" cy="369332"/>
          </a:xfrm>
          <a:prstGeom prst="rect">
            <a:avLst/>
          </a:prstGeom>
        </p:spPr>
        <p:txBody>
          <a:bodyPr wrap="none">
            <a:spAutoFit/>
          </a:bodyPr>
          <a:lstStyle/>
          <a:p>
            <a:pPr algn="ctr"/>
            <a:r>
              <a:rPr lang="es-ES" b="1" dirty="0"/>
              <a:t>Paso 1</a:t>
            </a:r>
            <a:r>
              <a:rPr lang="es-ES" b="1" dirty="0" smtClean="0"/>
              <a:t>: Es necesario </a:t>
            </a:r>
            <a:r>
              <a:rPr lang="es-ES" b="1" dirty="0"/>
              <a:t>cortar </a:t>
            </a:r>
            <a:r>
              <a:rPr lang="es-ES" b="1" dirty="0" smtClean="0"/>
              <a:t>el cable conductor</a:t>
            </a:r>
            <a:endParaRPr lang="es-ES" b="1" dirty="0"/>
          </a:p>
        </p:txBody>
      </p:sp>
      <p:sp>
        <p:nvSpPr>
          <p:cNvPr id="9" name="Rectángulo 8"/>
          <p:cNvSpPr/>
          <p:nvPr/>
        </p:nvSpPr>
        <p:spPr>
          <a:xfrm>
            <a:off x="1301037" y="3892138"/>
            <a:ext cx="3927742" cy="369332"/>
          </a:xfrm>
          <a:prstGeom prst="rect">
            <a:avLst/>
          </a:prstGeom>
        </p:spPr>
        <p:txBody>
          <a:bodyPr wrap="none">
            <a:spAutoFit/>
          </a:bodyPr>
          <a:lstStyle/>
          <a:p>
            <a:pPr algn="ctr"/>
            <a:r>
              <a:rPr lang="es-ES" b="1" dirty="0"/>
              <a:t>Paso 2</a:t>
            </a:r>
            <a:r>
              <a:rPr lang="es-ES" b="1" dirty="0" smtClean="0"/>
              <a:t>: Conectamos el nuevo </a:t>
            </a:r>
            <a:r>
              <a:rPr lang="es-ES" b="1" dirty="0"/>
              <a:t>elemento</a:t>
            </a:r>
          </a:p>
        </p:txBody>
      </p:sp>
    </p:spTree>
    <p:extLst>
      <p:ext uri="{BB962C8B-B14F-4D97-AF65-F5344CB8AC3E}">
        <p14:creationId xmlns:p14="http://schemas.microsoft.com/office/powerpoint/2010/main" val="405065045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49983"/>
            <a:ext cx="11519065" cy="3970318"/>
          </a:xfrm>
          <a:prstGeom prst="rect">
            <a:avLst/>
          </a:prstGeom>
        </p:spPr>
        <p:txBody>
          <a:bodyPr wrap="square">
            <a:spAutoFit/>
          </a:bodyPr>
          <a:lstStyle/>
          <a:p>
            <a:pPr algn="just"/>
            <a:r>
              <a:rPr lang="es-ES" b="1" dirty="0">
                <a:solidFill>
                  <a:srgbClr val="0070C0"/>
                </a:solidFill>
              </a:rPr>
              <a:t>Efectos</a:t>
            </a:r>
          </a:p>
          <a:p>
            <a:pPr algn="just"/>
            <a:r>
              <a:rPr lang="es-ES" dirty="0"/>
              <a:t>Es importante saber que en los circuitos que se encuentran en serie podemos observar una serie de efectos, los cuales mencionamos a continuación </a:t>
            </a:r>
          </a:p>
          <a:p>
            <a:pPr marL="285750" indent="-285750" algn="just">
              <a:buFont typeface="Arial" panose="020B0604020202020204" pitchFamily="34" charset="0"/>
              <a:buChar char="•"/>
            </a:pPr>
            <a:r>
              <a:rPr lang="es-ES" b="1" dirty="0"/>
              <a:t>Mientras aumentamos el número de elementos eléctrica), podremos observar como baja la intensidad luminosa.</a:t>
            </a:r>
          </a:p>
          <a:p>
            <a:pPr marL="285750" indent="-285750" algn="just">
              <a:buFont typeface="Arial" panose="020B0604020202020204" pitchFamily="34" charset="0"/>
              <a:buChar char="•"/>
            </a:pPr>
            <a:r>
              <a:rPr lang="es-ES" b="1" dirty="0"/>
              <a:t>Cuando por cualquier causa, una de las bombillas deja de funcionar (por avería, desconexión, etcétera), los elementos restantes también dejarán de funcionar. Así podemos verificar que cada bombilla se comporta como un interruptor.</a:t>
            </a:r>
          </a:p>
          <a:p>
            <a:pPr marL="285750" indent="-285750" algn="just">
              <a:buFont typeface="Arial" panose="020B0604020202020204" pitchFamily="34" charset="0"/>
              <a:buChar char="•"/>
            </a:pPr>
            <a:r>
              <a:rPr lang="es-ES" b="1" dirty="0"/>
              <a:t>que conectamos (para este ejemplo una bombilla o La resistencia total del circuito</a:t>
            </a:r>
          </a:p>
          <a:p>
            <a:pPr algn="just"/>
            <a:r>
              <a:rPr lang="es-ES" b="1" dirty="0" smtClean="0">
                <a:solidFill>
                  <a:srgbClr val="0070C0"/>
                </a:solidFill>
              </a:rPr>
              <a:t>Condiciones</a:t>
            </a:r>
            <a:endParaRPr lang="es-ES" b="1" dirty="0">
              <a:solidFill>
                <a:srgbClr val="0070C0"/>
              </a:solidFill>
            </a:endParaRPr>
          </a:p>
          <a:p>
            <a:pPr algn="just"/>
            <a:r>
              <a:rPr lang="es-ES" dirty="0"/>
              <a:t>Los circuitos </a:t>
            </a:r>
            <a:r>
              <a:rPr lang="es-ES" dirty="0" smtClean="0"/>
              <a:t>en serie cumplen con las siguientes </a:t>
            </a:r>
            <a:r>
              <a:rPr lang="es-ES" dirty="0"/>
              <a:t>condiciones:</a:t>
            </a:r>
          </a:p>
          <a:p>
            <a:pPr marL="285750" indent="-285750" algn="just">
              <a:buFont typeface="Arial" panose="020B0604020202020204" pitchFamily="34" charset="0"/>
              <a:buChar char="•"/>
            </a:pPr>
            <a:r>
              <a:rPr lang="es-ES" b="1" dirty="0" smtClean="0"/>
              <a:t>La intensidad </a:t>
            </a:r>
            <a:r>
              <a:rPr lang="es-ES" b="1" dirty="0"/>
              <a:t>que </a:t>
            </a:r>
            <a:r>
              <a:rPr lang="es-ES" b="1" dirty="0" smtClean="0"/>
              <a:t>circula por el circuito </a:t>
            </a:r>
            <a:r>
              <a:rPr lang="es-ES" b="1" dirty="0"/>
              <a:t>siempre </a:t>
            </a:r>
            <a:r>
              <a:rPr lang="es-ES" b="1" dirty="0" smtClean="0"/>
              <a:t>es la misma</a:t>
            </a:r>
            <a:r>
              <a:rPr lang="es-ES" b="1" dirty="0"/>
              <a:t>.</a:t>
            </a:r>
          </a:p>
          <a:p>
            <a:pPr marL="285750" indent="-285750" algn="just">
              <a:buFont typeface="Arial" panose="020B0604020202020204" pitchFamily="34" charset="0"/>
              <a:buChar char="•"/>
            </a:pPr>
            <a:r>
              <a:rPr lang="es-ES" b="1" dirty="0" smtClean="0"/>
              <a:t>La resistencia total del circuito es </a:t>
            </a:r>
            <a:r>
              <a:rPr lang="es-ES" b="1" dirty="0"/>
              <a:t>la suma de las </a:t>
            </a:r>
            <a:r>
              <a:rPr lang="es-ES" b="1" dirty="0" smtClean="0"/>
              <a:t>resistencias de los receptores</a:t>
            </a:r>
            <a:r>
              <a:rPr lang="es-ES" b="1" dirty="0"/>
              <a:t>.</a:t>
            </a:r>
          </a:p>
          <a:p>
            <a:pPr marL="285750" indent="-285750" algn="just">
              <a:buFont typeface="Arial" panose="020B0604020202020204" pitchFamily="34" charset="0"/>
              <a:buChar char="•"/>
            </a:pPr>
            <a:r>
              <a:rPr lang="es-ES" b="1" dirty="0" smtClean="0"/>
              <a:t>El voltaje total del circuito es la suma de los voltajes </a:t>
            </a:r>
            <a:r>
              <a:rPr lang="es-ES" b="1" dirty="0"/>
              <a:t>de cada receptor</a:t>
            </a:r>
            <a:r>
              <a:rPr lang="es-ES" b="1" dirty="0" smtClean="0"/>
              <a:t>.</a:t>
            </a:r>
          </a:p>
          <a:p>
            <a:pPr algn="just"/>
            <a:endParaRPr lang="es-ES" dirty="0"/>
          </a:p>
        </p:txBody>
      </p:sp>
    </p:spTree>
    <p:extLst>
      <p:ext uri="{BB962C8B-B14F-4D97-AF65-F5344CB8AC3E}">
        <p14:creationId xmlns:p14="http://schemas.microsoft.com/office/powerpoint/2010/main" val="42582023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PARALELOS</a:t>
            </a:r>
            <a:endParaRPr lang="es-ES" b="1" dirty="0">
              <a:solidFill>
                <a:srgbClr val="0070C0"/>
              </a:solidFill>
              <a:latin typeface="Arial Rounded MT Bold" panose="020F0704030504030204" pitchFamily="34" charset="0"/>
            </a:endParaRPr>
          </a:p>
          <a:p>
            <a:pPr algn="just"/>
            <a:r>
              <a:rPr lang="es-ES" dirty="0" smtClean="0"/>
              <a:t>Ahora conoceremos y analizaremos </a:t>
            </a:r>
            <a:r>
              <a:rPr lang="es-ES" dirty="0"/>
              <a:t>diferentes tipos de </a:t>
            </a:r>
            <a:r>
              <a:rPr lang="es-ES" dirty="0" smtClean="0"/>
              <a:t>circuitos paralelos</a:t>
            </a:r>
            <a:r>
              <a:rPr lang="es-ES" dirty="0"/>
              <a:t>. Veremos </a:t>
            </a:r>
            <a:r>
              <a:rPr lang="es-ES" dirty="0" smtClean="0"/>
              <a:t>la corriente en cada </a:t>
            </a:r>
            <a:r>
              <a:rPr lang="es-ES" dirty="0"/>
              <a:t>rama, </a:t>
            </a:r>
            <a:r>
              <a:rPr lang="es-ES" dirty="0" smtClean="0"/>
              <a:t>la suma vectorial y el ángulo de desfasaje, entre otros aspectos importantes.</a:t>
            </a:r>
          </a:p>
          <a:p>
            <a:pPr algn="just"/>
            <a:r>
              <a:rPr lang="es-ES" dirty="0" smtClean="0"/>
              <a:t>EI circuito eléctrico paralelo se presenta como una conexión </a:t>
            </a:r>
            <a:r>
              <a:rPr lang="es-ES" dirty="0"/>
              <a:t>donde </a:t>
            </a:r>
            <a:r>
              <a:rPr lang="es-ES" dirty="0" smtClean="0"/>
              <a:t>los puertos de entrada y de salida de los dispositivos </a:t>
            </a:r>
            <a:r>
              <a:rPr lang="es-ES" dirty="0"/>
              <a:t>conectados (</a:t>
            </a:r>
            <a:r>
              <a:rPr lang="es-ES" dirty="0" smtClean="0"/>
              <a:t>ya sean </a:t>
            </a:r>
            <a:r>
              <a:rPr lang="es-ES" dirty="0"/>
              <a:t>generadores, </a:t>
            </a:r>
            <a:r>
              <a:rPr lang="es-ES" dirty="0" smtClean="0"/>
              <a:t>resistencias o condensadores</a:t>
            </a:r>
            <a:r>
              <a:rPr lang="es-ES" dirty="0"/>
              <a:t>, </a:t>
            </a:r>
            <a:r>
              <a:rPr lang="es-ES" dirty="0" smtClean="0"/>
              <a:t>entre otros) coinciden </a:t>
            </a:r>
            <a:r>
              <a:rPr lang="es-ES" dirty="0"/>
              <a:t>entre sí.</a:t>
            </a:r>
          </a:p>
          <a:p>
            <a:pPr algn="just"/>
            <a:r>
              <a:rPr lang="es-ES" b="1" dirty="0">
                <a:solidFill>
                  <a:srgbClr val="0070C0"/>
                </a:solidFill>
              </a:rPr>
              <a:t>Circuito RL paralelo</a:t>
            </a:r>
          </a:p>
          <a:p>
            <a:pPr algn="just"/>
            <a:r>
              <a:rPr lang="es-ES" dirty="0"/>
              <a:t>Recordemos que, en un circuito conformado por </a:t>
            </a:r>
            <a:r>
              <a:rPr lang="es-ES" dirty="0" smtClean="0"/>
              <a:t>componentes </a:t>
            </a:r>
            <a:r>
              <a:rPr lang="es-ES" dirty="0"/>
              <a:t>pasivos en paralelo, la impedancia total (2) del </a:t>
            </a:r>
            <a:r>
              <a:rPr lang="es-ES" dirty="0" smtClean="0"/>
              <a:t>circuito </a:t>
            </a:r>
            <a:r>
              <a:rPr lang="es-ES" dirty="0"/>
              <a:t>será la inversa de la suma de las inversas de las </a:t>
            </a:r>
            <a:r>
              <a:rPr lang="es-ES" dirty="0" smtClean="0"/>
              <a:t>impedancias </a:t>
            </a:r>
            <a:r>
              <a:rPr lang="es-ES" dirty="0"/>
              <a:t>de los diferentes componentes. Es decir, </a:t>
            </a:r>
            <a:r>
              <a:rPr lang="es-ES" dirty="0" smtClean="0"/>
              <a:t>si tenemos un </a:t>
            </a:r>
            <a:r>
              <a:rPr lang="es-ES" dirty="0"/>
              <a:t>circuito formado por una resistencia (R) y un </a:t>
            </a:r>
            <a:r>
              <a:rPr lang="es-ES" dirty="0" smtClean="0"/>
              <a:t>inductancia </a:t>
            </a:r>
            <a:r>
              <a:rPr lang="es-ES" dirty="0"/>
              <a:t>(L) </a:t>
            </a:r>
            <a:r>
              <a:rPr lang="es-ES" dirty="0" smtClean="0"/>
              <a:t>cuya </a:t>
            </a:r>
            <a:r>
              <a:rPr lang="es-ES" dirty="0"/>
              <a:t>impedancia es </a:t>
            </a:r>
            <a:r>
              <a:rPr lang="es-ES" dirty="0" smtClean="0"/>
              <a:t>XL, </a:t>
            </a:r>
            <a:r>
              <a:rPr lang="es-ES" dirty="0"/>
              <a:t>se tiene</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 donde</a:t>
            </a:r>
            <a:r>
              <a:rPr lang="es-ES" dirty="0"/>
              <a:t>:</a:t>
            </a:r>
          </a:p>
          <a:p>
            <a:pPr algn="just"/>
            <a:r>
              <a:rPr lang="es-ES" dirty="0" smtClean="0"/>
              <a:t>Las </a:t>
            </a:r>
            <a:r>
              <a:rPr lang="es-ES" dirty="0"/>
              <a:t>corrientes que circularán por cada uno de los </a:t>
            </a:r>
            <a:r>
              <a:rPr lang="es-ES" dirty="0" err="1"/>
              <a:t>compo</a:t>
            </a:r>
            <a:r>
              <a:rPr lang="es-ES" dirty="0"/>
              <a:t>-</a:t>
            </a:r>
          </a:p>
          <a:p>
            <a:pPr algn="just"/>
            <a:r>
              <a:rPr lang="es-ES" dirty="0" err="1"/>
              <a:t>nentes</a:t>
            </a:r>
            <a:r>
              <a:rPr lang="es-ES" dirty="0"/>
              <a:t> serán</a:t>
            </a:r>
            <a:r>
              <a:rPr lang="es-ES" dirty="0" smtClean="0"/>
              <a:t>:</a:t>
            </a:r>
          </a:p>
          <a:p>
            <a:pPr algn="just"/>
            <a:endParaRPr lang="es-ES" dirty="0"/>
          </a:p>
          <a:p>
            <a:pPr algn="just"/>
            <a:r>
              <a:rPr lang="es-ES" dirty="0" smtClean="0"/>
              <a:t>En la resistencia</a:t>
            </a:r>
            <a:r>
              <a:rPr lang="es-ES" dirty="0"/>
              <a:t>:</a:t>
            </a:r>
          </a:p>
          <a:p>
            <a:pPr algn="just"/>
            <a:endParaRPr lang="es-ES" dirty="0" smtClean="0"/>
          </a:p>
          <a:p>
            <a:pPr algn="just"/>
            <a:r>
              <a:rPr lang="es-ES" dirty="0" smtClean="0"/>
              <a:t>En el inductancia:</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660995" y="2748148"/>
            <a:ext cx="2324100" cy="609600"/>
          </a:xfrm>
          <a:prstGeom prst="rect">
            <a:avLst/>
          </a:prstGeom>
        </p:spPr>
      </p:pic>
      <p:pic>
        <p:nvPicPr>
          <p:cNvPr id="4" name="Imagen 3"/>
          <p:cNvPicPr>
            <a:picLocks noChangeAspect="1"/>
          </p:cNvPicPr>
          <p:nvPr/>
        </p:nvPicPr>
        <p:blipFill>
          <a:blip r:embed="rId3"/>
          <a:stretch>
            <a:fillRect/>
          </a:stretch>
        </p:blipFill>
        <p:spPr>
          <a:xfrm>
            <a:off x="5475758" y="3052948"/>
            <a:ext cx="3495675" cy="2152650"/>
          </a:xfrm>
          <a:prstGeom prst="rect">
            <a:avLst/>
          </a:prstGeom>
        </p:spPr>
      </p:pic>
      <p:pic>
        <p:nvPicPr>
          <p:cNvPr id="5" name="Imagen 4"/>
          <p:cNvPicPr>
            <a:picLocks noChangeAspect="1"/>
          </p:cNvPicPr>
          <p:nvPr/>
        </p:nvPicPr>
        <p:blipFill>
          <a:blip r:embed="rId4"/>
          <a:stretch>
            <a:fillRect/>
          </a:stretch>
        </p:blipFill>
        <p:spPr>
          <a:xfrm>
            <a:off x="9268318" y="3440875"/>
            <a:ext cx="2428875" cy="3200400"/>
          </a:xfrm>
          <a:prstGeom prst="rect">
            <a:avLst/>
          </a:prstGeom>
        </p:spPr>
      </p:pic>
      <p:sp>
        <p:nvSpPr>
          <p:cNvPr id="6" name="Rectángulo 5"/>
          <p:cNvSpPr/>
          <p:nvPr/>
        </p:nvSpPr>
        <p:spPr>
          <a:xfrm>
            <a:off x="5475758" y="5342399"/>
            <a:ext cx="3792560" cy="1200329"/>
          </a:xfrm>
          <a:prstGeom prst="rect">
            <a:avLst/>
          </a:prstGeom>
        </p:spPr>
        <p:txBody>
          <a:bodyPr wrap="square">
            <a:spAutoFit/>
          </a:bodyPr>
          <a:lstStyle/>
          <a:p>
            <a:pPr algn="just"/>
            <a:r>
              <a:rPr lang="es-ES" b="1" dirty="0"/>
              <a:t>Circuito RL paralelo. En el diagrama </a:t>
            </a:r>
            <a:r>
              <a:rPr lang="es-ES" b="1" dirty="0" smtClean="0"/>
              <a:t>vectorial se </a:t>
            </a:r>
            <a:r>
              <a:rPr lang="es-ES" b="1" dirty="0"/>
              <a:t>aprecia el atraso de la corriente total </a:t>
            </a:r>
            <a:r>
              <a:rPr lang="es-ES" b="1" dirty="0" smtClean="0"/>
              <a:t>respecto de </a:t>
            </a:r>
            <a:r>
              <a:rPr lang="es-ES" b="1" dirty="0"/>
              <a:t>la tensión aplicada.</a:t>
            </a:r>
          </a:p>
        </p:txBody>
      </p:sp>
      <p:sp>
        <p:nvSpPr>
          <p:cNvPr id="7" name="Rectángulo 6"/>
          <p:cNvSpPr/>
          <p:nvPr/>
        </p:nvSpPr>
        <p:spPr>
          <a:xfrm>
            <a:off x="178128" y="3360952"/>
            <a:ext cx="5297630" cy="1200329"/>
          </a:xfrm>
          <a:prstGeom prst="rect">
            <a:avLst/>
          </a:prstGeom>
        </p:spPr>
        <p:txBody>
          <a:bodyPr wrap="square">
            <a:spAutoFit/>
          </a:bodyPr>
          <a:lstStyle/>
          <a:p>
            <a:pPr algn="just"/>
            <a:r>
              <a:rPr lang="es-ES" dirty="0"/>
              <a:t>Si tenemos un circuito formado por el paralelo de una </a:t>
            </a:r>
            <a:r>
              <a:rPr lang="es-ES" dirty="0" smtClean="0"/>
              <a:t>resistencia </a:t>
            </a:r>
            <a:r>
              <a:rPr lang="es-ES" dirty="0"/>
              <a:t>y un </a:t>
            </a:r>
            <a:r>
              <a:rPr lang="es-ES" dirty="0" smtClean="0"/>
              <a:t>inductancia, </a:t>
            </a:r>
            <a:r>
              <a:rPr lang="es-ES" dirty="0"/>
              <a:t>la tensión del generador es aplicada a </a:t>
            </a:r>
            <a:r>
              <a:rPr lang="es-ES" dirty="0" smtClean="0"/>
              <a:t>ambos </a:t>
            </a:r>
            <a:r>
              <a:rPr lang="es-ES" dirty="0"/>
              <a:t>elementos, por lo tanto, tendremos:</a:t>
            </a:r>
          </a:p>
        </p:txBody>
      </p:sp>
      <p:pic>
        <p:nvPicPr>
          <p:cNvPr id="8" name="Imagen 7"/>
          <p:cNvPicPr>
            <a:picLocks noChangeAspect="1"/>
          </p:cNvPicPr>
          <p:nvPr/>
        </p:nvPicPr>
        <p:blipFill>
          <a:blip r:embed="rId5"/>
          <a:stretch>
            <a:fillRect/>
          </a:stretch>
        </p:blipFill>
        <p:spPr>
          <a:xfrm>
            <a:off x="1980083" y="4281313"/>
            <a:ext cx="1685925" cy="285750"/>
          </a:xfrm>
          <a:prstGeom prst="rect">
            <a:avLst/>
          </a:prstGeom>
        </p:spPr>
      </p:pic>
      <p:pic>
        <p:nvPicPr>
          <p:cNvPr id="9" name="Imagen 8"/>
          <p:cNvPicPr>
            <a:picLocks noChangeAspect="1"/>
          </p:cNvPicPr>
          <p:nvPr/>
        </p:nvPicPr>
        <p:blipFill>
          <a:blip r:embed="rId6"/>
          <a:stretch>
            <a:fillRect/>
          </a:stretch>
        </p:blipFill>
        <p:spPr>
          <a:xfrm>
            <a:off x="1980083" y="5487424"/>
            <a:ext cx="1485900" cy="228600"/>
          </a:xfrm>
          <a:prstGeom prst="rect">
            <a:avLst/>
          </a:prstGeom>
        </p:spPr>
      </p:pic>
      <p:pic>
        <p:nvPicPr>
          <p:cNvPr id="10" name="Imagen 9"/>
          <p:cNvPicPr>
            <a:picLocks noChangeAspect="1"/>
          </p:cNvPicPr>
          <p:nvPr/>
        </p:nvPicPr>
        <p:blipFill>
          <a:blip r:embed="rId7"/>
          <a:stretch>
            <a:fillRect/>
          </a:stretch>
        </p:blipFill>
        <p:spPr>
          <a:xfrm>
            <a:off x="2056283" y="6085528"/>
            <a:ext cx="1333500" cy="457200"/>
          </a:xfrm>
          <a:prstGeom prst="rect">
            <a:avLst/>
          </a:prstGeom>
        </p:spPr>
      </p:pic>
    </p:spTree>
    <p:extLst>
      <p:ext uri="{BB962C8B-B14F-4D97-AF65-F5344CB8AC3E}">
        <p14:creationId xmlns:p14="http://schemas.microsoft.com/office/powerpoint/2010/main" val="187315791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Si consideramos </a:t>
            </a:r>
            <a:r>
              <a:rPr lang="es-ES" dirty="0"/>
              <a:t>que:</a:t>
            </a:r>
          </a:p>
          <a:p>
            <a:pPr algn="just"/>
            <a:endParaRPr lang="es-ES" dirty="0" smtClean="0"/>
          </a:p>
          <a:p>
            <a:pPr algn="just"/>
            <a:endParaRPr lang="es-ES" dirty="0"/>
          </a:p>
          <a:p>
            <a:pPr algn="just"/>
            <a:endParaRPr lang="es-ES" dirty="0" smtClean="0"/>
          </a:p>
          <a:p>
            <a:pPr algn="just"/>
            <a:r>
              <a:rPr lang="es-ES" dirty="0" smtClean="0"/>
              <a:t>La </a:t>
            </a:r>
            <a:r>
              <a:rPr lang="es-ES" dirty="0"/>
              <a:t>corriente que circula en la resistencia estará en fase </a:t>
            </a:r>
            <a:r>
              <a:rPr lang="es-ES" dirty="0" smtClean="0"/>
              <a:t>con </a:t>
            </a:r>
            <a:r>
              <a:rPr lang="es-ES" dirty="0"/>
              <a:t>la tensión aplicada, por otra parte, la corriente </a:t>
            </a:r>
            <a:r>
              <a:rPr lang="es-ES" dirty="0" smtClean="0"/>
              <a:t>que circula </a:t>
            </a:r>
            <a:r>
              <a:rPr lang="es-ES" dirty="0"/>
              <a:t>en el </a:t>
            </a:r>
            <a:r>
              <a:rPr lang="es-ES" dirty="0" smtClean="0"/>
              <a:t>inductancia </a:t>
            </a:r>
            <a:r>
              <a:rPr lang="es-ES" dirty="0"/>
              <a:t>estará atrasada respecto de la </a:t>
            </a:r>
            <a:r>
              <a:rPr lang="es-ES" dirty="0" smtClean="0"/>
              <a:t>tensión </a:t>
            </a:r>
            <a:r>
              <a:rPr lang="es-ES" dirty="0"/>
              <a:t>en 90%.</a:t>
            </a:r>
          </a:p>
          <a:p>
            <a:pPr algn="just"/>
            <a:r>
              <a:rPr lang="es-ES" dirty="0"/>
              <a:t>El valor de las componentes </a:t>
            </a:r>
            <a:r>
              <a:rPr lang="es-ES" dirty="0" smtClean="0"/>
              <a:t>lo </a:t>
            </a:r>
            <a:r>
              <a:rPr lang="es-ES" dirty="0"/>
              <a:t>de cada corriente puede ser </a:t>
            </a:r>
            <a:r>
              <a:rPr lang="es-ES" dirty="0" smtClean="0"/>
              <a:t>calculado </a:t>
            </a:r>
            <a:r>
              <a:rPr lang="es-ES" dirty="0"/>
              <a:t>mediante la ley de Ohm; recordemos que para </a:t>
            </a:r>
            <a:r>
              <a:rPr lang="es-ES" dirty="0" smtClean="0"/>
              <a:t>la resistencia </a:t>
            </a:r>
            <a:r>
              <a:rPr lang="es-ES" dirty="0"/>
              <a:t>es:</a:t>
            </a:r>
          </a:p>
          <a:p>
            <a:pPr algn="just"/>
            <a:endParaRPr lang="es-ES" dirty="0" smtClean="0"/>
          </a:p>
          <a:p>
            <a:pPr algn="just"/>
            <a:r>
              <a:rPr lang="es-ES" dirty="0" smtClean="0"/>
              <a:t>Y para el inductancia </a:t>
            </a:r>
            <a:r>
              <a:rPr lang="es-ES" dirty="0"/>
              <a:t>es</a:t>
            </a:r>
            <a:r>
              <a:rPr lang="es-ES" dirty="0" smtClean="0"/>
              <a:t>:</a:t>
            </a:r>
          </a:p>
          <a:p>
            <a:pPr algn="just"/>
            <a:endParaRPr lang="es-ES" dirty="0"/>
          </a:p>
          <a:p>
            <a:pPr algn="just"/>
            <a:endParaRPr lang="es-ES" dirty="0" smtClean="0"/>
          </a:p>
          <a:p>
            <a:pPr algn="just"/>
            <a:r>
              <a:rPr lang="es-ES" dirty="0" smtClean="0"/>
              <a:t>Siendo</a:t>
            </a:r>
          </a:p>
          <a:p>
            <a:pPr algn="just"/>
            <a:endParaRPr lang="es-ES" dirty="0"/>
          </a:p>
          <a:p>
            <a:pPr algn="just"/>
            <a:r>
              <a:rPr lang="es-ES" dirty="0" smtClean="0"/>
              <a:t>La corriente total será de la siguiente forma:</a:t>
            </a:r>
          </a:p>
          <a:p>
            <a:pPr algn="just"/>
            <a:endParaRPr lang="es-ES" dirty="0"/>
          </a:p>
          <a:p>
            <a:pPr algn="just"/>
            <a:endParaRPr lang="es-ES" dirty="0" smtClean="0"/>
          </a:p>
          <a:p>
            <a:pPr algn="just"/>
            <a:r>
              <a:rPr lang="es-ES" dirty="0" smtClean="0"/>
              <a:t>En donde</a:t>
            </a:r>
          </a:p>
          <a:p>
            <a:pPr algn="just"/>
            <a:endParaRPr lang="es-ES" dirty="0"/>
          </a:p>
          <a:p>
            <a:pPr algn="just"/>
            <a:endParaRPr lang="es-ES" dirty="0" smtClean="0"/>
          </a:p>
          <a:p>
            <a:pPr algn="just"/>
            <a:endParaRPr lang="es-ES" dirty="0"/>
          </a:p>
          <a:p>
            <a:pPr algn="just"/>
            <a:endParaRPr lang="es-ES" dirty="0"/>
          </a:p>
        </p:txBody>
      </p:sp>
      <p:pic>
        <p:nvPicPr>
          <p:cNvPr id="11" name="Imagen 10"/>
          <p:cNvPicPr>
            <a:picLocks noChangeAspect="1"/>
          </p:cNvPicPr>
          <p:nvPr/>
        </p:nvPicPr>
        <p:blipFill>
          <a:blip r:embed="rId2"/>
          <a:stretch>
            <a:fillRect/>
          </a:stretch>
        </p:blipFill>
        <p:spPr>
          <a:xfrm>
            <a:off x="4457328" y="461715"/>
            <a:ext cx="3257550" cy="638175"/>
          </a:xfrm>
          <a:prstGeom prst="rect">
            <a:avLst/>
          </a:prstGeom>
        </p:spPr>
      </p:pic>
      <p:pic>
        <p:nvPicPr>
          <p:cNvPr id="12" name="Imagen 11"/>
          <p:cNvPicPr>
            <a:picLocks noChangeAspect="1"/>
          </p:cNvPicPr>
          <p:nvPr/>
        </p:nvPicPr>
        <p:blipFill>
          <a:blip r:embed="rId3"/>
          <a:stretch>
            <a:fillRect/>
          </a:stretch>
        </p:blipFill>
        <p:spPr>
          <a:xfrm>
            <a:off x="2268309" y="2229035"/>
            <a:ext cx="819150" cy="428625"/>
          </a:xfrm>
          <a:prstGeom prst="rect">
            <a:avLst/>
          </a:prstGeom>
        </p:spPr>
      </p:pic>
      <p:pic>
        <p:nvPicPr>
          <p:cNvPr id="13" name="Imagen 12"/>
          <p:cNvPicPr>
            <a:picLocks noChangeAspect="1"/>
          </p:cNvPicPr>
          <p:nvPr/>
        </p:nvPicPr>
        <p:blipFill>
          <a:blip r:embed="rId4"/>
          <a:stretch>
            <a:fillRect/>
          </a:stretch>
        </p:blipFill>
        <p:spPr>
          <a:xfrm>
            <a:off x="2268309" y="2920093"/>
            <a:ext cx="800100" cy="495300"/>
          </a:xfrm>
          <a:prstGeom prst="rect">
            <a:avLst/>
          </a:prstGeom>
        </p:spPr>
      </p:pic>
      <p:pic>
        <p:nvPicPr>
          <p:cNvPr id="14" name="Imagen 13"/>
          <p:cNvPicPr>
            <a:picLocks noChangeAspect="1"/>
          </p:cNvPicPr>
          <p:nvPr/>
        </p:nvPicPr>
        <p:blipFill>
          <a:blip r:embed="rId5"/>
          <a:stretch>
            <a:fillRect/>
          </a:stretch>
        </p:blipFill>
        <p:spPr>
          <a:xfrm>
            <a:off x="2268309" y="3677826"/>
            <a:ext cx="742950" cy="276225"/>
          </a:xfrm>
          <a:prstGeom prst="rect">
            <a:avLst/>
          </a:prstGeom>
        </p:spPr>
      </p:pic>
      <p:pic>
        <p:nvPicPr>
          <p:cNvPr id="15" name="Imagen 14"/>
          <p:cNvPicPr>
            <a:picLocks noChangeAspect="1"/>
          </p:cNvPicPr>
          <p:nvPr/>
        </p:nvPicPr>
        <p:blipFill>
          <a:blip r:embed="rId6"/>
          <a:stretch>
            <a:fillRect/>
          </a:stretch>
        </p:blipFill>
        <p:spPr>
          <a:xfrm>
            <a:off x="4457328" y="4228667"/>
            <a:ext cx="2762250" cy="561975"/>
          </a:xfrm>
          <a:prstGeom prst="rect">
            <a:avLst/>
          </a:prstGeom>
        </p:spPr>
      </p:pic>
      <p:pic>
        <p:nvPicPr>
          <p:cNvPr id="16" name="Imagen 15"/>
          <p:cNvPicPr>
            <a:picLocks noChangeAspect="1"/>
          </p:cNvPicPr>
          <p:nvPr/>
        </p:nvPicPr>
        <p:blipFill>
          <a:blip r:embed="rId7"/>
          <a:stretch>
            <a:fillRect/>
          </a:stretch>
        </p:blipFill>
        <p:spPr>
          <a:xfrm>
            <a:off x="1239609" y="5136325"/>
            <a:ext cx="1847850" cy="266700"/>
          </a:xfrm>
          <a:prstGeom prst="rect">
            <a:avLst/>
          </a:prstGeom>
        </p:spPr>
      </p:pic>
    </p:spTree>
    <p:extLst>
      <p:ext uri="{BB962C8B-B14F-4D97-AF65-F5344CB8AC3E}">
        <p14:creationId xmlns:p14="http://schemas.microsoft.com/office/powerpoint/2010/main" val="376170982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Veamos un ejemplo numérico.</a:t>
            </a:r>
            <a:endParaRPr lang="es-ES" b="1" dirty="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Conocida la corriente total </a:t>
            </a:r>
            <a:r>
              <a:rPr lang="es-ES" dirty="0" smtClean="0"/>
              <a:t>(IT= </a:t>
            </a:r>
            <a:r>
              <a:rPr lang="es-ES" dirty="0"/>
              <a:t>1,2 A), la corriente en la </a:t>
            </a:r>
            <a:r>
              <a:rPr lang="es-ES" dirty="0" smtClean="0"/>
              <a:t>resistencia </a:t>
            </a:r>
            <a:r>
              <a:rPr lang="es-ES" dirty="0"/>
              <a:t>(</a:t>
            </a:r>
            <a:r>
              <a:rPr lang="es-ES" dirty="0" err="1"/>
              <a:t>lg</a:t>
            </a:r>
            <a:r>
              <a:rPr lang="es-ES" dirty="0"/>
              <a:t> = 0,6 A), el valor de la resistencia (R = 200 </a:t>
            </a:r>
            <a:r>
              <a:rPr lang="el-GR" dirty="0" smtClean="0"/>
              <a:t>Ω</a:t>
            </a:r>
            <a:r>
              <a:rPr lang="es-ES" dirty="0" smtClean="0"/>
              <a:t>) </a:t>
            </a:r>
            <a:r>
              <a:rPr lang="es-ES" dirty="0"/>
              <a:t>y </a:t>
            </a:r>
            <a:r>
              <a:rPr lang="es-ES" dirty="0" smtClean="0"/>
              <a:t>la </a:t>
            </a:r>
            <a:r>
              <a:rPr lang="es-ES" dirty="0"/>
              <a:t>frecuencia del generador (f = 100 Hz), se nos pide </a:t>
            </a:r>
            <a:r>
              <a:rPr lang="es-ES" dirty="0" smtClean="0"/>
              <a:t>calcular </a:t>
            </a:r>
            <a:r>
              <a:rPr lang="es-ES" dirty="0"/>
              <a:t>la corriente en el </a:t>
            </a:r>
            <a:r>
              <a:rPr lang="es-ES" dirty="0" smtClean="0"/>
              <a:t>inductancia, </a:t>
            </a:r>
            <a:r>
              <a:rPr lang="es-ES" dirty="0"/>
              <a:t>el valor de </a:t>
            </a:r>
            <a:r>
              <a:rPr lang="es-ES" dirty="0" smtClean="0"/>
              <a:t>inductancia L </a:t>
            </a:r>
            <a:r>
              <a:rPr lang="es-ES" dirty="0"/>
              <a:t>y el ángulo de desfasaje entre la corriente total y la </a:t>
            </a:r>
            <a:r>
              <a:rPr lang="es-ES" dirty="0" smtClean="0"/>
              <a:t>tensión aplicada</a:t>
            </a:r>
            <a:r>
              <a:rPr lang="es-ES" dirty="0"/>
              <a:t>:</a:t>
            </a:r>
          </a:p>
          <a:p>
            <a:pPr algn="just"/>
            <a:r>
              <a:rPr lang="es-ES" dirty="0" smtClean="0"/>
              <a:t>Reemplazando </a:t>
            </a:r>
            <a:r>
              <a:rPr lang="es-ES" dirty="0"/>
              <a:t>valores, se tiene</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En un circuito de resistencias e </a:t>
            </a:r>
            <a:r>
              <a:rPr lang="es-ES" b="1" dirty="0" err="1" smtClean="0">
                <a:solidFill>
                  <a:srgbClr val="FF0000"/>
                </a:solidFill>
                <a:latin typeface="Arial Rounded MT Bold" panose="020F0704030504030204" pitchFamily="34" charset="0"/>
              </a:rPr>
              <a:t>inductanciaes</a:t>
            </a:r>
            <a:r>
              <a:rPr lang="es-ES" b="1" dirty="0" smtClean="0">
                <a:solidFill>
                  <a:srgbClr val="FF0000"/>
                </a:solidFill>
                <a:latin typeface="Arial Rounded MT Bold" panose="020F0704030504030204" pitchFamily="34" charset="0"/>
              </a:rPr>
              <a:t> 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atrasada a la tensión </a:t>
            </a:r>
            <a:r>
              <a:rPr lang="es-ES" b="1" dirty="0">
                <a:solidFill>
                  <a:srgbClr val="FF0000"/>
                </a:solidFill>
                <a:latin typeface="Arial Rounded MT Bold" panose="020F0704030504030204" pitchFamily="34" charset="0"/>
              </a:rPr>
              <a:t>aplicada</a:t>
            </a:r>
            <a:r>
              <a:rPr lang="es-ES" b="1" dirty="0" smtClean="0">
                <a:solidFill>
                  <a:srgbClr val="FF0000"/>
                </a:solidFill>
                <a:latin typeface="Arial Rounded MT Bold" panose="020F0704030504030204" pitchFamily="34" charset="0"/>
              </a:rPr>
              <a:t>.</a:t>
            </a:r>
          </a:p>
          <a:p>
            <a:pPr algn="just"/>
            <a:r>
              <a:rPr lang="es-ES" b="1" dirty="0" smtClean="0">
                <a:solidFill>
                  <a:srgbClr val="0070C0"/>
                </a:solidFill>
              </a:rPr>
              <a:t>Circuito </a:t>
            </a:r>
            <a:r>
              <a:rPr lang="es-ES" b="1" dirty="0">
                <a:solidFill>
                  <a:srgbClr val="0070C0"/>
                </a:solidFill>
              </a:rPr>
              <a:t>RL</a:t>
            </a:r>
            <a:r>
              <a:rPr lang="es-ES" b="1" dirty="0" smtClean="0">
                <a:solidFill>
                  <a:srgbClr val="0070C0"/>
                </a:solidFill>
              </a:rPr>
              <a:t>: corriente </a:t>
            </a:r>
            <a:r>
              <a:rPr lang="es-ES" b="1" dirty="0">
                <a:solidFill>
                  <a:srgbClr val="0070C0"/>
                </a:solidFill>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48305" y="545337"/>
            <a:ext cx="3305175" cy="2085975"/>
          </a:xfrm>
          <a:prstGeom prst="rect">
            <a:avLst/>
          </a:prstGeom>
        </p:spPr>
      </p:pic>
      <p:pic>
        <p:nvPicPr>
          <p:cNvPr id="4" name="Imagen 3"/>
          <p:cNvPicPr>
            <a:picLocks noChangeAspect="1"/>
          </p:cNvPicPr>
          <p:nvPr/>
        </p:nvPicPr>
        <p:blipFill>
          <a:blip r:embed="rId3"/>
          <a:stretch>
            <a:fillRect/>
          </a:stretch>
        </p:blipFill>
        <p:spPr>
          <a:xfrm>
            <a:off x="4223657" y="545337"/>
            <a:ext cx="2752725" cy="2209800"/>
          </a:xfrm>
          <a:prstGeom prst="rect">
            <a:avLst/>
          </a:prstGeom>
        </p:spPr>
      </p:pic>
      <p:sp>
        <p:nvSpPr>
          <p:cNvPr id="5" name="Rectángulo 4"/>
          <p:cNvSpPr/>
          <p:nvPr/>
        </p:nvSpPr>
        <p:spPr>
          <a:xfrm>
            <a:off x="7078589" y="1406242"/>
            <a:ext cx="4813282" cy="923330"/>
          </a:xfrm>
          <a:prstGeom prst="rect">
            <a:avLst/>
          </a:prstGeom>
        </p:spPr>
        <p:txBody>
          <a:bodyPr wrap="square">
            <a:spAutoFit/>
          </a:bodyPr>
          <a:lstStyle/>
          <a:p>
            <a:pPr algn="just"/>
            <a:r>
              <a:rPr lang="es-ES" b="1" dirty="0"/>
              <a:t>Circuito RL en paralelo </a:t>
            </a:r>
            <a:r>
              <a:rPr lang="es-ES" b="1" dirty="0" smtClean="0"/>
              <a:t>y su </a:t>
            </a:r>
            <a:r>
              <a:rPr lang="es-ES" b="1" dirty="0"/>
              <a:t>diagrama </a:t>
            </a:r>
            <a:r>
              <a:rPr lang="es-ES" b="1" dirty="0" smtClean="0"/>
              <a:t>vectorial de </a:t>
            </a:r>
            <a:r>
              <a:rPr lang="es-ES" b="1" dirty="0"/>
              <a:t>corrientes. Se pide calcular l,(t</a:t>
            </a:r>
            <a:r>
              <a:rPr lang="es-ES" b="1" dirty="0" smtClean="0"/>
              <a:t>), el valor </a:t>
            </a:r>
            <a:r>
              <a:rPr lang="es-ES" b="1" dirty="0"/>
              <a:t>de L </a:t>
            </a:r>
            <a:r>
              <a:rPr lang="es-ES" b="1" dirty="0" smtClean="0"/>
              <a:t>y el ángulo </a:t>
            </a:r>
            <a:r>
              <a:rPr lang="es-ES" b="1" dirty="0"/>
              <a:t>de desfasaje </a:t>
            </a:r>
            <a:r>
              <a:rPr lang="el-GR" b="1" dirty="0" smtClean="0"/>
              <a:t>ϕ</a:t>
            </a:r>
            <a:r>
              <a:rPr lang="es-ES" b="1" dirty="0" smtClean="0"/>
              <a:t>.</a:t>
            </a:r>
            <a:endParaRPr lang="es-ES" b="1" dirty="0"/>
          </a:p>
        </p:txBody>
      </p:sp>
      <p:pic>
        <p:nvPicPr>
          <p:cNvPr id="6" name="Imagen 5"/>
          <p:cNvPicPr>
            <a:picLocks noChangeAspect="1"/>
          </p:cNvPicPr>
          <p:nvPr/>
        </p:nvPicPr>
        <p:blipFill>
          <a:blip r:embed="rId4"/>
          <a:stretch>
            <a:fillRect/>
          </a:stretch>
        </p:blipFill>
        <p:spPr>
          <a:xfrm>
            <a:off x="5390778" y="3438514"/>
            <a:ext cx="1390650" cy="504825"/>
          </a:xfrm>
          <a:prstGeom prst="rect">
            <a:avLst/>
          </a:prstGeom>
        </p:spPr>
      </p:pic>
      <p:pic>
        <p:nvPicPr>
          <p:cNvPr id="7" name="Imagen 6"/>
          <p:cNvPicPr>
            <a:picLocks noChangeAspect="1"/>
          </p:cNvPicPr>
          <p:nvPr/>
        </p:nvPicPr>
        <p:blipFill>
          <a:blip r:embed="rId5"/>
          <a:stretch>
            <a:fillRect/>
          </a:stretch>
        </p:blipFill>
        <p:spPr>
          <a:xfrm>
            <a:off x="4905003" y="3943339"/>
            <a:ext cx="2362200" cy="295275"/>
          </a:xfrm>
          <a:prstGeom prst="rect">
            <a:avLst/>
          </a:prstGeom>
        </p:spPr>
      </p:pic>
      <p:pic>
        <p:nvPicPr>
          <p:cNvPr id="8" name="Imagen 7"/>
          <p:cNvPicPr>
            <a:picLocks noChangeAspect="1"/>
          </p:cNvPicPr>
          <p:nvPr/>
        </p:nvPicPr>
        <p:blipFill>
          <a:blip r:embed="rId6"/>
          <a:stretch>
            <a:fillRect/>
          </a:stretch>
        </p:blipFill>
        <p:spPr>
          <a:xfrm>
            <a:off x="5667083" y="5497162"/>
            <a:ext cx="3269653" cy="1184054"/>
          </a:xfrm>
          <a:prstGeom prst="rect">
            <a:avLst/>
          </a:prstGeom>
        </p:spPr>
      </p:pic>
    </p:spTree>
    <p:extLst>
      <p:ext uri="{BB962C8B-B14F-4D97-AF65-F5344CB8AC3E}">
        <p14:creationId xmlns:p14="http://schemas.microsoft.com/office/powerpoint/2010/main" val="2533097733"/>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7571303"/>
          </a:xfrm>
          <a:prstGeom prst="rect">
            <a:avLst/>
          </a:prstGeom>
        </p:spPr>
        <p:txBody>
          <a:bodyPr wrap="square">
            <a:spAutoFit/>
          </a:bodyPr>
          <a:lstStyle/>
          <a:p>
            <a:pPr algn="just"/>
            <a:r>
              <a:rPr lang="es-ES" dirty="0"/>
              <a:t>Sumando ambas, tenemos:</a:t>
            </a:r>
          </a:p>
          <a:p>
            <a:pPr algn="just"/>
            <a:endParaRPr lang="es-ES" dirty="0" smtClean="0"/>
          </a:p>
          <a:p>
            <a:pPr algn="just"/>
            <a:r>
              <a:rPr lang="es-ES" dirty="0" smtClean="0"/>
              <a:t>O lo que es lo mismo:</a:t>
            </a:r>
          </a:p>
          <a:p>
            <a:pPr algn="just"/>
            <a:endParaRPr lang="es-ES" dirty="0"/>
          </a:p>
          <a:p>
            <a:pPr algn="just"/>
            <a:r>
              <a:rPr lang="es-ES" dirty="0" smtClean="0"/>
              <a:t>Operando </a:t>
            </a:r>
            <a:r>
              <a:rPr lang="es-ES" dirty="0"/>
              <a:t>matemáticamente, </a:t>
            </a:r>
            <a:r>
              <a:rPr lang="es-ES" dirty="0" smtClean="0"/>
              <a:t>se llega a</a:t>
            </a:r>
            <a:r>
              <a:rPr lang="es-ES" dirty="0"/>
              <a:t>:</a:t>
            </a:r>
            <a:endParaRPr lang="es-ES" dirty="0" smtClean="0"/>
          </a:p>
          <a:p>
            <a:pPr algn="just"/>
            <a:endParaRPr lang="es-ES" dirty="0" smtClean="0"/>
          </a:p>
          <a:p>
            <a:pPr algn="just"/>
            <a:endParaRPr lang="es-ES" dirty="0"/>
          </a:p>
          <a:p>
            <a:pPr algn="just"/>
            <a:r>
              <a:rPr lang="es-ES" dirty="0" smtClean="0"/>
              <a:t>En donde</a:t>
            </a:r>
            <a:r>
              <a:rPr lang="es-ES" dirty="0"/>
              <a:t>:</a:t>
            </a:r>
          </a:p>
          <a:p>
            <a:pPr algn="just"/>
            <a:endParaRPr lang="es-ES" dirty="0" smtClean="0"/>
          </a:p>
          <a:p>
            <a:pPr lvl="7" algn="just"/>
            <a:r>
              <a:rPr lang="es-ES" b="1" dirty="0" smtClean="0"/>
              <a:t>Corrientes </a:t>
            </a:r>
            <a:r>
              <a:rPr lang="es-ES" b="1" dirty="0"/>
              <a:t>que </a:t>
            </a:r>
          </a:p>
          <a:p>
            <a:pPr lvl="7" algn="just"/>
            <a:r>
              <a:rPr lang="es-ES" b="1" dirty="0"/>
              <a:t>circulan en la</a:t>
            </a:r>
          </a:p>
          <a:p>
            <a:pPr lvl="7" algn="just"/>
            <a:r>
              <a:rPr lang="es-ES" b="1" dirty="0"/>
              <a:t>resistencia, en</a:t>
            </a:r>
          </a:p>
          <a:p>
            <a:pPr lvl="7" algn="just"/>
            <a:r>
              <a:rPr lang="es-ES" b="1" dirty="0" smtClean="0"/>
              <a:t>el inductancia, y</a:t>
            </a:r>
          </a:p>
          <a:p>
            <a:pPr lvl="7" algn="just"/>
            <a:r>
              <a:rPr lang="es-ES" b="1" dirty="0" smtClean="0"/>
              <a:t>Corriente total en</a:t>
            </a:r>
          </a:p>
          <a:p>
            <a:pPr lvl="7" algn="just"/>
            <a:r>
              <a:rPr lang="es-ES" b="1" dirty="0" smtClean="0"/>
              <a:t>Un circuito RL</a:t>
            </a:r>
          </a:p>
          <a:p>
            <a:pPr algn="just"/>
            <a:endParaRPr lang="es-ES" dirty="0"/>
          </a:p>
          <a:p>
            <a:pPr algn="just"/>
            <a:r>
              <a:rPr lang="es-ES" dirty="0" smtClean="0"/>
              <a:t>La tensión </a:t>
            </a:r>
            <a:r>
              <a:rPr lang="es-ES" dirty="0"/>
              <a:t>V(t</a:t>
            </a:r>
            <a:r>
              <a:rPr lang="es-ES" dirty="0" smtClean="0"/>
              <a:t>) puede </a:t>
            </a:r>
            <a:r>
              <a:rPr lang="es-ES" dirty="0"/>
              <a:t>ser calculada como:</a:t>
            </a:r>
          </a:p>
          <a:p>
            <a:pPr algn="just"/>
            <a:endParaRPr lang="es-ES" dirty="0" smtClean="0"/>
          </a:p>
          <a:p>
            <a:pPr algn="just"/>
            <a:r>
              <a:rPr lang="es-ES" dirty="0" smtClean="0"/>
              <a:t>El valor de impedancia </a:t>
            </a:r>
            <a:r>
              <a:rPr lang="es-ES" dirty="0"/>
              <a:t>inductiva </a:t>
            </a:r>
            <a:r>
              <a:rPr lang="es-ES" dirty="0" smtClean="0"/>
              <a:t>se puede </a:t>
            </a:r>
            <a:r>
              <a:rPr lang="es-ES" dirty="0"/>
              <a:t>calcular como:</a:t>
            </a:r>
          </a:p>
          <a:p>
            <a:pPr algn="just"/>
            <a:endParaRPr lang="es-ES" dirty="0" smtClean="0"/>
          </a:p>
          <a:p>
            <a:pPr algn="just"/>
            <a:endParaRPr lang="es-ES" dirty="0"/>
          </a:p>
          <a:p>
            <a:pPr algn="just"/>
            <a:r>
              <a:rPr lang="es-ES" dirty="0" smtClean="0"/>
              <a:t>Sabiendo </a:t>
            </a:r>
            <a:r>
              <a:rPr lang="es-ES" dirty="0"/>
              <a:t>que </a:t>
            </a:r>
            <a:r>
              <a:rPr lang="es-ES" dirty="0" smtClean="0"/>
              <a:t>la relación </a:t>
            </a:r>
            <a:r>
              <a:rPr lang="es-ES" dirty="0"/>
              <a:t>entre X, </a:t>
            </a:r>
            <a:r>
              <a:rPr lang="es-ES" dirty="0" smtClean="0"/>
              <a:t>y L es </a:t>
            </a:r>
            <a:r>
              <a:rPr lang="es-ES" dirty="0"/>
              <a:t>2f</a:t>
            </a:r>
            <a:r>
              <a:rPr lang="es-ES" dirty="0" smtClean="0"/>
              <a:t>, se tiene que:</a:t>
            </a:r>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9" name="Imagen 8"/>
          <p:cNvPicPr>
            <a:picLocks noChangeAspect="1"/>
          </p:cNvPicPr>
          <p:nvPr/>
        </p:nvPicPr>
        <p:blipFill>
          <a:blip r:embed="rId2"/>
          <a:stretch>
            <a:fillRect/>
          </a:stretch>
        </p:blipFill>
        <p:spPr>
          <a:xfrm>
            <a:off x="2969895" y="385000"/>
            <a:ext cx="1619250" cy="333375"/>
          </a:xfrm>
          <a:prstGeom prst="rect">
            <a:avLst/>
          </a:prstGeom>
        </p:spPr>
      </p:pic>
      <p:pic>
        <p:nvPicPr>
          <p:cNvPr id="10" name="Imagen 9"/>
          <p:cNvPicPr>
            <a:picLocks noChangeAspect="1"/>
          </p:cNvPicPr>
          <p:nvPr/>
        </p:nvPicPr>
        <p:blipFill>
          <a:blip r:embed="rId3"/>
          <a:stretch>
            <a:fillRect/>
          </a:stretch>
        </p:blipFill>
        <p:spPr>
          <a:xfrm>
            <a:off x="2969895" y="937120"/>
            <a:ext cx="2952750" cy="238125"/>
          </a:xfrm>
          <a:prstGeom prst="rect">
            <a:avLst/>
          </a:prstGeom>
        </p:spPr>
      </p:pic>
      <p:pic>
        <p:nvPicPr>
          <p:cNvPr id="11" name="Imagen 10"/>
          <p:cNvPicPr>
            <a:picLocks noChangeAspect="1"/>
          </p:cNvPicPr>
          <p:nvPr/>
        </p:nvPicPr>
        <p:blipFill>
          <a:blip r:embed="rId4"/>
          <a:stretch>
            <a:fillRect/>
          </a:stretch>
        </p:blipFill>
        <p:spPr>
          <a:xfrm>
            <a:off x="3160395" y="1586865"/>
            <a:ext cx="2762250" cy="514350"/>
          </a:xfrm>
          <a:prstGeom prst="rect">
            <a:avLst/>
          </a:prstGeom>
        </p:spPr>
      </p:pic>
      <p:pic>
        <p:nvPicPr>
          <p:cNvPr id="12" name="Imagen 11"/>
          <p:cNvPicPr>
            <a:picLocks noChangeAspect="1"/>
          </p:cNvPicPr>
          <p:nvPr/>
        </p:nvPicPr>
        <p:blipFill>
          <a:blip r:embed="rId5"/>
          <a:stretch>
            <a:fillRect/>
          </a:stretch>
        </p:blipFill>
        <p:spPr>
          <a:xfrm>
            <a:off x="3065145" y="2125903"/>
            <a:ext cx="1476375" cy="485775"/>
          </a:xfrm>
          <a:prstGeom prst="rect">
            <a:avLst/>
          </a:prstGeom>
        </p:spPr>
      </p:pic>
      <p:pic>
        <p:nvPicPr>
          <p:cNvPr id="13" name="Imagen 12"/>
          <p:cNvPicPr>
            <a:picLocks noChangeAspect="1"/>
          </p:cNvPicPr>
          <p:nvPr/>
        </p:nvPicPr>
        <p:blipFill>
          <a:blip r:embed="rId6"/>
          <a:stretch>
            <a:fillRect/>
          </a:stretch>
        </p:blipFill>
        <p:spPr>
          <a:xfrm>
            <a:off x="5676999" y="2755722"/>
            <a:ext cx="1743075" cy="1733550"/>
          </a:xfrm>
          <a:prstGeom prst="rect">
            <a:avLst/>
          </a:prstGeom>
        </p:spPr>
      </p:pic>
      <p:pic>
        <p:nvPicPr>
          <p:cNvPr id="14" name="Imagen 13"/>
          <p:cNvPicPr>
            <a:picLocks noChangeAspect="1"/>
          </p:cNvPicPr>
          <p:nvPr/>
        </p:nvPicPr>
        <p:blipFill>
          <a:blip r:embed="rId7"/>
          <a:stretch>
            <a:fillRect/>
          </a:stretch>
        </p:blipFill>
        <p:spPr>
          <a:xfrm>
            <a:off x="2703195" y="4953495"/>
            <a:ext cx="3486150" cy="247650"/>
          </a:xfrm>
          <a:prstGeom prst="rect">
            <a:avLst/>
          </a:prstGeom>
        </p:spPr>
      </p:pic>
      <p:pic>
        <p:nvPicPr>
          <p:cNvPr id="15" name="Imagen 14"/>
          <p:cNvPicPr>
            <a:picLocks noChangeAspect="1"/>
          </p:cNvPicPr>
          <p:nvPr/>
        </p:nvPicPr>
        <p:blipFill>
          <a:blip r:embed="rId8"/>
          <a:stretch>
            <a:fillRect/>
          </a:stretch>
        </p:blipFill>
        <p:spPr>
          <a:xfrm>
            <a:off x="3331845" y="5440515"/>
            <a:ext cx="2228850" cy="466725"/>
          </a:xfrm>
          <a:prstGeom prst="rect">
            <a:avLst/>
          </a:prstGeom>
        </p:spPr>
      </p:pic>
      <p:pic>
        <p:nvPicPr>
          <p:cNvPr id="16" name="Imagen 15"/>
          <p:cNvPicPr>
            <a:picLocks noChangeAspect="1"/>
          </p:cNvPicPr>
          <p:nvPr/>
        </p:nvPicPr>
        <p:blipFill>
          <a:blip r:embed="rId9"/>
          <a:stretch>
            <a:fillRect/>
          </a:stretch>
        </p:blipFill>
        <p:spPr>
          <a:xfrm>
            <a:off x="3093720" y="6201144"/>
            <a:ext cx="2466975" cy="485775"/>
          </a:xfrm>
          <a:prstGeom prst="rect">
            <a:avLst/>
          </a:prstGeom>
        </p:spPr>
      </p:pic>
    </p:spTree>
    <p:extLst>
      <p:ext uri="{BB962C8B-B14F-4D97-AF65-F5344CB8AC3E}">
        <p14:creationId xmlns:p14="http://schemas.microsoft.com/office/powerpoint/2010/main" val="60211139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1477328"/>
          </a:xfrm>
          <a:prstGeom prst="rect">
            <a:avLst/>
          </a:prstGeom>
        </p:spPr>
        <p:txBody>
          <a:bodyPr wrap="square">
            <a:spAutoFit/>
          </a:bodyPr>
          <a:lstStyle/>
          <a:p>
            <a:pPr algn="just"/>
            <a:r>
              <a:rPr lang="es-ES" dirty="0" smtClean="0"/>
              <a:t>El ángulo </a:t>
            </a:r>
            <a:r>
              <a:rPr lang="es-ES" dirty="0"/>
              <a:t>de desfasaje </a:t>
            </a:r>
            <a:r>
              <a:rPr lang="el-GR" dirty="0" smtClean="0"/>
              <a:t>ϕ</a:t>
            </a:r>
            <a:r>
              <a:rPr lang="es-ES" dirty="0" smtClean="0"/>
              <a:t> de la corriente total respecto de la tensión </a:t>
            </a:r>
            <a:r>
              <a:rPr lang="es-ES" dirty="0"/>
              <a:t>aplicada es:</a:t>
            </a:r>
          </a:p>
          <a:p>
            <a:pPr algn="just"/>
            <a:endParaRPr lang="es-ES" dirty="0" smtClean="0"/>
          </a:p>
          <a:p>
            <a:pPr algn="just"/>
            <a:endParaRPr lang="es-ES" dirty="0" smtClean="0"/>
          </a:p>
          <a:p>
            <a:pPr algn="just"/>
            <a:r>
              <a:rPr lang="es-ES" dirty="0" smtClean="0"/>
              <a:t>Como </a:t>
            </a:r>
            <a:r>
              <a:rPr lang="es-ES" dirty="0"/>
              <a:t>sabemos, este desfasaje estará atrasado respecto de </a:t>
            </a:r>
            <a:r>
              <a:rPr lang="es-ES" dirty="0" smtClean="0"/>
              <a:t>la tensión.</a:t>
            </a:r>
          </a:p>
          <a:p>
            <a:pPr algn="just"/>
            <a:endParaRPr lang="es-ES" dirty="0"/>
          </a:p>
        </p:txBody>
      </p:sp>
      <p:pic>
        <p:nvPicPr>
          <p:cNvPr id="3" name="Imagen 2"/>
          <p:cNvPicPr>
            <a:picLocks noChangeAspect="1"/>
          </p:cNvPicPr>
          <p:nvPr/>
        </p:nvPicPr>
        <p:blipFill>
          <a:blip r:embed="rId2"/>
          <a:stretch>
            <a:fillRect/>
          </a:stretch>
        </p:blipFill>
        <p:spPr>
          <a:xfrm>
            <a:off x="4724028" y="521277"/>
            <a:ext cx="2724150" cy="495300"/>
          </a:xfrm>
          <a:prstGeom prst="rect">
            <a:avLst/>
          </a:prstGeom>
        </p:spPr>
      </p:pic>
    </p:spTree>
    <p:extLst>
      <p:ext uri="{BB962C8B-B14F-4D97-AF65-F5344CB8AC3E}">
        <p14:creationId xmlns:p14="http://schemas.microsoft.com/office/powerpoint/2010/main" val="170574201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RC paralelo</a:t>
            </a:r>
            <a:endParaRPr lang="es-ES" b="1" dirty="0">
              <a:solidFill>
                <a:srgbClr val="0070C0"/>
              </a:solidFill>
              <a:latin typeface="Arial Rounded MT Bold" panose="020F0704030504030204" pitchFamily="34" charset="0"/>
            </a:endParaRPr>
          </a:p>
          <a:p>
            <a:pPr algn="just"/>
            <a:r>
              <a:rPr lang="es-ES" dirty="0"/>
              <a:t>Como hemos visto, e circuito conformado por </a:t>
            </a:r>
            <a:r>
              <a:rPr lang="es-ES" dirty="0" smtClean="0"/>
              <a:t>componentes </a:t>
            </a:r>
            <a:r>
              <a:rPr lang="es-ES" dirty="0"/>
              <a:t>pasivos en paralelo, la impedancia total </a:t>
            </a:r>
            <a:r>
              <a:rPr lang="es-ES" dirty="0" smtClean="0"/>
              <a:t>(ZT) del circuito </a:t>
            </a:r>
            <a:r>
              <a:rPr lang="es-ES" dirty="0"/>
              <a:t>será la inversa de la suma de las inversas de las </a:t>
            </a:r>
            <a:r>
              <a:rPr lang="es-ES" dirty="0" smtClean="0"/>
              <a:t>impedancias </a:t>
            </a:r>
            <a:r>
              <a:rPr lang="es-ES" dirty="0"/>
              <a:t>de los diferentes componentes. Es decir, si en </a:t>
            </a:r>
            <a:r>
              <a:rPr lang="es-ES" dirty="0" smtClean="0"/>
              <a:t>este </a:t>
            </a:r>
            <a:r>
              <a:rPr lang="es-ES" dirty="0"/>
              <a:t>caso tenemos un circuito formado por una resistencia </a:t>
            </a:r>
            <a:r>
              <a:rPr lang="es-ES" dirty="0" smtClean="0"/>
              <a:t>(</a:t>
            </a:r>
            <a:r>
              <a:rPr lang="es-ES" dirty="0"/>
              <a:t>R) y un capacitor (C) cuya impedancia es </a:t>
            </a:r>
            <a:r>
              <a:rPr lang="es-ES" dirty="0" err="1" smtClean="0"/>
              <a:t>Xc</a:t>
            </a:r>
            <a:r>
              <a:rPr lang="es-ES" dirty="0" smtClean="0"/>
              <a:t>, </a:t>
            </a:r>
            <a:r>
              <a:rPr lang="es-ES" dirty="0"/>
              <a:t>se tiene: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tenemos </a:t>
            </a:r>
            <a:r>
              <a:rPr lang="es-ES" dirty="0"/>
              <a:t>un circuito formado por el paralelo de una </a:t>
            </a:r>
            <a:r>
              <a:rPr lang="es-ES" dirty="0" smtClean="0"/>
              <a:t>resistencia </a:t>
            </a:r>
            <a:r>
              <a:rPr lang="es-ES" dirty="0"/>
              <a:t>y un capacitor, la tensión del generador es aplicada a </a:t>
            </a:r>
            <a:r>
              <a:rPr lang="es-ES" dirty="0" smtClean="0"/>
              <a:t>ambos </a:t>
            </a:r>
            <a:r>
              <a:rPr lang="es-ES" dirty="0"/>
              <a:t>elementos, por lo tanto, tendremos:</a:t>
            </a:r>
          </a:p>
          <a:p>
            <a:pPr algn="just"/>
            <a:endParaRPr lang="es-ES" dirty="0" smtClean="0"/>
          </a:p>
          <a:p>
            <a:pPr algn="just"/>
            <a:r>
              <a:rPr lang="es-ES" dirty="0" smtClean="0"/>
              <a:t>En donde</a:t>
            </a:r>
          </a:p>
          <a:p>
            <a:pPr algn="just"/>
            <a:endParaRPr lang="es-ES" dirty="0" smtClean="0"/>
          </a:p>
          <a:p>
            <a:pPr algn="just"/>
            <a:r>
              <a:rPr lang="es-ES" dirty="0" smtClean="0"/>
              <a:t>Las </a:t>
            </a:r>
            <a:r>
              <a:rPr lang="es-ES" dirty="0"/>
              <a:t>corrientes que circularán por cada uno de los </a:t>
            </a:r>
            <a:r>
              <a:rPr lang="es-ES" dirty="0" smtClean="0"/>
              <a:t>componentes </a:t>
            </a:r>
            <a:r>
              <a:rPr lang="es-ES" dirty="0"/>
              <a:t>serán:</a:t>
            </a:r>
          </a:p>
          <a:p>
            <a:pPr algn="just"/>
            <a:r>
              <a:rPr lang="es-ES" dirty="0" smtClean="0"/>
              <a:t>En la resistencia</a:t>
            </a:r>
            <a:r>
              <a:rPr lang="es-ES" dirty="0"/>
              <a:t>:</a:t>
            </a:r>
          </a:p>
          <a:p>
            <a:pPr algn="just"/>
            <a:endParaRPr lang="es-ES" dirty="0" smtClean="0"/>
          </a:p>
          <a:p>
            <a:pPr algn="just"/>
            <a:r>
              <a:rPr lang="es-ES" dirty="0" smtClean="0"/>
              <a:t>En el capacitor:</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919290" y="1330221"/>
            <a:ext cx="2333625" cy="1228725"/>
          </a:xfrm>
          <a:prstGeom prst="rect">
            <a:avLst/>
          </a:prstGeom>
        </p:spPr>
      </p:pic>
      <p:pic>
        <p:nvPicPr>
          <p:cNvPr id="5" name="Imagen 4"/>
          <p:cNvPicPr>
            <a:picLocks noChangeAspect="1"/>
          </p:cNvPicPr>
          <p:nvPr/>
        </p:nvPicPr>
        <p:blipFill>
          <a:blip r:embed="rId3"/>
          <a:stretch>
            <a:fillRect/>
          </a:stretch>
        </p:blipFill>
        <p:spPr>
          <a:xfrm>
            <a:off x="5138985" y="3138858"/>
            <a:ext cx="1724025" cy="295275"/>
          </a:xfrm>
          <a:prstGeom prst="rect">
            <a:avLst/>
          </a:prstGeom>
        </p:spPr>
      </p:pic>
      <p:pic>
        <p:nvPicPr>
          <p:cNvPr id="6" name="Imagen 5"/>
          <p:cNvPicPr>
            <a:picLocks noChangeAspect="1"/>
          </p:cNvPicPr>
          <p:nvPr/>
        </p:nvPicPr>
        <p:blipFill>
          <a:blip r:embed="rId4"/>
          <a:stretch>
            <a:fillRect/>
          </a:stretch>
        </p:blipFill>
        <p:spPr>
          <a:xfrm>
            <a:off x="5315197" y="3699720"/>
            <a:ext cx="1371600" cy="314325"/>
          </a:xfrm>
          <a:prstGeom prst="rect">
            <a:avLst/>
          </a:prstGeom>
        </p:spPr>
      </p:pic>
      <p:pic>
        <p:nvPicPr>
          <p:cNvPr id="7" name="Imagen 6"/>
          <p:cNvPicPr>
            <a:picLocks noChangeAspect="1"/>
          </p:cNvPicPr>
          <p:nvPr/>
        </p:nvPicPr>
        <p:blipFill>
          <a:blip r:embed="rId5"/>
          <a:stretch>
            <a:fillRect/>
          </a:stretch>
        </p:blipFill>
        <p:spPr>
          <a:xfrm>
            <a:off x="5219947" y="4535446"/>
            <a:ext cx="1466850" cy="257175"/>
          </a:xfrm>
          <a:prstGeom prst="rect">
            <a:avLst/>
          </a:prstGeom>
        </p:spPr>
      </p:pic>
      <p:pic>
        <p:nvPicPr>
          <p:cNvPr id="8" name="Imagen 7"/>
          <p:cNvPicPr>
            <a:picLocks noChangeAspect="1"/>
          </p:cNvPicPr>
          <p:nvPr/>
        </p:nvPicPr>
        <p:blipFill>
          <a:blip r:embed="rId6"/>
          <a:stretch>
            <a:fillRect/>
          </a:stretch>
        </p:blipFill>
        <p:spPr>
          <a:xfrm>
            <a:off x="3740727" y="4952071"/>
            <a:ext cx="4393870" cy="486827"/>
          </a:xfrm>
          <a:prstGeom prst="rect">
            <a:avLst/>
          </a:prstGeom>
        </p:spPr>
      </p:pic>
    </p:spTree>
    <p:extLst>
      <p:ext uri="{BB962C8B-B14F-4D97-AF65-F5344CB8AC3E}">
        <p14:creationId xmlns:p14="http://schemas.microsoft.com/office/powerpoint/2010/main" val="224102270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Circuito </a:t>
            </a:r>
            <a:r>
              <a:rPr lang="es-ES" b="1" dirty="0"/>
              <a:t>RC en paralelo. En </a:t>
            </a:r>
            <a:r>
              <a:rPr lang="es-ES" b="1" dirty="0" smtClean="0"/>
              <a:t>el diagrama </a:t>
            </a:r>
            <a:r>
              <a:rPr lang="es-ES" b="1" dirty="0"/>
              <a:t>vectorial </a:t>
            </a:r>
            <a:r>
              <a:rPr lang="es-ES" b="1" dirty="0" smtClean="0"/>
              <a:t>se </a:t>
            </a:r>
            <a:r>
              <a:rPr lang="es-ES" b="1" dirty="0"/>
              <a:t>aprecia </a:t>
            </a:r>
            <a:r>
              <a:rPr lang="es-ES" b="1" dirty="0" smtClean="0"/>
              <a:t>el adelanto </a:t>
            </a:r>
            <a:r>
              <a:rPr lang="es-ES" b="1" dirty="0"/>
              <a:t>de </a:t>
            </a:r>
            <a:r>
              <a:rPr lang="es-ES" b="1" dirty="0" smtClean="0"/>
              <a:t>la corriente </a:t>
            </a:r>
            <a:r>
              <a:rPr lang="es-ES" b="1" dirty="0"/>
              <a:t>total respecto </a:t>
            </a:r>
            <a:r>
              <a:rPr lang="es-ES" b="1" dirty="0" smtClean="0"/>
              <a:t>de </a:t>
            </a:r>
            <a:r>
              <a:rPr lang="es-ES" b="1" dirty="0"/>
              <a:t>la tensión aplicada.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a:t>
            </a:r>
            <a:r>
              <a:rPr lang="es-ES" dirty="0"/>
              <a:t>que circula </a:t>
            </a:r>
            <a:r>
              <a:rPr lang="es-ES" dirty="0" smtClean="0"/>
              <a:t>en la resistencia </a:t>
            </a:r>
            <a:r>
              <a:rPr lang="es-ES" dirty="0"/>
              <a:t>estará en fase con </a:t>
            </a:r>
            <a:r>
              <a:rPr lang="es-ES" dirty="0" smtClean="0"/>
              <a:t>la tensión </a:t>
            </a:r>
            <a:r>
              <a:rPr lang="es-ES" dirty="0"/>
              <a:t>aplicada, </a:t>
            </a:r>
            <a:r>
              <a:rPr lang="es-ES" dirty="0" smtClean="0"/>
              <a:t>en cambio</a:t>
            </a:r>
            <a:r>
              <a:rPr lang="es-ES" dirty="0"/>
              <a:t>, </a:t>
            </a:r>
            <a:r>
              <a:rPr lang="es-ES" dirty="0" smtClean="0"/>
              <a:t>la corriente </a:t>
            </a:r>
            <a:r>
              <a:rPr lang="es-ES" dirty="0"/>
              <a:t>que circula en el </a:t>
            </a:r>
            <a:r>
              <a:rPr lang="es-ES" dirty="0" smtClean="0"/>
              <a:t>capacitor </a:t>
            </a:r>
            <a:r>
              <a:rPr lang="es-ES" dirty="0"/>
              <a:t>estará adelantada </a:t>
            </a:r>
            <a:r>
              <a:rPr lang="es-ES" dirty="0" smtClean="0"/>
              <a:t>en 90° respecto de la tensión</a:t>
            </a:r>
            <a:r>
              <a:rPr lang="es-ES" dirty="0"/>
              <a:t>.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946996" y="166255"/>
            <a:ext cx="3476625" cy="2124075"/>
          </a:xfrm>
          <a:prstGeom prst="rect">
            <a:avLst/>
          </a:prstGeom>
        </p:spPr>
      </p:pic>
      <p:pic>
        <p:nvPicPr>
          <p:cNvPr id="9" name="Imagen 8"/>
          <p:cNvPicPr>
            <a:picLocks noChangeAspect="1"/>
          </p:cNvPicPr>
          <p:nvPr/>
        </p:nvPicPr>
        <p:blipFill>
          <a:blip r:embed="rId3"/>
          <a:stretch>
            <a:fillRect/>
          </a:stretch>
        </p:blipFill>
        <p:spPr>
          <a:xfrm>
            <a:off x="6393379" y="213880"/>
            <a:ext cx="3276600" cy="2076450"/>
          </a:xfrm>
          <a:prstGeom prst="rect">
            <a:avLst/>
          </a:prstGeom>
        </p:spPr>
      </p:pic>
      <p:pic>
        <p:nvPicPr>
          <p:cNvPr id="10" name="Imagen 9"/>
          <p:cNvPicPr>
            <a:picLocks noChangeAspect="1"/>
          </p:cNvPicPr>
          <p:nvPr/>
        </p:nvPicPr>
        <p:blipFill>
          <a:blip r:embed="rId4"/>
          <a:stretch>
            <a:fillRect/>
          </a:stretch>
        </p:blipFill>
        <p:spPr>
          <a:xfrm>
            <a:off x="301645" y="2791752"/>
            <a:ext cx="3038475" cy="2390775"/>
          </a:xfrm>
          <a:prstGeom prst="rect">
            <a:avLst/>
          </a:prstGeom>
        </p:spPr>
      </p:pic>
    </p:spTree>
    <p:extLst>
      <p:ext uri="{BB962C8B-B14F-4D97-AF65-F5344CB8AC3E}">
        <p14:creationId xmlns:p14="http://schemas.microsoft.com/office/powerpoint/2010/main" val="152026984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smtClean="0"/>
              <a:t>El valor de las componentes </a:t>
            </a:r>
            <a:r>
              <a:rPr lang="es-ES" dirty="0" err="1" smtClean="0"/>
              <a:t>Io</a:t>
            </a:r>
            <a:r>
              <a:rPr lang="es-ES" dirty="0" smtClean="0"/>
              <a:t> de cada corriente puede </a:t>
            </a:r>
            <a:r>
              <a:rPr lang="es-ES" dirty="0"/>
              <a:t>ser </a:t>
            </a:r>
            <a:r>
              <a:rPr lang="es-ES" dirty="0" smtClean="0"/>
              <a:t>calculado </a:t>
            </a:r>
            <a:r>
              <a:rPr lang="es-ES" dirty="0"/>
              <a:t>mediante </a:t>
            </a:r>
            <a:r>
              <a:rPr lang="es-ES" dirty="0" smtClean="0"/>
              <a:t>la ley de Ohm</a:t>
            </a:r>
            <a:r>
              <a:rPr lang="es-ES" dirty="0"/>
              <a:t>. Recordemos que para </a:t>
            </a:r>
            <a:r>
              <a:rPr lang="es-ES" dirty="0" smtClean="0"/>
              <a:t>la resistencia </a:t>
            </a:r>
            <a:r>
              <a:rPr lang="es-ES" dirty="0"/>
              <a:t>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total será de la forma:</a:t>
            </a:r>
          </a:p>
          <a:p>
            <a:pPr algn="just"/>
            <a:endParaRPr lang="es-ES" dirty="0"/>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78128" y="789523"/>
            <a:ext cx="2495550" cy="2428875"/>
          </a:xfrm>
          <a:prstGeom prst="rect">
            <a:avLst/>
          </a:prstGeom>
        </p:spPr>
      </p:pic>
      <p:pic>
        <p:nvPicPr>
          <p:cNvPr id="5" name="Imagen 4"/>
          <p:cNvPicPr>
            <a:picLocks noChangeAspect="1"/>
          </p:cNvPicPr>
          <p:nvPr/>
        </p:nvPicPr>
        <p:blipFill>
          <a:blip r:embed="rId3"/>
          <a:stretch>
            <a:fillRect/>
          </a:stretch>
        </p:blipFill>
        <p:spPr>
          <a:xfrm>
            <a:off x="682148" y="3643806"/>
            <a:ext cx="2771775" cy="561975"/>
          </a:xfrm>
          <a:prstGeom prst="rect">
            <a:avLst/>
          </a:prstGeom>
        </p:spPr>
      </p:pic>
      <p:pic>
        <p:nvPicPr>
          <p:cNvPr id="6" name="Imagen 5"/>
          <p:cNvPicPr>
            <a:picLocks noChangeAspect="1"/>
          </p:cNvPicPr>
          <p:nvPr/>
        </p:nvPicPr>
        <p:blipFill>
          <a:blip r:embed="rId4"/>
          <a:stretch>
            <a:fillRect/>
          </a:stretch>
        </p:blipFill>
        <p:spPr>
          <a:xfrm>
            <a:off x="682148" y="4746790"/>
            <a:ext cx="1857375" cy="285750"/>
          </a:xfrm>
          <a:prstGeom prst="rect">
            <a:avLst/>
          </a:prstGeom>
        </p:spPr>
      </p:pic>
      <p:sp>
        <p:nvSpPr>
          <p:cNvPr id="7" name="Rectángulo 6"/>
          <p:cNvSpPr/>
          <p:nvPr/>
        </p:nvSpPr>
        <p:spPr>
          <a:xfrm>
            <a:off x="5375564" y="5483802"/>
            <a:ext cx="6096000" cy="646331"/>
          </a:xfrm>
          <a:prstGeom prst="rect">
            <a:avLst/>
          </a:prstGeom>
        </p:spPr>
        <p:txBody>
          <a:bodyPr>
            <a:spAutoFit/>
          </a:bodyPr>
          <a:lstStyle/>
          <a:p>
            <a:pPr algn="just"/>
            <a:r>
              <a:rPr lang="es-ES" b="1" dirty="0"/>
              <a:t>Circuito RC en paralelo y su diagrama vectorial de corrientes. Se pide calcular I¿(t), el valor de C y el ángulo de desfasaje </a:t>
            </a:r>
            <a:r>
              <a:rPr lang="el-GR" b="1" dirty="0"/>
              <a:t>ϕ</a:t>
            </a:r>
            <a:r>
              <a:rPr lang="es-ES" b="1" dirty="0"/>
              <a:t>.</a:t>
            </a:r>
          </a:p>
        </p:txBody>
      </p:sp>
      <p:pic>
        <p:nvPicPr>
          <p:cNvPr id="8" name="Imagen 7"/>
          <p:cNvPicPr>
            <a:picLocks noChangeAspect="1"/>
          </p:cNvPicPr>
          <p:nvPr/>
        </p:nvPicPr>
        <p:blipFill>
          <a:blip r:embed="rId5"/>
          <a:stretch>
            <a:fillRect/>
          </a:stretch>
        </p:blipFill>
        <p:spPr>
          <a:xfrm>
            <a:off x="6761451" y="909699"/>
            <a:ext cx="3324225" cy="4324350"/>
          </a:xfrm>
          <a:prstGeom prst="rect">
            <a:avLst/>
          </a:prstGeom>
        </p:spPr>
      </p:pic>
    </p:spTree>
    <p:extLst>
      <p:ext uri="{BB962C8B-B14F-4D97-AF65-F5344CB8AC3E}">
        <p14:creationId xmlns:p14="http://schemas.microsoft.com/office/powerpoint/2010/main" val="3024926189"/>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r>
              <a:rPr lang="es-ES" b="1" dirty="0" smtClean="0">
                <a:solidFill>
                  <a:srgbClr val="0070C0"/>
                </a:solidFill>
              </a:rPr>
              <a:t>Veamos un ejemplo </a:t>
            </a:r>
            <a:r>
              <a:rPr lang="es-ES" b="1" dirty="0">
                <a:solidFill>
                  <a:srgbClr val="0070C0"/>
                </a:solidFill>
              </a:rPr>
              <a:t>numérico (imagen superior):</a:t>
            </a:r>
          </a:p>
          <a:p>
            <a:pPr algn="just"/>
            <a:r>
              <a:rPr lang="es-ES" dirty="0" smtClean="0"/>
              <a:t>Conocida la corriente total (IT = 1,2 A), en </a:t>
            </a:r>
            <a:r>
              <a:rPr lang="es-ES" dirty="0"/>
              <a:t>la resistencia </a:t>
            </a:r>
            <a:r>
              <a:rPr lang="es-ES" dirty="0" smtClean="0"/>
              <a:t>(IR </a:t>
            </a:r>
            <a:r>
              <a:rPr lang="es-ES" dirty="0"/>
              <a:t>= 0,6 A), el valor de la </a:t>
            </a:r>
            <a:r>
              <a:rPr lang="es-ES" dirty="0" smtClean="0"/>
              <a:t>resistencia (</a:t>
            </a:r>
            <a:r>
              <a:rPr lang="es-ES" dirty="0"/>
              <a:t>R = 200 </a:t>
            </a:r>
            <a:r>
              <a:rPr lang="el-GR" dirty="0" smtClean="0"/>
              <a:t>Ω</a:t>
            </a:r>
            <a:r>
              <a:rPr lang="es-ES" dirty="0" smtClean="0"/>
              <a:t>) </a:t>
            </a:r>
            <a:r>
              <a:rPr lang="es-ES" dirty="0"/>
              <a:t>y la frecuencia del generador (f = 100 Hz), se </a:t>
            </a:r>
            <a:r>
              <a:rPr lang="es-ES" dirty="0" smtClean="0"/>
              <a:t>solicita calcular </a:t>
            </a:r>
            <a:r>
              <a:rPr lang="es-ES" dirty="0"/>
              <a:t>la corriente en el capacitor, el valor del capacitor C y el </a:t>
            </a:r>
            <a:r>
              <a:rPr lang="es-ES" dirty="0" smtClean="0"/>
              <a:t>ángulo </a:t>
            </a:r>
            <a:r>
              <a:rPr lang="es-ES" dirty="0"/>
              <a:t>de desfasaje entre la corriente total y la tensión aplicada</a:t>
            </a:r>
            <a:r>
              <a:rPr lang="es-ES" dirty="0" smtClean="0"/>
              <a:t>:</a:t>
            </a:r>
          </a:p>
          <a:p>
            <a:pPr algn="just"/>
            <a:endParaRPr lang="es-ES" dirty="0"/>
          </a:p>
          <a:p>
            <a:pPr algn="just"/>
            <a:endParaRPr lang="es-ES" dirty="0"/>
          </a:p>
          <a:p>
            <a:pPr algn="just"/>
            <a:r>
              <a:rPr lang="es-ES" dirty="0"/>
              <a:t>Reemplazando valores, se tiene</a:t>
            </a:r>
            <a:r>
              <a:rPr lang="es-ES" dirty="0" smtClean="0"/>
              <a:t>:</a:t>
            </a:r>
          </a:p>
          <a:p>
            <a:pPr algn="just"/>
            <a:endParaRPr lang="es-ES" dirty="0"/>
          </a:p>
          <a:p>
            <a:pPr algn="just"/>
            <a:r>
              <a:rPr lang="es-ES" dirty="0" smtClean="0"/>
              <a:t>La tensión </a:t>
            </a:r>
            <a:r>
              <a:rPr lang="es-ES" dirty="0"/>
              <a:t>V(t</a:t>
            </a:r>
            <a:r>
              <a:rPr lang="es-ES" dirty="0" smtClean="0"/>
              <a:t>) puede </a:t>
            </a:r>
            <a:r>
              <a:rPr lang="es-ES" dirty="0"/>
              <a:t>ser calculada como</a:t>
            </a:r>
            <a:r>
              <a:rPr lang="es-ES" dirty="0" smtClean="0"/>
              <a:t>:</a:t>
            </a:r>
          </a:p>
          <a:p>
            <a:pPr algn="just"/>
            <a:endParaRPr lang="es-ES" dirty="0"/>
          </a:p>
          <a:p>
            <a:pPr algn="just"/>
            <a:r>
              <a:rPr lang="es-ES" dirty="0"/>
              <a:t>El valor del </a:t>
            </a:r>
            <a:r>
              <a:rPr lang="es-ES" dirty="0" smtClean="0"/>
              <a:t>inductancia </a:t>
            </a:r>
            <a:r>
              <a:rPr lang="es-ES" dirty="0"/>
              <a:t>se calcula como</a:t>
            </a:r>
            <a:r>
              <a:rPr lang="es-ES" dirty="0" smtClean="0"/>
              <a:t>:</a:t>
            </a:r>
          </a:p>
          <a:p>
            <a:pPr algn="just"/>
            <a:endParaRPr lang="es-ES" dirty="0"/>
          </a:p>
          <a:p>
            <a:pPr algn="just"/>
            <a:endParaRPr lang="es-ES" dirty="0" smtClean="0"/>
          </a:p>
          <a:p>
            <a:pPr algn="just"/>
            <a:r>
              <a:rPr lang="es-ES" dirty="0" smtClean="0"/>
              <a:t>Sabiendo </a:t>
            </a:r>
            <a:r>
              <a:rPr lang="es-ES" dirty="0"/>
              <a:t>que </a:t>
            </a:r>
            <a:r>
              <a:rPr lang="es-ES" dirty="0" smtClean="0"/>
              <a:t>la relación </a:t>
            </a:r>
            <a:r>
              <a:rPr lang="es-ES" dirty="0"/>
              <a:t>entre </a:t>
            </a:r>
            <a:r>
              <a:rPr lang="es-ES" dirty="0" err="1" smtClean="0"/>
              <a:t>Xc</a:t>
            </a:r>
            <a:r>
              <a:rPr lang="es-ES" dirty="0" smtClean="0"/>
              <a:t> y C es </a:t>
            </a:r>
            <a:r>
              <a:rPr lang="es-ES" dirty="0"/>
              <a:t>2f</a:t>
            </a:r>
            <a:r>
              <a:rPr lang="es-ES" dirty="0" smtClean="0"/>
              <a:t>, se </a:t>
            </a:r>
            <a:r>
              <a:rPr lang="es-ES" dirty="0"/>
              <a:t>tiene que</a:t>
            </a:r>
            <a:r>
              <a:rPr lang="es-ES" dirty="0" smtClean="0"/>
              <a:t>:</a:t>
            </a:r>
          </a:p>
          <a:p>
            <a:pPr algn="just"/>
            <a:endParaRPr lang="es-ES" dirty="0"/>
          </a:p>
          <a:p>
            <a:pPr algn="just"/>
            <a:endParaRPr lang="es-ES" dirty="0"/>
          </a:p>
          <a:p>
            <a:pPr algn="just"/>
            <a:r>
              <a:rPr lang="es-ES" dirty="0" smtClean="0"/>
              <a:t>El ángulo </a:t>
            </a:r>
            <a:r>
              <a:rPr lang="es-ES" dirty="0"/>
              <a:t>de </a:t>
            </a:r>
            <a:r>
              <a:rPr lang="es-ES" dirty="0" smtClean="0"/>
              <a:t>desfasaje </a:t>
            </a:r>
            <a:r>
              <a:rPr lang="el-GR" dirty="0" smtClean="0"/>
              <a:t>ϕ</a:t>
            </a:r>
            <a:r>
              <a:rPr lang="es-ES" dirty="0" smtClean="0"/>
              <a:t> </a:t>
            </a:r>
            <a:r>
              <a:rPr lang="es-ES" dirty="0"/>
              <a:t>de </a:t>
            </a:r>
            <a:r>
              <a:rPr lang="es-ES" dirty="0" smtClean="0"/>
              <a:t>la corriente total respecto de la tensión </a:t>
            </a:r>
            <a:r>
              <a:rPr lang="es-ES" dirty="0"/>
              <a:t>aplicada es</a:t>
            </a:r>
            <a:r>
              <a:rPr lang="es-ES" dirty="0" smtClean="0"/>
              <a:t>:</a:t>
            </a:r>
          </a:p>
          <a:p>
            <a:pPr algn="just"/>
            <a:endParaRPr lang="es-ES" dirty="0"/>
          </a:p>
          <a:p>
            <a:pPr algn="just"/>
            <a:endParaRPr lang="es-ES" dirty="0" smtClean="0"/>
          </a:p>
          <a:p>
            <a:pPr algn="just"/>
            <a:r>
              <a:rPr lang="es-ES" dirty="0" smtClean="0"/>
              <a:t>Como </a:t>
            </a:r>
            <a:r>
              <a:rPr lang="es-ES" dirty="0"/>
              <a:t>sabemos, </a:t>
            </a:r>
            <a:r>
              <a:rPr lang="es-ES" dirty="0" smtClean="0"/>
              <a:t>este desfasaje será un adelanto respecto de la tensión.</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00303" y="1245733"/>
            <a:ext cx="1371600" cy="447675"/>
          </a:xfrm>
          <a:prstGeom prst="rect">
            <a:avLst/>
          </a:prstGeom>
        </p:spPr>
      </p:pic>
      <p:pic>
        <p:nvPicPr>
          <p:cNvPr id="9" name="Imagen 8"/>
          <p:cNvPicPr>
            <a:picLocks noChangeAspect="1"/>
          </p:cNvPicPr>
          <p:nvPr/>
        </p:nvPicPr>
        <p:blipFill>
          <a:blip r:embed="rId3"/>
          <a:stretch>
            <a:fillRect/>
          </a:stretch>
        </p:blipFill>
        <p:spPr>
          <a:xfrm>
            <a:off x="4905003" y="1946564"/>
            <a:ext cx="2362200" cy="304800"/>
          </a:xfrm>
          <a:prstGeom prst="rect">
            <a:avLst/>
          </a:prstGeom>
        </p:spPr>
      </p:pic>
      <p:pic>
        <p:nvPicPr>
          <p:cNvPr id="10" name="Imagen 9"/>
          <p:cNvPicPr>
            <a:picLocks noChangeAspect="1"/>
          </p:cNvPicPr>
          <p:nvPr/>
        </p:nvPicPr>
        <p:blipFill>
          <a:blip r:embed="rId4"/>
          <a:stretch>
            <a:fillRect/>
          </a:stretch>
        </p:blipFill>
        <p:spPr>
          <a:xfrm>
            <a:off x="4352553" y="2644298"/>
            <a:ext cx="3467100" cy="257175"/>
          </a:xfrm>
          <a:prstGeom prst="rect">
            <a:avLst/>
          </a:prstGeom>
        </p:spPr>
      </p:pic>
      <p:pic>
        <p:nvPicPr>
          <p:cNvPr id="11" name="Imagen 10"/>
          <p:cNvPicPr>
            <a:picLocks noChangeAspect="1"/>
          </p:cNvPicPr>
          <p:nvPr/>
        </p:nvPicPr>
        <p:blipFill>
          <a:blip r:embed="rId5"/>
          <a:stretch>
            <a:fillRect/>
          </a:stretch>
        </p:blipFill>
        <p:spPr>
          <a:xfrm>
            <a:off x="4924425" y="3167062"/>
            <a:ext cx="2343150" cy="523875"/>
          </a:xfrm>
          <a:prstGeom prst="rect">
            <a:avLst/>
          </a:prstGeom>
        </p:spPr>
      </p:pic>
      <p:pic>
        <p:nvPicPr>
          <p:cNvPr id="12" name="Imagen 11"/>
          <p:cNvPicPr>
            <a:picLocks noChangeAspect="1"/>
          </p:cNvPicPr>
          <p:nvPr/>
        </p:nvPicPr>
        <p:blipFill>
          <a:blip r:embed="rId6"/>
          <a:stretch>
            <a:fillRect/>
          </a:stretch>
        </p:blipFill>
        <p:spPr>
          <a:xfrm>
            <a:off x="4495428" y="4049671"/>
            <a:ext cx="3181350" cy="447675"/>
          </a:xfrm>
          <a:prstGeom prst="rect">
            <a:avLst/>
          </a:prstGeom>
        </p:spPr>
      </p:pic>
      <p:pic>
        <p:nvPicPr>
          <p:cNvPr id="13" name="Imagen 12"/>
          <p:cNvPicPr>
            <a:picLocks noChangeAspect="1"/>
          </p:cNvPicPr>
          <p:nvPr/>
        </p:nvPicPr>
        <p:blipFill>
          <a:blip r:embed="rId7"/>
          <a:stretch>
            <a:fillRect/>
          </a:stretch>
        </p:blipFill>
        <p:spPr>
          <a:xfrm>
            <a:off x="4676403" y="4943599"/>
            <a:ext cx="2819400" cy="533400"/>
          </a:xfrm>
          <a:prstGeom prst="rect">
            <a:avLst/>
          </a:prstGeom>
        </p:spPr>
      </p:pic>
    </p:spTree>
    <p:extLst>
      <p:ext uri="{BB962C8B-B14F-4D97-AF65-F5344CB8AC3E}">
        <p14:creationId xmlns:p14="http://schemas.microsoft.com/office/powerpoint/2010/main" val="131660059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circuito de resistencias y capacitores 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
            </a:r>
            <a:r>
              <a:rPr lang="es-ES" b="1" dirty="0">
                <a:solidFill>
                  <a:srgbClr val="FF0000"/>
                </a:solidFill>
                <a:latin typeface="Arial Rounded MT Bold" panose="020F0704030504030204" pitchFamily="34" charset="0"/>
              </a:rPr>
              <a:t>adelantada </a:t>
            </a:r>
            <a:r>
              <a:rPr lang="es-ES" b="1" dirty="0" smtClean="0">
                <a:solidFill>
                  <a:srgbClr val="FF0000"/>
                </a:solidFill>
                <a:latin typeface="Arial Rounded MT Bold" panose="020F0704030504030204" pitchFamily="34" charset="0"/>
              </a:rPr>
              <a:t>a la tensión </a:t>
            </a:r>
            <a:r>
              <a:rPr lang="es-ES" b="1" dirty="0">
                <a:solidFill>
                  <a:srgbClr val="FF0000"/>
                </a:solidFill>
                <a:latin typeface="Arial Rounded MT Bold" panose="020F0704030504030204" pitchFamily="34" charset="0"/>
              </a:rPr>
              <a:t>aplicada.</a:t>
            </a:r>
          </a:p>
          <a:p>
            <a:pPr algn="just"/>
            <a:endParaRPr lang="es-ES" dirty="0" smtClean="0"/>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RC</a:t>
            </a:r>
            <a:r>
              <a:rPr lang="es-ES" b="1" dirty="0" smtClean="0">
                <a:solidFill>
                  <a:srgbClr val="0070C0"/>
                </a:solidFill>
                <a:latin typeface="Arial Rounded MT Bold" panose="020F0704030504030204" pitchFamily="34" charset="0"/>
              </a:rPr>
              <a:t>: corriente </a:t>
            </a:r>
            <a:r>
              <a:rPr lang="es-ES" b="1" dirty="0">
                <a:solidFill>
                  <a:srgbClr val="0070C0"/>
                </a:solidFill>
                <a:latin typeface="Arial Rounded MT Bold" panose="020F0704030504030204" pitchFamily="34" charset="0"/>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r>
              <a:rPr lang="es-ES" dirty="0" smtClean="0"/>
              <a:t>Sumando </a:t>
            </a:r>
            <a:r>
              <a:rPr lang="es-ES" dirty="0"/>
              <a:t>ambas, tenemos</a:t>
            </a:r>
            <a:r>
              <a:rPr lang="es-ES" dirty="0" smtClean="0"/>
              <a:t>:</a:t>
            </a:r>
          </a:p>
          <a:p>
            <a:pPr algn="just"/>
            <a:endParaRPr lang="es-ES" dirty="0"/>
          </a:p>
          <a:p>
            <a:pPr algn="just"/>
            <a:r>
              <a:rPr lang="es-ES" dirty="0" smtClean="0"/>
              <a:t>O lo que es lo mismo:</a:t>
            </a:r>
          </a:p>
          <a:p>
            <a:pPr algn="just"/>
            <a:endParaRPr lang="es-ES" dirty="0" smtClean="0"/>
          </a:p>
          <a:p>
            <a:pPr algn="just"/>
            <a:r>
              <a:rPr lang="es-ES" dirty="0" smtClean="0"/>
              <a:t>Operando </a:t>
            </a:r>
            <a:r>
              <a:rPr lang="es-ES" dirty="0"/>
              <a:t>matemáticamente, </a:t>
            </a:r>
            <a:r>
              <a:rPr lang="es-ES" dirty="0" smtClean="0"/>
              <a:t>se llega a</a:t>
            </a:r>
            <a:r>
              <a:rPr lang="es-ES" dirty="0"/>
              <a:t>:</a:t>
            </a:r>
          </a:p>
          <a:p>
            <a:pPr algn="just"/>
            <a:endParaRPr lang="es-ES" dirty="0" smtClean="0"/>
          </a:p>
          <a:p>
            <a:pPr algn="just"/>
            <a:endParaRPr lang="es-ES" dirty="0"/>
          </a:p>
          <a:p>
            <a:pPr algn="just"/>
            <a:r>
              <a:rPr lang="es-ES" dirty="0" smtClean="0"/>
              <a:t>En donde:</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709740" y="1879022"/>
            <a:ext cx="2752725" cy="1104900"/>
          </a:xfrm>
          <a:prstGeom prst="rect">
            <a:avLst/>
          </a:prstGeom>
        </p:spPr>
      </p:pic>
      <p:pic>
        <p:nvPicPr>
          <p:cNvPr id="5" name="Imagen 4"/>
          <p:cNvPicPr>
            <a:picLocks noChangeAspect="1"/>
          </p:cNvPicPr>
          <p:nvPr/>
        </p:nvPicPr>
        <p:blipFill>
          <a:blip r:embed="rId3"/>
          <a:stretch>
            <a:fillRect/>
          </a:stretch>
        </p:blipFill>
        <p:spPr>
          <a:xfrm>
            <a:off x="5352677" y="3172134"/>
            <a:ext cx="1466850" cy="276225"/>
          </a:xfrm>
          <a:prstGeom prst="rect">
            <a:avLst/>
          </a:prstGeom>
        </p:spPr>
      </p:pic>
      <p:pic>
        <p:nvPicPr>
          <p:cNvPr id="6" name="Imagen 5"/>
          <p:cNvPicPr>
            <a:picLocks noChangeAspect="1"/>
          </p:cNvPicPr>
          <p:nvPr/>
        </p:nvPicPr>
        <p:blipFill>
          <a:blip r:embed="rId4"/>
          <a:stretch>
            <a:fillRect/>
          </a:stretch>
        </p:blipFill>
        <p:spPr>
          <a:xfrm>
            <a:off x="4738314" y="3636571"/>
            <a:ext cx="2695575" cy="295275"/>
          </a:xfrm>
          <a:prstGeom prst="rect">
            <a:avLst/>
          </a:prstGeom>
        </p:spPr>
      </p:pic>
      <p:pic>
        <p:nvPicPr>
          <p:cNvPr id="7" name="Imagen 6"/>
          <p:cNvPicPr>
            <a:picLocks noChangeAspect="1"/>
          </p:cNvPicPr>
          <p:nvPr/>
        </p:nvPicPr>
        <p:blipFill>
          <a:blip r:embed="rId5"/>
          <a:stretch>
            <a:fillRect/>
          </a:stretch>
        </p:blipFill>
        <p:spPr>
          <a:xfrm>
            <a:off x="4843088" y="4220439"/>
            <a:ext cx="2486025" cy="476250"/>
          </a:xfrm>
          <a:prstGeom prst="rect">
            <a:avLst/>
          </a:prstGeom>
        </p:spPr>
      </p:pic>
      <p:pic>
        <p:nvPicPr>
          <p:cNvPr id="8" name="Imagen 7"/>
          <p:cNvPicPr>
            <a:picLocks noChangeAspect="1"/>
          </p:cNvPicPr>
          <p:nvPr/>
        </p:nvPicPr>
        <p:blipFill>
          <a:blip r:embed="rId6"/>
          <a:stretch>
            <a:fillRect/>
          </a:stretch>
        </p:blipFill>
        <p:spPr>
          <a:xfrm>
            <a:off x="5352677" y="4742394"/>
            <a:ext cx="1419225" cy="485775"/>
          </a:xfrm>
          <a:prstGeom prst="rect">
            <a:avLst/>
          </a:prstGeom>
        </p:spPr>
      </p:pic>
      <p:sp>
        <p:nvSpPr>
          <p:cNvPr id="14" name="Rectángulo 13"/>
          <p:cNvSpPr/>
          <p:nvPr/>
        </p:nvSpPr>
        <p:spPr>
          <a:xfrm>
            <a:off x="5352676" y="5504650"/>
            <a:ext cx="3781423" cy="1200329"/>
          </a:xfrm>
          <a:prstGeom prst="rect">
            <a:avLst/>
          </a:prstGeom>
        </p:spPr>
        <p:txBody>
          <a:bodyPr wrap="square">
            <a:spAutoFit/>
          </a:bodyPr>
          <a:lstStyle/>
          <a:p>
            <a:pPr algn="just"/>
            <a:r>
              <a:rPr lang="es-ES" b="1" dirty="0">
                <a:solidFill>
                  <a:srgbClr val="0070C0"/>
                </a:solidFill>
              </a:rPr>
              <a:t>Corrientes que circulan en la resistencia, en el </a:t>
            </a:r>
            <a:r>
              <a:rPr lang="es-ES" b="1" dirty="0" smtClean="0">
                <a:solidFill>
                  <a:srgbClr val="0070C0"/>
                </a:solidFill>
              </a:rPr>
              <a:t>inductancia, </a:t>
            </a:r>
            <a:r>
              <a:rPr lang="es-ES" b="1" dirty="0">
                <a:solidFill>
                  <a:srgbClr val="0070C0"/>
                </a:solidFill>
              </a:rPr>
              <a:t>y corriente total en un circuito RC paralelo.</a:t>
            </a:r>
          </a:p>
        </p:txBody>
      </p:sp>
      <p:pic>
        <p:nvPicPr>
          <p:cNvPr id="15" name="Imagen 14"/>
          <p:cNvPicPr>
            <a:picLocks noChangeAspect="1"/>
          </p:cNvPicPr>
          <p:nvPr/>
        </p:nvPicPr>
        <p:blipFill>
          <a:blip r:embed="rId7"/>
          <a:stretch>
            <a:fillRect/>
          </a:stretch>
        </p:blipFill>
        <p:spPr>
          <a:xfrm>
            <a:off x="9244940" y="4696689"/>
            <a:ext cx="2133600" cy="1828800"/>
          </a:xfrm>
          <a:prstGeom prst="rect">
            <a:avLst/>
          </a:prstGeom>
        </p:spPr>
      </p:pic>
    </p:spTree>
    <p:extLst>
      <p:ext uri="{BB962C8B-B14F-4D97-AF65-F5344CB8AC3E}">
        <p14:creationId xmlns:p14="http://schemas.microsoft.com/office/powerpoint/2010/main" val="205055154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paralelo</a:t>
            </a:r>
          </a:p>
          <a:p>
            <a:pPr algn="just"/>
            <a:r>
              <a:rPr lang="es-ES" dirty="0" smtClean="0"/>
              <a:t>Este tipo de circuitos se puede </a:t>
            </a:r>
            <a:r>
              <a:rPr lang="es-ES" dirty="0"/>
              <a:t>encontrar </a:t>
            </a:r>
            <a:r>
              <a:rPr lang="es-ES" dirty="0" smtClean="0"/>
              <a:t>en los sintonizadores de equipos de comunicaciones</a:t>
            </a:r>
            <a:r>
              <a:rPr lang="es-ES" dirty="0"/>
              <a:t>, </a:t>
            </a:r>
            <a:r>
              <a:rPr lang="es-ES" dirty="0" smtClean="0"/>
              <a:t>entre otros. Si el circuito RLC en </a:t>
            </a:r>
            <a:r>
              <a:rPr lang="es-ES" dirty="0"/>
              <a:t>paralelo tiene algún elemento variable </a:t>
            </a:r>
            <a:r>
              <a:rPr lang="es-ES" dirty="0" smtClean="0"/>
              <a:t>(inductancia o </a:t>
            </a:r>
            <a:r>
              <a:rPr lang="es-ES" dirty="0"/>
              <a:t>capacitor), </a:t>
            </a:r>
            <a:r>
              <a:rPr lang="es-ES" dirty="0" smtClean="0"/>
              <a:t>puede </a:t>
            </a:r>
            <a:r>
              <a:rPr lang="es-ES" dirty="0"/>
              <a:t>ser sintonizado a diferentes frecuencias. Así, se logra </a:t>
            </a:r>
            <a:r>
              <a:rPr lang="es-ES" dirty="0" smtClean="0"/>
              <a:t>establecer </a:t>
            </a:r>
            <a:r>
              <a:rPr lang="es-ES" dirty="0"/>
              <a:t>la frecuencia de operación necesaria en cada caso. </a:t>
            </a:r>
          </a:p>
          <a:p>
            <a:pPr algn="just"/>
            <a:r>
              <a:rPr lang="es-ES" dirty="0"/>
              <a:t>Analizaremos en este punto el comportamiento general de un </a:t>
            </a:r>
            <a:r>
              <a:rPr lang="es-ES" dirty="0" smtClean="0"/>
              <a:t>circuito </a:t>
            </a:r>
            <a:r>
              <a:rPr lang="es-ES" dirty="0"/>
              <a:t>RLC paralelo.</a:t>
            </a:r>
          </a:p>
          <a:p>
            <a:pPr algn="just"/>
            <a:r>
              <a:rPr lang="es-ES" dirty="0"/>
              <a:t>En un circuito RLC en paralelo, la impedancia total será la </a:t>
            </a:r>
            <a:r>
              <a:rPr lang="es-ES" dirty="0" smtClean="0"/>
              <a:t>combinación </a:t>
            </a:r>
            <a:r>
              <a:rPr lang="es-ES" dirty="0"/>
              <a:t>de las impedancias de los tres elementos, a saber: La</a:t>
            </a:r>
          </a:p>
          <a:p>
            <a:pPr algn="just"/>
            <a:r>
              <a:rPr lang="es-ES" dirty="0"/>
              <a:t>impedancia </a:t>
            </a:r>
            <a:r>
              <a:rPr lang="es-ES" dirty="0" smtClean="0"/>
              <a:t>de la resistencia R2 la impedancia del inductancia L y </a:t>
            </a:r>
            <a:r>
              <a:rPr lang="es-ES" dirty="0"/>
              <a:t>la impedancia del capacitor C serán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Operando </a:t>
            </a:r>
            <a:r>
              <a:rPr lang="es-ES" dirty="0"/>
              <a:t>matemáticamente y reemplazando cada </a:t>
            </a:r>
            <a:r>
              <a:rPr lang="es-ES" dirty="0" smtClean="0"/>
              <a:t>elemento Z por su correspondiente </a:t>
            </a:r>
            <a:r>
              <a:rPr lang="es-ES" dirty="0"/>
              <a:t>valor, </a:t>
            </a:r>
            <a:r>
              <a:rPr lang="es-ES" dirty="0" smtClean="0"/>
              <a:t>se obtiene</a:t>
            </a:r>
            <a:r>
              <a:rPr lang="es-ES" dirty="0"/>
              <a:t>:</a:t>
            </a:r>
          </a:p>
          <a:p>
            <a:pPr algn="just"/>
            <a:endParaRPr lang="es-ES" dirty="0" smtClean="0"/>
          </a:p>
          <a:p>
            <a:pPr algn="just"/>
            <a:endParaRPr lang="es-ES" dirty="0"/>
          </a:p>
          <a:p>
            <a:pPr algn="just"/>
            <a:r>
              <a:rPr lang="es-ES" dirty="0"/>
              <a:t>Siendo </a:t>
            </a:r>
            <a:r>
              <a:rPr lang="es-ES" dirty="0" smtClean="0"/>
              <a:t>YT la admitancia del circuito</a:t>
            </a:r>
            <a:r>
              <a:rPr lang="es-ES" dirty="0"/>
              <a:t>.</a:t>
            </a:r>
          </a:p>
          <a:p>
            <a:pPr algn="just"/>
            <a:r>
              <a:rPr lang="es-ES" dirty="0"/>
              <a:t>El módulo de la impedancia es:</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66205" y="2257981"/>
            <a:ext cx="3545774" cy="2551525"/>
          </a:xfrm>
          <a:prstGeom prst="rect">
            <a:avLst/>
          </a:prstGeom>
        </p:spPr>
      </p:pic>
      <p:pic>
        <p:nvPicPr>
          <p:cNvPr id="4" name="Imagen 3"/>
          <p:cNvPicPr>
            <a:picLocks noChangeAspect="1"/>
          </p:cNvPicPr>
          <p:nvPr/>
        </p:nvPicPr>
        <p:blipFill>
          <a:blip r:embed="rId3"/>
          <a:stretch>
            <a:fillRect/>
          </a:stretch>
        </p:blipFill>
        <p:spPr>
          <a:xfrm>
            <a:off x="4057278" y="5233492"/>
            <a:ext cx="4057650" cy="428625"/>
          </a:xfrm>
          <a:prstGeom prst="rect">
            <a:avLst/>
          </a:prstGeom>
        </p:spPr>
      </p:pic>
      <p:pic>
        <p:nvPicPr>
          <p:cNvPr id="5" name="Imagen 4"/>
          <p:cNvPicPr>
            <a:picLocks noChangeAspect="1"/>
          </p:cNvPicPr>
          <p:nvPr/>
        </p:nvPicPr>
        <p:blipFill>
          <a:blip r:embed="rId4"/>
          <a:stretch>
            <a:fillRect/>
          </a:stretch>
        </p:blipFill>
        <p:spPr>
          <a:xfrm>
            <a:off x="9662432" y="6081340"/>
            <a:ext cx="1885950" cy="466725"/>
          </a:xfrm>
          <a:prstGeom prst="rect">
            <a:avLst/>
          </a:prstGeom>
        </p:spPr>
      </p:pic>
      <p:pic>
        <p:nvPicPr>
          <p:cNvPr id="6" name="Imagen 5"/>
          <p:cNvPicPr>
            <a:picLocks noChangeAspect="1"/>
          </p:cNvPicPr>
          <p:nvPr/>
        </p:nvPicPr>
        <p:blipFill>
          <a:blip r:embed="rId5"/>
          <a:stretch>
            <a:fillRect/>
          </a:stretch>
        </p:blipFill>
        <p:spPr>
          <a:xfrm>
            <a:off x="3359912" y="5938465"/>
            <a:ext cx="1838325" cy="609600"/>
          </a:xfrm>
          <a:prstGeom prst="rect">
            <a:avLst/>
          </a:prstGeom>
        </p:spPr>
      </p:pic>
      <p:sp>
        <p:nvSpPr>
          <p:cNvPr id="7" name="Rectángulo 6"/>
          <p:cNvSpPr/>
          <p:nvPr/>
        </p:nvSpPr>
        <p:spPr>
          <a:xfrm>
            <a:off x="6086103" y="6130036"/>
            <a:ext cx="3231975" cy="369332"/>
          </a:xfrm>
          <a:prstGeom prst="rect">
            <a:avLst/>
          </a:prstGeom>
        </p:spPr>
        <p:txBody>
          <a:bodyPr wrap="none">
            <a:spAutoFit/>
          </a:bodyPr>
          <a:lstStyle/>
          <a:p>
            <a:r>
              <a:rPr lang="es-ES" dirty="0" smtClean="0"/>
              <a:t>Y el ángulo de la impedancia </a:t>
            </a:r>
            <a:r>
              <a:rPr lang="es-ES" dirty="0"/>
              <a:t>es:</a:t>
            </a:r>
          </a:p>
        </p:txBody>
      </p:sp>
    </p:spTree>
    <p:extLst>
      <p:ext uri="{BB962C8B-B14F-4D97-AF65-F5344CB8AC3E}">
        <p14:creationId xmlns:p14="http://schemas.microsoft.com/office/powerpoint/2010/main" val="3634501609"/>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a:t>Vemos que esta impedancia así definida es compleja, </a:t>
            </a:r>
            <a:r>
              <a:rPr lang="es-ES" dirty="0" smtClean="0"/>
              <a:t>tendrá una parte real y una parte imaginaria. La parte real </a:t>
            </a:r>
            <a:r>
              <a:rPr lang="es-ES" dirty="0"/>
              <a:t>1/R se encontrará siempre en fase con la tensión aplicada al </a:t>
            </a:r>
            <a:r>
              <a:rPr lang="es-ES" dirty="0" smtClean="0"/>
              <a:t>circuito</a:t>
            </a:r>
            <a:r>
              <a:rPr lang="es-ES" dirty="0"/>
              <a:t>, y la parte </a:t>
            </a:r>
            <a:r>
              <a:rPr lang="es-ES" dirty="0" smtClean="0"/>
              <a:t>imaginaria se </a:t>
            </a:r>
            <a:r>
              <a:rPr lang="es-ES" dirty="0"/>
              <a:t>hallará </a:t>
            </a:r>
            <a:r>
              <a:rPr lang="es-ES" dirty="0" smtClean="0"/>
              <a:t>desfasada </a:t>
            </a:r>
            <a:r>
              <a:rPr lang="es-ES" dirty="0"/>
              <a:t>respecto de la tensión aplicada. Su ángulo de desfasaje </a:t>
            </a:r>
            <a:r>
              <a:rPr lang="es-ES" dirty="0" smtClean="0"/>
              <a:t>variará </a:t>
            </a:r>
            <a:r>
              <a:rPr lang="es-ES" dirty="0"/>
              <a:t>de acuerdo con qué componente tenga más peso </a:t>
            </a:r>
            <a:r>
              <a:rPr lang="es-ES" dirty="0" smtClean="0"/>
              <a:t>en </a:t>
            </a:r>
            <a:r>
              <a:rPr lang="es-ES" dirty="0"/>
              <a:t>el término</a:t>
            </a:r>
            <a:r>
              <a:rPr lang="es-ES" dirty="0" smtClean="0"/>
              <a:t>.</a:t>
            </a:r>
          </a:p>
          <a:p>
            <a:pPr algn="just"/>
            <a:r>
              <a:rPr lang="es-ES" dirty="0" smtClean="0"/>
              <a:t>Si </a:t>
            </a:r>
            <a:r>
              <a:rPr lang="es-ES" b="1" i="1" dirty="0" smtClean="0"/>
              <a:t>w²LC</a:t>
            </a:r>
            <a:r>
              <a:rPr lang="es-ES" dirty="0" smtClean="0"/>
              <a:t> es </a:t>
            </a:r>
            <a:r>
              <a:rPr lang="es-ES" dirty="0"/>
              <a:t>mayor a 1, tendremos un adelantamiento por efecto </a:t>
            </a:r>
            <a:r>
              <a:rPr lang="es-ES" dirty="0" smtClean="0"/>
              <a:t>de la capacidad</a:t>
            </a:r>
            <a:r>
              <a:rPr lang="es-ES" dirty="0"/>
              <a:t>; </a:t>
            </a:r>
            <a:r>
              <a:rPr lang="es-ES" dirty="0" smtClean="0"/>
              <a:t>si es menor a 1, encontraremos </a:t>
            </a:r>
            <a:r>
              <a:rPr lang="es-ES" dirty="0"/>
              <a:t>un </a:t>
            </a:r>
            <a:r>
              <a:rPr lang="es-ES" dirty="0" smtClean="0"/>
              <a:t>atraso por </a:t>
            </a:r>
            <a:r>
              <a:rPr lang="es-ES" dirty="0"/>
              <a:t>efecto </a:t>
            </a:r>
            <a:r>
              <a:rPr lang="es-ES" dirty="0" smtClean="0"/>
              <a:t>de la inductancia. En el caso de la igualdad con </a:t>
            </a:r>
            <a:r>
              <a:rPr lang="es-ES" dirty="0"/>
              <a:t>cero, </a:t>
            </a:r>
            <a:r>
              <a:rPr lang="es-ES" dirty="0" smtClean="0"/>
              <a:t>el desfasaje </a:t>
            </a:r>
            <a:r>
              <a:rPr lang="es-ES" dirty="0"/>
              <a:t>no existe y</a:t>
            </a:r>
            <a:r>
              <a:rPr lang="es-ES" dirty="0" smtClean="0"/>
              <a:t>, entonces</a:t>
            </a:r>
            <a:r>
              <a:rPr lang="es-ES" dirty="0"/>
              <a:t>, </a:t>
            </a:r>
            <a:r>
              <a:rPr lang="es-ES" dirty="0" smtClean="0"/>
              <a:t>el circuito se </a:t>
            </a:r>
            <a:r>
              <a:rPr lang="es-ES" dirty="0"/>
              <a:t>comporta como resistivo puro. Calcularemos ahora </a:t>
            </a:r>
            <a:r>
              <a:rPr lang="es-ES" dirty="0" smtClean="0"/>
              <a:t>las corrientes en el circuito</a:t>
            </a:r>
            <a:r>
              <a:rPr lang="es-ES" dirty="0"/>
              <a:t>:</a:t>
            </a:r>
          </a:p>
          <a:p>
            <a:pPr algn="just"/>
            <a:endParaRPr lang="es-ES" dirty="0" smtClean="0"/>
          </a:p>
          <a:p>
            <a:pPr algn="just"/>
            <a:r>
              <a:rPr lang="es-ES" dirty="0" smtClean="0"/>
              <a:t>En donde</a:t>
            </a:r>
          </a:p>
          <a:p>
            <a:pPr algn="just"/>
            <a:endParaRPr lang="es-ES" dirty="0"/>
          </a:p>
          <a:p>
            <a:pPr algn="just"/>
            <a:r>
              <a:rPr lang="es-ES" dirty="0"/>
              <a:t>Las corrientes que circularán por cada uno de los </a:t>
            </a:r>
            <a:r>
              <a:rPr lang="es-ES" dirty="0" smtClean="0"/>
              <a:t>componentes </a:t>
            </a:r>
            <a:r>
              <a:rPr lang="es-ES" dirty="0"/>
              <a:t>serán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Si consideramos que:</a:t>
            </a:r>
          </a:p>
          <a:p>
            <a:pPr algn="just"/>
            <a:endParaRPr lang="es-ES" dirty="0"/>
          </a:p>
          <a:p>
            <a:pPr algn="just"/>
            <a:endParaRPr lang="es-ES" dirty="0" smtClean="0"/>
          </a:p>
          <a:p>
            <a:pPr algn="just"/>
            <a:endParaRPr lang="es-ES" dirty="0"/>
          </a:p>
          <a:p>
            <a:pPr algn="just"/>
            <a:endParaRPr lang="es-ES" dirty="0"/>
          </a:p>
        </p:txBody>
      </p:sp>
      <p:pic>
        <p:nvPicPr>
          <p:cNvPr id="8" name="Imagen 7"/>
          <p:cNvPicPr>
            <a:picLocks noChangeAspect="1"/>
          </p:cNvPicPr>
          <p:nvPr/>
        </p:nvPicPr>
        <p:blipFill>
          <a:blip r:embed="rId2"/>
          <a:stretch>
            <a:fillRect/>
          </a:stretch>
        </p:blipFill>
        <p:spPr>
          <a:xfrm>
            <a:off x="8083261" y="462147"/>
            <a:ext cx="656978" cy="380999"/>
          </a:xfrm>
          <a:prstGeom prst="rect">
            <a:avLst/>
          </a:prstGeom>
        </p:spPr>
      </p:pic>
      <p:pic>
        <p:nvPicPr>
          <p:cNvPr id="9" name="Imagen 8"/>
          <p:cNvPicPr>
            <a:picLocks noChangeAspect="1"/>
          </p:cNvPicPr>
          <p:nvPr/>
        </p:nvPicPr>
        <p:blipFill>
          <a:blip r:embed="rId3"/>
          <a:stretch>
            <a:fillRect/>
          </a:stretch>
        </p:blipFill>
        <p:spPr>
          <a:xfrm>
            <a:off x="5009778" y="2020289"/>
            <a:ext cx="2152650" cy="228600"/>
          </a:xfrm>
          <a:prstGeom prst="rect">
            <a:avLst/>
          </a:prstGeom>
        </p:spPr>
      </p:pic>
      <p:pic>
        <p:nvPicPr>
          <p:cNvPr id="10" name="Imagen 9"/>
          <p:cNvPicPr>
            <a:picLocks noChangeAspect="1"/>
          </p:cNvPicPr>
          <p:nvPr/>
        </p:nvPicPr>
        <p:blipFill>
          <a:blip r:embed="rId4"/>
          <a:stretch>
            <a:fillRect/>
          </a:stretch>
        </p:blipFill>
        <p:spPr>
          <a:xfrm>
            <a:off x="5505078" y="2333811"/>
            <a:ext cx="1162050" cy="219075"/>
          </a:xfrm>
          <a:prstGeom prst="rect">
            <a:avLst/>
          </a:prstGeom>
        </p:spPr>
      </p:pic>
      <p:pic>
        <p:nvPicPr>
          <p:cNvPr id="11" name="Imagen 10"/>
          <p:cNvPicPr>
            <a:picLocks noChangeAspect="1"/>
          </p:cNvPicPr>
          <p:nvPr/>
        </p:nvPicPr>
        <p:blipFill>
          <a:blip r:embed="rId5"/>
          <a:stretch>
            <a:fillRect/>
          </a:stretch>
        </p:blipFill>
        <p:spPr>
          <a:xfrm>
            <a:off x="290204" y="3032351"/>
            <a:ext cx="2705100" cy="2192792"/>
          </a:xfrm>
          <a:prstGeom prst="rect">
            <a:avLst/>
          </a:prstGeom>
        </p:spPr>
      </p:pic>
      <p:pic>
        <p:nvPicPr>
          <p:cNvPr id="12" name="Imagen 11"/>
          <p:cNvPicPr>
            <a:picLocks noChangeAspect="1"/>
          </p:cNvPicPr>
          <p:nvPr/>
        </p:nvPicPr>
        <p:blipFill>
          <a:blip r:embed="rId6"/>
          <a:stretch>
            <a:fillRect/>
          </a:stretch>
        </p:blipFill>
        <p:spPr>
          <a:xfrm>
            <a:off x="2365663" y="5475452"/>
            <a:ext cx="2971800" cy="657225"/>
          </a:xfrm>
          <a:prstGeom prst="rect">
            <a:avLst/>
          </a:prstGeom>
        </p:spPr>
      </p:pic>
      <p:pic>
        <p:nvPicPr>
          <p:cNvPr id="13" name="Imagen 12"/>
          <p:cNvPicPr>
            <a:picLocks noChangeAspect="1"/>
          </p:cNvPicPr>
          <p:nvPr/>
        </p:nvPicPr>
        <p:blipFill>
          <a:blip r:embed="rId7"/>
          <a:stretch>
            <a:fillRect/>
          </a:stretch>
        </p:blipFill>
        <p:spPr>
          <a:xfrm>
            <a:off x="6667128" y="3579977"/>
            <a:ext cx="4152900" cy="2552700"/>
          </a:xfrm>
          <a:prstGeom prst="rect">
            <a:avLst/>
          </a:prstGeom>
        </p:spPr>
      </p:pic>
      <p:sp>
        <p:nvSpPr>
          <p:cNvPr id="14" name="Rectángulo 13"/>
          <p:cNvSpPr/>
          <p:nvPr/>
        </p:nvSpPr>
        <p:spPr>
          <a:xfrm>
            <a:off x="374627" y="6062220"/>
            <a:ext cx="7708633"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término </a:t>
            </a:r>
            <a:r>
              <a:rPr lang="es-ES" b="1" i="1" dirty="0">
                <a:solidFill>
                  <a:srgbClr val="FF0000"/>
                </a:solidFill>
                <a:latin typeface="Arial Rounded MT Bold" panose="020F0704030504030204" pitchFamily="34" charset="0"/>
              </a:rPr>
              <a:t>w²LC</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determinará </a:t>
            </a:r>
            <a:r>
              <a:rPr lang="es-ES" b="1" dirty="0" smtClean="0">
                <a:solidFill>
                  <a:srgbClr val="FF0000"/>
                </a:solidFill>
                <a:latin typeface="Arial Rounded MT Bold" panose="020F0704030504030204" pitchFamily="34" charset="0"/>
              </a:rPr>
              <a:t>si existe adelanto o atraso de la corriente respecto de la tensión aplicada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373481262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Circuito </a:t>
            </a:r>
            <a:r>
              <a:rPr lang="es-ES" b="1" dirty="0">
                <a:solidFill>
                  <a:srgbClr val="0070C0"/>
                </a:solidFill>
              </a:rPr>
              <a:t>RLC en paralelo </a:t>
            </a:r>
            <a:r>
              <a:rPr lang="es-ES" b="1" dirty="0" smtClean="0">
                <a:solidFill>
                  <a:srgbClr val="0070C0"/>
                </a:solidFill>
              </a:rPr>
              <a:t>y configuración </a:t>
            </a:r>
            <a:r>
              <a:rPr lang="es-ES" b="1" dirty="0">
                <a:solidFill>
                  <a:srgbClr val="0070C0"/>
                </a:solidFill>
              </a:rPr>
              <a:t>de las </a:t>
            </a:r>
            <a:r>
              <a:rPr lang="es-ES" b="1" dirty="0" smtClean="0">
                <a:solidFill>
                  <a:srgbClr val="0070C0"/>
                </a:solidFill>
              </a:rPr>
              <a:t>corrientes </a:t>
            </a:r>
            <a:r>
              <a:rPr lang="es-ES" b="1" dirty="0">
                <a:solidFill>
                  <a:srgbClr val="0070C0"/>
                </a:solidFill>
              </a:rPr>
              <a:t>que circulan por cada elemento </a:t>
            </a:r>
            <a:r>
              <a:rPr lang="es-ES" b="1" dirty="0" smtClean="0">
                <a:solidFill>
                  <a:srgbClr val="0070C0"/>
                </a:solidFill>
              </a:rPr>
              <a:t>respecto de </a:t>
            </a:r>
            <a:r>
              <a:rPr lang="es-ES" b="1" dirty="0">
                <a:solidFill>
                  <a:srgbClr val="0070C0"/>
                </a:solidFill>
              </a:rPr>
              <a:t>la tensión aplicada.</a:t>
            </a:r>
          </a:p>
          <a:p>
            <a:pPr algn="just"/>
            <a:endParaRPr lang="es-ES" dirty="0" smtClean="0"/>
          </a:p>
          <a:p>
            <a:pPr algn="just"/>
            <a:r>
              <a:rPr lang="es-ES" b="1" dirty="0" smtClean="0">
                <a:solidFill>
                  <a:srgbClr val="0070C0"/>
                </a:solidFill>
                <a:latin typeface="Arial Rounded MT Bold" panose="020F0704030504030204" pitchFamily="34" charset="0"/>
              </a:rPr>
              <a:t>Corrientes en un circuito RLC </a:t>
            </a:r>
            <a:r>
              <a:rPr lang="es-ES" b="1" dirty="0">
                <a:solidFill>
                  <a:srgbClr val="0070C0"/>
                </a:solidFill>
                <a:latin typeface="Arial Rounded MT Bold" panose="020F0704030504030204" pitchFamily="34" charset="0"/>
              </a:rPr>
              <a:t>paralelo</a:t>
            </a:r>
          </a:p>
          <a:p>
            <a:pPr algn="just"/>
            <a:r>
              <a:rPr lang="es-ES" dirty="0" smtClean="0"/>
              <a:t>En el circuito RLC </a:t>
            </a:r>
            <a:r>
              <a:rPr lang="es-ES" dirty="0"/>
              <a:t>paralelo tendremos </a:t>
            </a:r>
            <a:r>
              <a:rPr lang="es-ES" dirty="0" smtClean="0"/>
              <a:t>una única </a:t>
            </a:r>
            <a:r>
              <a:rPr lang="es-ES" dirty="0"/>
              <a:t>tensión aplicada por </a:t>
            </a:r>
            <a:r>
              <a:rPr lang="es-ES" dirty="0" smtClean="0"/>
              <a:t>igual a todos los elementos (R2 L, C), la que determinará</a:t>
            </a:r>
            <a:r>
              <a:rPr lang="es-ES" dirty="0"/>
              <a:t>, de acuerdo </a:t>
            </a:r>
            <a:r>
              <a:rPr lang="es-ES" dirty="0" smtClean="0"/>
              <a:t>a cada </a:t>
            </a:r>
            <a:r>
              <a:rPr lang="es-ES" dirty="0"/>
              <a:t>uno, </a:t>
            </a:r>
            <a:r>
              <a:rPr lang="es-ES" dirty="0" smtClean="0"/>
              <a:t>la corriente </a:t>
            </a:r>
            <a:r>
              <a:rPr lang="es-ES" dirty="0"/>
              <a:t>que </a:t>
            </a:r>
            <a:r>
              <a:rPr lang="es-ES" dirty="0" smtClean="0"/>
              <a:t>circula por el circuito</a:t>
            </a:r>
            <a:r>
              <a:rPr lang="es-ES" dirty="0"/>
              <a:t>.</a:t>
            </a:r>
          </a:p>
          <a:p>
            <a:pPr algn="just"/>
            <a:r>
              <a:rPr lang="es-ES" dirty="0" smtClean="0"/>
              <a:t>La corriente total será la suma vectorial de las tres corrientes presentes y presentará </a:t>
            </a:r>
            <a:r>
              <a:rPr lang="es-ES" dirty="0"/>
              <a:t>un cierto </a:t>
            </a:r>
            <a:r>
              <a:rPr lang="es-ES" dirty="0" smtClean="0"/>
              <a:t>grado </a:t>
            </a:r>
            <a:r>
              <a:rPr lang="es-ES" dirty="0"/>
              <a:t>de </a:t>
            </a:r>
            <a:r>
              <a:rPr lang="es-ES" dirty="0" smtClean="0"/>
              <a:t>desfasaje </a:t>
            </a:r>
            <a:r>
              <a:rPr lang="el-GR" dirty="0" smtClean="0"/>
              <a:t>ϕ</a:t>
            </a:r>
            <a:r>
              <a:rPr lang="es-ES" dirty="0" smtClean="0"/>
              <a:t> respecto </a:t>
            </a:r>
            <a:r>
              <a:rPr lang="es-ES" dirty="0"/>
              <a:t>de </a:t>
            </a:r>
            <a:r>
              <a:rPr lang="es-ES" dirty="0" smtClean="0"/>
              <a:t>la tensión </a:t>
            </a:r>
            <a:r>
              <a:rPr lang="es-ES" dirty="0"/>
              <a:t>aplicada</a:t>
            </a:r>
            <a:r>
              <a:rPr lang="es-ES" dirty="0" smtClean="0"/>
              <a:t>. Este </a:t>
            </a:r>
            <a:r>
              <a:rPr lang="es-ES" dirty="0"/>
              <a:t>dependerá </a:t>
            </a:r>
            <a:r>
              <a:rPr lang="es-ES" dirty="0" smtClean="0"/>
              <a:t>del carácter </a:t>
            </a:r>
            <a:r>
              <a:rPr lang="es-ES" dirty="0"/>
              <a:t>inductivo, capacitivo o </a:t>
            </a:r>
            <a:r>
              <a:rPr lang="es-ES" dirty="0" smtClean="0"/>
              <a:t>resistivo del circuito.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a:solidFill>
                  <a:srgbClr val="0070C0"/>
                </a:solidFill>
                <a:latin typeface="Arial Rounded MT Bold" panose="020F0704030504030204" pitchFamily="34" charset="0"/>
              </a:rPr>
              <a:t>Diagrama polar de las corrientes presentes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un circuito RLC paralelo</a:t>
            </a:r>
            <a:r>
              <a:rPr lang="es-ES" b="1" dirty="0" smtClean="0">
                <a:solidFill>
                  <a:srgbClr val="0070C0"/>
                </a:solidFill>
                <a:latin typeface="Arial Rounded MT Bold" panose="020F0704030504030204" pitchFamily="34" charset="0"/>
              </a:rPr>
              <a:t>.</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1441244" y="310181"/>
            <a:ext cx="3371850" cy="2105025"/>
          </a:xfrm>
          <a:prstGeom prst="rect">
            <a:avLst/>
          </a:prstGeom>
        </p:spPr>
      </p:pic>
      <p:pic>
        <p:nvPicPr>
          <p:cNvPr id="4" name="Imagen 3"/>
          <p:cNvPicPr>
            <a:picLocks noChangeAspect="1"/>
          </p:cNvPicPr>
          <p:nvPr/>
        </p:nvPicPr>
        <p:blipFill>
          <a:blip r:embed="rId3"/>
          <a:stretch>
            <a:fillRect/>
          </a:stretch>
        </p:blipFill>
        <p:spPr>
          <a:xfrm>
            <a:off x="6234236" y="386381"/>
            <a:ext cx="3286125" cy="2028825"/>
          </a:xfrm>
          <a:prstGeom prst="rect">
            <a:avLst/>
          </a:prstGeom>
        </p:spPr>
      </p:pic>
      <p:pic>
        <p:nvPicPr>
          <p:cNvPr id="5" name="Imagen 4"/>
          <p:cNvPicPr>
            <a:picLocks noChangeAspect="1"/>
          </p:cNvPicPr>
          <p:nvPr/>
        </p:nvPicPr>
        <p:blipFill>
          <a:blip r:embed="rId4"/>
          <a:stretch>
            <a:fillRect/>
          </a:stretch>
        </p:blipFill>
        <p:spPr>
          <a:xfrm>
            <a:off x="4500190" y="4338329"/>
            <a:ext cx="3171825" cy="2076450"/>
          </a:xfrm>
          <a:prstGeom prst="rect">
            <a:avLst/>
          </a:prstGeom>
        </p:spPr>
      </p:pic>
    </p:spTree>
    <p:extLst>
      <p:ext uri="{BB962C8B-B14F-4D97-AF65-F5344CB8AC3E}">
        <p14:creationId xmlns:p14="http://schemas.microsoft.com/office/powerpoint/2010/main" val="41719637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Por lo tanto</a:t>
            </a:r>
            <a:r>
              <a:rPr lang="es-ES" dirty="0"/>
              <a:t>:</a:t>
            </a:r>
          </a:p>
          <a:p>
            <a:pPr algn="just"/>
            <a:endParaRPr lang="es-ES" dirty="0" smtClean="0"/>
          </a:p>
          <a:p>
            <a:pPr algn="just"/>
            <a:r>
              <a:rPr lang="es-ES" dirty="0" smtClean="0"/>
              <a:t>Las tres corrientes </a:t>
            </a:r>
            <a:r>
              <a:rPr lang="es-ES" dirty="0"/>
              <a:t>serán entonces:</a:t>
            </a:r>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corriente total </a:t>
            </a:r>
            <a:r>
              <a:rPr lang="es-ES" dirty="0" smtClean="0"/>
              <a:t>IT(t</a:t>
            </a:r>
            <a:r>
              <a:rPr lang="es-ES" dirty="0"/>
              <a:t>) será la suma vectorial de las tres.</a:t>
            </a:r>
          </a:p>
          <a:p>
            <a:pPr algn="just"/>
            <a:endParaRPr lang="es-ES" dirty="0" smtClean="0"/>
          </a:p>
          <a:p>
            <a:pPr algn="just"/>
            <a:endParaRPr lang="es-ES" dirty="0"/>
          </a:p>
          <a:p>
            <a:pPr algn="just"/>
            <a:r>
              <a:rPr lang="es-ES" dirty="0" smtClean="0"/>
              <a:t>En donde:</a:t>
            </a:r>
          </a:p>
          <a:p>
            <a:pPr algn="just"/>
            <a:endParaRPr lang="es-ES" dirty="0"/>
          </a:p>
          <a:p>
            <a:pPr algn="just"/>
            <a:endParaRPr lang="es-ES" dirty="0" smtClean="0"/>
          </a:p>
          <a:p>
            <a:pPr algn="just"/>
            <a:r>
              <a:rPr lang="es-ES" dirty="0" smtClean="0"/>
              <a:t>La </a:t>
            </a:r>
            <a:r>
              <a:rPr lang="es-ES" dirty="0"/>
              <a:t>corriente total </a:t>
            </a:r>
            <a:r>
              <a:rPr lang="es-ES" dirty="0" smtClean="0"/>
              <a:t>IT(t</a:t>
            </a:r>
            <a:r>
              <a:rPr lang="es-ES" dirty="0"/>
              <a:t>) en un circuito RLC en frecuencias </a:t>
            </a:r>
            <a:r>
              <a:rPr lang="es-ES" dirty="0" smtClean="0"/>
              <a:t>inferiores a </a:t>
            </a:r>
            <a:r>
              <a:rPr lang="es-ES" dirty="0" err="1" smtClean="0"/>
              <a:t>wo</a:t>
            </a:r>
            <a:r>
              <a:rPr lang="es-ES" dirty="0" smtClean="0"/>
              <a:t> se halla adelantada respecto de la tensión y, por </a:t>
            </a:r>
            <a:r>
              <a:rPr lang="es-ES" dirty="0"/>
              <a:t>encima de </a:t>
            </a:r>
            <a:r>
              <a:rPr lang="es-ES" dirty="0" err="1" smtClean="0"/>
              <a:t>wo</a:t>
            </a:r>
            <a:r>
              <a:rPr lang="es-ES" dirty="0" smtClean="0"/>
              <a:t> se halla atrasada </a:t>
            </a:r>
            <a:r>
              <a:rPr lang="es-ES" dirty="0"/>
              <a:t>respecto </a:t>
            </a:r>
            <a:r>
              <a:rPr lang="es-ES" dirty="0" smtClean="0"/>
              <a:t>de la tensión</a:t>
            </a:r>
            <a:r>
              <a:rPr lang="es-ES" dirty="0"/>
              <a:t>.</a:t>
            </a:r>
          </a:p>
          <a:p>
            <a:pPr algn="just"/>
            <a:endParaRPr lang="es-ES" dirty="0" smtClean="0"/>
          </a:p>
          <a:p>
            <a:pPr algn="just"/>
            <a:endParaRPr lang="es-ES" dirty="0"/>
          </a:p>
          <a:p>
            <a:pPr algn="just"/>
            <a:r>
              <a:rPr lang="es-ES" dirty="0" smtClean="0"/>
              <a:t>Resolvamos </a:t>
            </a:r>
            <a:r>
              <a:rPr lang="es-ES" dirty="0"/>
              <a:t>un problema: en un circuito RLC paralelo, </a:t>
            </a:r>
            <a:r>
              <a:rPr lang="es-ES" dirty="0" smtClean="0"/>
              <a:t>tenemos </a:t>
            </a:r>
            <a:r>
              <a:rPr lang="es-ES" dirty="0"/>
              <a:t>un generador cuya velocidad angular w es de 100 </a:t>
            </a:r>
            <a:r>
              <a:rPr lang="es-ES" dirty="0" smtClean="0"/>
              <a:t>rad/s</a:t>
            </a:r>
            <a:r>
              <a:rPr lang="es-ES" dirty="0"/>
              <a:t>, una resistencia R de 200 A, un capacitor C de 20 </a:t>
            </a:r>
            <a:r>
              <a:rPr lang="el-GR" dirty="0" smtClean="0"/>
              <a:t>μ</a:t>
            </a:r>
            <a:r>
              <a:rPr lang="es-ES" dirty="0" smtClean="0"/>
              <a:t>F, un inductancia </a:t>
            </a:r>
            <a:r>
              <a:rPr lang="es-ES" dirty="0"/>
              <a:t>L de 2 </a:t>
            </a:r>
            <a:r>
              <a:rPr lang="es-ES" dirty="0" err="1"/>
              <a:t>Hy</a:t>
            </a:r>
            <a:r>
              <a:rPr lang="es-ES" dirty="0"/>
              <a:t>. La corriente que circula en la </a:t>
            </a:r>
            <a:r>
              <a:rPr lang="es-ES" dirty="0" smtClean="0"/>
              <a:t>resistencia </a:t>
            </a:r>
            <a:r>
              <a:rPr lang="es-ES" dirty="0"/>
              <a:t>es de 0,6 A, se pide calcular las corrientes que </a:t>
            </a:r>
            <a:r>
              <a:rPr lang="es-ES" dirty="0" smtClean="0"/>
              <a:t>circulan </a:t>
            </a:r>
            <a:r>
              <a:rPr lang="es-ES" dirty="0"/>
              <a:t>en el capacitor, en el </a:t>
            </a:r>
            <a:r>
              <a:rPr lang="es-ES" dirty="0" smtClean="0"/>
              <a:t>inductancia, </a:t>
            </a:r>
            <a:r>
              <a:rPr lang="es-ES" dirty="0"/>
              <a:t>la corriente total y el </a:t>
            </a:r>
            <a:r>
              <a:rPr lang="es-ES" dirty="0" smtClean="0"/>
              <a:t>ángulo </a:t>
            </a:r>
            <a:r>
              <a:rPr lang="es-ES" dirty="0"/>
              <a:t>de desfasaje respecto de la tensión </a:t>
            </a:r>
            <a:r>
              <a:rPr lang="es-ES" dirty="0" err="1" smtClean="0"/>
              <a:t>Vt</a:t>
            </a:r>
            <a:r>
              <a:rPr lang="es-ES" dirty="0"/>
              <a:t>).</a:t>
            </a:r>
          </a:p>
          <a:p>
            <a:pPr algn="just"/>
            <a:endParaRPr lang="es-ES" dirty="0"/>
          </a:p>
        </p:txBody>
      </p:sp>
      <p:pic>
        <p:nvPicPr>
          <p:cNvPr id="6" name="Imagen 5"/>
          <p:cNvPicPr>
            <a:picLocks noChangeAspect="1"/>
          </p:cNvPicPr>
          <p:nvPr/>
        </p:nvPicPr>
        <p:blipFill>
          <a:blip r:embed="rId2"/>
          <a:stretch>
            <a:fillRect/>
          </a:stretch>
        </p:blipFill>
        <p:spPr>
          <a:xfrm>
            <a:off x="5143128" y="338632"/>
            <a:ext cx="1885950" cy="314325"/>
          </a:xfrm>
          <a:prstGeom prst="rect">
            <a:avLst/>
          </a:prstGeom>
        </p:spPr>
      </p:pic>
      <p:pic>
        <p:nvPicPr>
          <p:cNvPr id="7" name="Imagen 6"/>
          <p:cNvPicPr>
            <a:picLocks noChangeAspect="1"/>
          </p:cNvPicPr>
          <p:nvPr/>
        </p:nvPicPr>
        <p:blipFill>
          <a:blip r:embed="rId3"/>
          <a:stretch>
            <a:fillRect/>
          </a:stretch>
        </p:blipFill>
        <p:spPr>
          <a:xfrm>
            <a:off x="5114553" y="931532"/>
            <a:ext cx="1943100" cy="981075"/>
          </a:xfrm>
          <a:prstGeom prst="rect">
            <a:avLst/>
          </a:prstGeom>
        </p:spPr>
      </p:pic>
      <p:pic>
        <p:nvPicPr>
          <p:cNvPr id="8" name="Imagen 7"/>
          <p:cNvPicPr>
            <a:picLocks noChangeAspect="1"/>
          </p:cNvPicPr>
          <p:nvPr/>
        </p:nvPicPr>
        <p:blipFill>
          <a:blip r:embed="rId4"/>
          <a:stretch>
            <a:fillRect/>
          </a:stretch>
        </p:blipFill>
        <p:spPr>
          <a:xfrm>
            <a:off x="4576390" y="2420709"/>
            <a:ext cx="3019425" cy="514350"/>
          </a:xfrm>
          <a:prstGeom prst="rect">
            <a:avLst/>
          </a:prstGeom>
        </p:spPr>
      </p:pic>
      <p:pic>
        <p:nvPicPr>
          <p:cNvPr id="9" name="Imagen 8"/>
          <p:cNvPicPr>
            <a:picLocks noChangeAspect="1"/>
          </p:cNvPicPr>
          <p:nvPr/>
        </p:nvPicPr>
        <p:blipFill>
          <a:blip r:embed="rId5"/>
          <a:stretch>
            <a:fillRect/>
          </a:stretch>
        </p:blipFill>
        <p:spPr>
          <a:xfrm>
            <a:off x="5143128" y="3117272"/>
            <a:ext cx="1790700" cy="457200"/>
          </a:xfrm>
          <a:prstGeom prst="rect">
            <a:avLst/>
          </a:prstGeom>
        </p:spPr>
      </p:pic>
      <p:pic>
        <p:nvPicPr>
          <p:cNvPr id="10" name="Imagen 9"/>
          <p:cNvPicPr>
            <a:picLocks noChangeAspect="1"/>
          </p:cNvPicPr>
          <p:nvPr/>
        </p:nvPicPr>
        <p:blipFill>
          <a:blip r:embed="rId6"/>
          <a:stretch>
            <a:fillRect/>
          </a:stretch>
        </p:blipFill>
        <p:spPr>
          <a:xfrm>
            <a:off x="5512500" y="4368259"/>
            <a:ext cx="838200" cy="476250"/>
          </a:xfrm>
          <a:prstGeom prst="rect">
            <a:avLst/>
          </a:prstGeom>
        </p:spPr>
      </p:pic>
    </p:spTree>
    <p:extLst>
      <p:ext uri="{BB962C8B-B14F-4D97-AF65-F5344CB8AC3E}">
        <p14:creationId xmlns:p14="http://schemas.microsoft.com/office/powerpoint/2010/main" val="192474751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629" y="166255"/>
            <a:ext cx="11815950" cy="6463308"/>
          </a:xfrm>
          <a:prstGeom prst="rect">
            <a:avLst/>
          </a:prstGeom>
        </p:spPr>
        <p:txBody>
          <a:bodyPr wrap="square">
            <a:spAutoFit/>
          </a:bodyPr>
          <a:lstStyle/>
          <a:p>
            <a:pPr algn="just"/>
            <a:r>
              <a:rPr lang="es-ES" dirty="0" smtClean="0"/>
              <a:t>Como </a:t>
            </a:r>
            <a:r>
              <a:rPr lang="es-ES" dirty="0"/>
              <a:t>conocemos R = </a:t>
            </a:r>
            <a:r>
              <a:rPr lang="es-ES" dirty="0" smtClean="0"/>
              <a:t>200 </a:t>
            </a:r>
            <a:r>
              <a:rPr lang="el-GR" dirty="0" smtClean="0"/>
              <a:t>Ω</a:t>
            </a:r>
            <a:r>
              <a:rPr lang="es-ES" dirty="0" smtClean="0"/>
              <a:t> y </a:t>
            </a:r>
            <a:r>
              <a:rPr lang="es-ES" dirty="0"/>
              <a:t>la corriente </a:t>
            </a:r>
            <a:r>
              <a:rPr lang="es-ES" dirty="0" err="1" smtClean="0"/>
              <a:t>lQR</a:t>
            </a:r>
            <a:r>
              <a:rPr lang="es-ES" dirty="0" smtClean="0"/>
              <a:t> </a:t>
            </a:r>
            <a:r>
              <a:rPr lang="es-ES" dirty="0"/>
              <a:t>= 0,6 A, por </a:t>
            </a:r>
            <a:r>
              <a:rPr lang="es-ES" dirty="0" smtClean="0"/>
              <a:t>la ley de Ohm </a:t>
            </a:r>
            <a:r>
              <a:rPr lang="es-ES" dirty="0"/>
              <a:t>tenemos:</a:t>
            </a:r>
          </a:p>
          <a:p>
            <a:pPr algn="just"/>
            <a:endParaRPr lang="es-ES" dirty="0" smtClean="0"/>
          </a:p>
          <a:p>
            <a:pPr algn="just"/>
            <a:r>
              <a:rPr lang="es-ES" dirty="0" smtClean="0"/>
              <a:t>Por lo que la tensión aplicada </a:t>
            </a:r>
            <a:r>
              <a:rPr lang="es-ES" dirty="0"/>
              <a:t>(en </a:t>
            </a:r>
            <a:r>
              <a:rPr lang="es-ES" dirty="0" smtClean="0"/>
              <a:t>fase con la corriente que circula en el resistor</a:t>
            </a:r>
            <a:r>
              <a:rPr lang="es-ES" dirty="0"/>
              <a:t>) es:</a:t>
            </a:r>
          </a:p>
          <a:p>
            <a:pPr algn="just"/>
            <a:endParaRPr lang="es-ES" dirty="0" smtClean="0"/>
          </a:p>
          <a:p>
            <a:pPr algn="just"/>
            <a:r>
              <a:rPr lang="es-ES" dirty="0" smtClean="0"/>
              <a:t>La corriente </a:t>
            </a:r>
            <a:r>
              <a:rPr lang="es-ES" dirty="0" err="1" smtClean="0"/>
              <a:t>lQR</a:t>
            </a:r>
            <a:r>
              <a:rPr lang="es-ES" dirty="0" smtClean="0"/>
              <a:t> en el capacitor será entonces de acuerdo a lo ya visto</a:t>
            </a:r>
            <a:r>
              <a:rPr lang="es-ES" dirty="0"/>
              <a:t>:</a:t>
            </a:r>
          </a:p>
          <a:p>
            <a:pPr algn="just"/>
            <a:endParaRPr lang="es-ES" dirty="0" smtClean="0"/>
          </a:p>
          <a:p>
            <a:pPr algn="just"/>
            <a:endParaRPr lang="es-ES" dirty="0"/>
          </a:p>
          <a:p>
            <a:pPr algn="just"/>
            <a:r>
              <a:rPr lang="es-ES" dirty="0" smtClean="0"/>
              <a:t>Y la corriente </a:t>
            </a:r>
            <a:r>
              <a:rPr lang="es-ES" dirty="0" err="1" smtClean="0"/>
              <a:t>lp</a:t>
            </a:r>
            <a:r>
              <a:rPr lang="es-ES" dirty="0" smtClean="0"/>
              <a:t>, en el inductancia será entonces de acuerdo a lo ya visto</a:t>
            </a:r>
            <a:r>
              <a:rPr lang="es-ES" dirty="0"/>
              <a:t>:</a:t>
            </a:r>
          </a:p>
          <a:p>
            <a:pPr algn="just"/>
            <a:endParaRPr lang="es-ES" dirty="0" smtClean="0"/>
          </a:p>
          <a:p>
            <a:pPr algn="just"/>
            <a:endParaRPr lang="es-ES" dirty="0"/>
          </a:p>
          <a:p>
            <a:pPr algn="just"/>
            <a:endParaRPr lang="es-ES" dirty="0" smtClean="0"/>
          </a:p>
          <a:p>
            <a:pPr algn="just"/>
            <a:r>
              <a:rPr lang="es-ES" dirty="0" smtClean="0"/>
              <a:t>La corriente total será</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61841" y="512061"/>
            <a:ext cx="2295525" cy="276225"/>
          </a:xfrm>
          <a:prstGeom prst="rect">
            <a:avLst/>
          </a:prstGeom>
        </p:spPr>
      </p:pic>
      <p:pic>
        <p:nvPicPr>
          <p:cNvPr id="7" name="Imagen 6"/>
          <p:cNvPicPr>
            <a:picLocks noChangeAspect="1"/>
          </p:cNvPicPr>
          <p:nvPr/>
        </p:nvPicPr>
        <p:blipFill>
          <a:blip r:embed="rId3"/>
          <a:stretch>
            <a:fillRect/>
          </a:stretch>
        </p:blipFill>
        <p:spPr>
          <a:xfrm>
            <a:off x="5088391" y="1019792"/>
            <a:ext cx="2276475" cy="228600"/>
          </a:xfrm>
          <a:prstGeom prst="rect">
            <a:avLst/>
          </a:prstGeom>
        </p:spPr>
      </p:pic>
      <p:pic>
        <p:nvPicPr>
          <p:cNvPr id="8" name="Imagen 7"/>
          <p:cNvPicPr>
            <a:picLocks noChangeAspect="1"/>
          </p:cNvPicPr>
          <p:nvPr/>
        </p:nvPicPr>
        <p:blipFill>
          <a:blip r:embed="rId4"/>
          <a:stretch>
            <a:fillRect/>
          </a:stretch>
        </p:blipFill>
        <p:spPr>
          <a:xfrm>
            <a:off x="4134035" y="1641823"/>
            <a:ext cx="3781425" cy="438150"/>
          </a:xfrm>
          <a:prstGeom prst="rect">
            <a:avLst/>
          </a:prstGeom>
        </p:spPr>
      </p:pic>
      <p:pic>
        <p:nvPicPr>
          <p:cNvPr id="9" name="Imagen 8"/>
          <p:cNvPicPr>
            <a:picLocks noChangeAspect="1"/>
          </p:cNvPicPr>
          <p:nvPr/>
        </p:nvPicPr>
        <p:blipFill>
          <a:blip r:embed="rId5"/>
          <a:stretch>
            <a:fillRect/>
          </a:stretch>
        </p:blipFill>
        <p:spPr>
          <a:xfrm>
            <a:off x="4908525" y="2438210"/>
            <a:ext cx="2400300" cy="495300"/>
          </a:xfrm>
          <a:prstGeom prst="rect">
            <a:avLst/>
          </a:prstGeom>
        </p:spPr>
      </p:pic>
      <p:pic>
        <p:nvPicPr>
          <p:cNvPr id="10" name="Imagen 9"/>
          <p:cNvPicPr>
            <a:picLocks noChangeAspect="1"/>
          </p:cNvPicPr>
          <p:nvPr/>
        </p:nvPicPr>
        <p:blipFill>
          <a:blip r:embed="rId6"/>
          <a:stretch>
            <a:fillRect/>
          </a:stretch>
        </p:blipFill>
        <p:spPr>
          <a:xfrm>
            <a:off x="1815309" y="3735405"/>
            <a:ext cx="3171825" cy="2628900"/>
          </a:xfrm>
          <a:prstGeom prst="rect">
            <a:avLst/>
          </a:prstGeom>
        </p:spPr>
      </p:pic>
      <p:sp>
        <p:nvSpPr>
          <p:cNvPr id="16" name="Rectángulo 15"/>
          <p:cNvSpPr/>
          <p:nvPr/>
        </p:nvSpPr>
        <p:spPr>
          <a:xfrm>
            <a:off x="5719948" y="3291747"/>
            <a:ext cx="6096000" cy="3416320"/>
          </a:xfrm>
          <a:prstGeom prst="rect">
            <a:avLst/>
          </a:prstGeom>
        </p:spPr>
        <p:txBody>
          <a:bodyPr>
            <a:spAutoFit/>
          </a:bodyPr>
          <a:lstStyle/>
          <a:p>
            <a:pPr algn="just"/>
            <a:r>
              <a:rPr lang="es-ES" dirty="0"/>
              <a:t>Debemos calcular ahora el ángulo de desfasaje. Sabemos </a:t>
            </a:r>
            <a:r>
              <a:rPr lang="es-ES" dirty="0" smtClean="0"/>
              <a:t>que </a:t>
            </a:r>
            <a:r>
              <a:rPr lang="es-ES" dirty="0"/>
              <a:t>este será de atraso, pues la componente reactiva de la </a:t>
            </a:r>
            <a:r>
              <a:rPr lang="es-ES" dirty="0" smtClean="0"/>
              <a:t>corriente </a:t>
            </a:r>
            <a:r>
              <a:rPr lang="es-ES" dirty="0"/>
              <a:t>resultante (que depende del </a:t>
            </a:r>
            <a:r>
              <a:rPr lang="es-ES" dirty="0" smtClean="0"/>
              <a:t>capacitor y </a:t>
            </a:r>
            <a:r>
              <a:rPr lang="es-ES" dirty="0"/>
              <a:t>del </a:t>
            </a:r>
            <a:r>
              <a:rPr lang="es-ES" dirty="0" smtClean="0"/>
              <a:t>inductor</a:t>
            </a:r>
            <a:r>
              <a:rPr lang="es-ES" dirty="0"/>
              <a:t>) está retrasada respecto de la tensión</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r>
              <a:rPr lang="es-ES" dirty="0" smtClean="0"/>
              <a:t>De </a:t>
            </a:r>
            <a:r>
              <a:rPr lang="es-ES" dirty="0"/>
              <a:t>esta forma, hemos resuelto el problema antes planteado </a:t>
            </a:r>
            <a:r>
              <a:rPr lang="es-ES" dirty="0" smtClean="0"/>
              <a:t>calculando </a:t>
            </a:r>
            <a:r>
              <a:rPr lang="es-ES" dirty="0"/>
              <a:t>las corrientes en juego, y el desfasaje existente </a:t>
            </a:r>
            <a:r>
              <a:rPr lang="es-ES" dirty="0" smtClean="0"/>
              <a:t>entre </a:t>
            </a:r>
            <a:r>
              <a:rPr lang="es-ES" dirty="0"/>
              <a:t>la corriente total y la tensión aplicada.</a:t>
            </a:r>
          </a:p>
        </p:txBody>
      </p:sp>
      <p:pic>
        <p:nvPicPr>
          <p:cNvPr id="17" name="Imagen 16"/>
          <p:cNvPicPr>
            <a:picLocks noChangeAspect="1"/>
          </p:cNvPicPr>
          <p:nvPr/>
        </p:nvPicPr>
        <p:blipFill>
          <a:blip r:embed="rId7"/>
          <a:stretch>
            <a:fillRect/>
          </a:stretch>
        </p:blipFill>
        <p:spPr>
          <a:xfrm>
            <a:off x="7467785" y="4499844"/>
            <a:ext cx="2600325" cy="1000125"/>
          </a:xfrm>
          <a:prstGeom prst="rect">
            <a:avLst/>
          </a:prstGeom>
        </p:spPr>
      </p:pic>
    </p:spTree>
    <p:extLst>
      <p:ext uri="{BB962C8B-B14F-4D97-AF65-F5344CB8AC3E}">
        <p14:creationId xmlns:p14="http://schemas.microsoft.com/office/powerpoint/2010/main" val="78853790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629" y="166255"/>
            <a:ext cx="11815950"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 </a:t>
            </a:r>
            <a:endParaRPr lang="es-ES" dirty="0"/>
          </a:p>
        </p:txBody>
      </p:sp>
      <p:pic>
        <p:nvPicPr>
          <p:cNvPr id="3" name="Imagen 2"/>
          <p:cNvPicPr>
            <a:picLocks noChangeAspect="1"/>
          </p:cNvPicPr>
          <p:nvPr/>
        </p:nvPicPr>
        <p:blipFill>
          <a:blip r:embed="rId2"/>
          <a:stretch>
            <a:fillRect/>
          </a:stretch>
        </p:blipFill>
        <p:spPr>
          <a:xfrm>
            <a:off x="499690" y="886686"/>
            <a:ext cx="3781425" cy="2400300"/>
          </a:xfrm>
          <a:prstGeom prst="rect">
            <a:avLst/>
          </a:prstGeom>
        </p:spPr>
      </p:pic>
      <p:pic>
        <p:nvPicPr>
          <p:cNvPr id="4" name="Imagen 3"/>
          <p:cNvPicPr>
            <a:picLocks noChangeAspect="1"/>
          </p:cNvPicPr>
          <p:nvPr/>
        </p:nvPicPr>
        <p:blipFill>
          <a:blip r:embed="rId3"/>
          <a:stretch>
            <a:fillRect/>
          </a:stretch>
        </p:blipFill>
        <p:spPr>
          <a:xfrm>
            <a:off x="8384103" y="166255"/>
            <a:ext cx="3609975" cy="2619375"/>
          </a:xfrm>
          <a:prstGeom prst="rect">
            <a:avLst/>
          </a:prstGeom>
        </p:spPr>
      </p:pic>
      <p:sp>
        <p:nvSpPr>
          <p:cNvPr id="5" name="Rectángulo 4"/>
          <p:cNvSpPr/>
          <p:nvPr/>
        </p:nvSpPr>
        <p:spPr>
          <a:xfrm>
            <a:off x="3380509" y="166255"/>
            <a:ext cx="2438400" cy="2031325"/>
          </a:xfrm>
          <a:prstGeom prst="rect">
            <a:avLst/>
          </a:prstGeom>
        </p:spPr>
        <p:txBody>
          <a:bodyPr wrap="square">
            <a:spAutoFit/>
          </a:bodyPr>
          <a:lstStyle/>
          <a:p>
            <a:pPr algn="just"/>
            <a:r>
              <a:rPr lang="es-ES" b="1" dirty="0"/>
              <a:t>Corriente total en un circuito RLC paralelo con fuerte componente capacitiva. La corriente total adelanta a la tensión en un ángulo </a:t>
            </a:r>
            <a:r>
              <a:rPr lang="el-GR" b="1" dirty="0"/>
              <a:t>ϕ</a:t>
            </a:r>
            <a:r>
              <a:rPr lang="es-ES" b="1" dirty="0"/>
              <a:t>.</a:t>
            </a:r>
          </a:p>
        </p:txBody>
      </p:sp>
      <p:sp>
        <p:nvSpPr>
          <p:cNvPr id="11" name="Rectángulo 10"/>
          <p:cNvSpPr/>
          <p:nvPr/>
        </p:nvSpPr>
        <p:spPr>
          <a:xfrm>
            <a:off x="5925787" y="1475942"/>
            <a:ext cx="2880819" cy="1754326"/>
          </a:xfrm>
          <a:prstGeom prst="rect">
            <a:avLst/>
          </a:prstGeom>
        </p:spPr>
        <p:txBody>
          <a:bodyPr wrap="square">
            <a:spAutoFit/>
          </a:bodyPr>
          <a:lstStyle/>
          <a:p>
            <a:pPr algn="just"/>
            <a:r>
              <a:rPr lang="es-ES" b="1" dirty="0"/>
              <a:t>Corriente total en un circuito RLC paralelo con fuerte componente inductiva. La corriente total atrasa a la tensión en </a:t>
            </a:r>
            <a:r>
              <a:rPr lang="es-ES" b="1" dirty="0" smtClean="0"/>
              <a:t>un ángulo </a:t>
            </a:r>
            <a:r>
              <a:rPr lang="el-GR" b="1" dirty="0"/>
              <a:t>ϕ </a:t>
            </a:r>
            <a:r>
              <a:rPr lang="es-ES" b="1" dirty="0"/>
              <a:t>.</a:t>
            </a:r>
          </a:p>
        </p:txBody>
      </p:sp>
      <p:sp>
        <p:nvSpPr>
          <p:cNvPr id="12" name="Rectángulo 11"/>
          <p:cNvSpPr/>
          <p:nvPr/>
        </p:nvSpPr>
        <p:spPr>
          <a:xfrm>
            <a:off x="3645228" y="3987400"/>
            <a:ext cx="2173681" cy="2585323"/>
          </a:xfrm>
          <a:prstGeom prst="rect">
            <a:avLst/>
          </a:prstGeom>
        </p:spPr>
        <p:txBody>
          <a:bodyPr wrap="square">
            <a:spAutoFit/>
          </a:bodyPr>
          <a:lstStyle/>
          <a:p>
            <a:pPr algn="just"/>
            <a:r>
              <a:rPr lang="es-ES" b="1" dirty="0"/>
              <a:t>Corriente total en un circuito RLC paralelo con componentes inductiva y capacitiva iguales. La corriente total se encuentra en fase con la tensión y es igual a IR(t).</a:t>
            </a:r>
          </a:p>
        </p:txBody>
      </p:sp>
      <p:sp>
        <p:nvSpPr>
          <p:cNvPr id="13" name="Rectángulo 12"/>
          <p:cNvSpPr/>
          <p:nvPr/>
        </p:nvSpPr>
        <p:spPr>
          <a:xfrm>
            <a:off x="6086103" y="4476641"/>
            <a:ext cx="2277589" cy="1200329"/>
          </a:xfrm>
          <a:prstGeom prst="rect">
            <a:avLst/>
          </a:prstGeom>
        </p:spPr>
        <p:txBody>
          <a:bodyPr wrap="square">
            <a:spAutoFit/>
          </a:bodyPr>
          <a:lstStyle/>
          <a:p>
            <a:pPr algn="just"/>
            <a:r>
              <a:rPr lang="es-ES" b="1" dirty="0"/>
              <a:t>Análisis de variación del desfasaje entre tensión y corriente en función de w.</a:t>
            </a:r>
          </a:p>
        </p:txBody>
      </p:sp>
      <p:pic>
        <p:nvPicPr>
          <p:cNvPr id="14" name="Imagen 13"/>
          <p:cNvPicPr>
            <a:picLocks noChangeAspect="1"/>
          </p:cNvPicPr>
          <p:nvPr/>
        </p:nvPicPr>
        <p:blipFill>
          <a:blip r:embed="rId4"/>
          <a:stretch>
            <a:fillRect/>
          </a:stretch>
        </p:blipFill>
        <p:spPr>
          <a:xfrm>
            <a:off x="201629" y="4019531"/>
            <a:ext cx="3467100" cy="2114550"/>
          </a:xfrm>
          <a:prstGeom prst="rect">
            <a:avLst/>
          </a:prstGeom>
        </p:spPr>
      </p:pic>
      <p:pic>
        <p:nvPicPr>
          <p:cNvPr id="15" name="Imagen 14"/>
          <p:cNvPicPr>
            <a:picLocks noChangeAspect="1"/>
          </p:cNvPicPr>
          <p:nvPr/>
        </p:nvPicPr>
        <p:blipFill>
          <a:blip r:embed="rId5"/>
          <a:stretch>
            <a:fillRect/>
          </a:stretch>
        </p:blipFill>
        <p:spPr>
          <a:xfrm>
            <a:off x="8288977" y="4305773"/>
            <a:ext cx="3619500" cy="2266950"/>
          </a:xfrm>
          <a:prstGeom prst="rect">
            <a:avLst/>
          </a:prstGeom>
        </p:spPr>
      </p:pic>
    </p:spTree>
    <p:extLst>
      <p:ext uri="{BB962C8B-B14F-4D97-AF65-F5344CB8AC3E}">
        <p14:creationId xmlns:p14="http://schemas.microsoft.com/office/powerpoint/2010/main" val="377266411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629" y="166255"/>
            <a:ext cx="11815950" cy="4801314"/>
          </a:xfrm>
          <a:prstGeom prst="rect">
            <a:avLst/>
          </a:prstGeom>
        </p:spPr>
        <p:txBody>
          <a:bodyPr wrap="square">
            <a:spAutoFit/>
          </a:bodyPr>
          <a:lstStyle/>
          <a:p>
            <a:pPr algn="ctr"/>
            <a:endParaRPr lang="es-ES" b="1" dirty="0" smtClean="0"/>
          </a:p>
          <a:p>
            <a:pPr algn="ctr"/>
            <a:endParaRPr lang="es-ES" b="1" dirty="0"/>
          </a:p>
          <a:p>
            <a:pPr algn="ctr"/>
            <a:r>
              <a:rPr lang="es-ES" b="1" dirty="0" smtClean="0"/>
              <a:t>Circuito </a:t>
            </a:r>
            <a:r>
              <a:rPr lang="es-ES" b="1" dirty="0"/>
              <a:t>RLC </a:t>
            </a:r>
            <a:r>
              <a:rPr lang="es-ES" b="1" dirty="0" smtClean="0"/>
              <a:t>en </a:t>
            </a:r>
            <a:r>
              <a:rPr lang="es-ES" b="1" dirty="0"/>
              <a:t>paralelo. Se </a:t>
            </a:r>
            <a:r>
              <a:rPr lang="es-ES" b="1" dirty="0" smtClean="0"/>
              <a:t>pide calcular IT(t</a:t>
            </a:r>
            <a:r>
              <a:rPr lang="es-ES" b="1" dirty="0"/>
              <a:t>), </a:t>
            </a:r>
            <a:r>
              <a:rPr lang="es-ES" b="1" dirty="0" smtClean="0"/>
              <a:t>IL(t), IC(t) y </a:t>
            </a:r>
            <a:r>
              <a:rPr lang="es-ES" b="1" dirty="0"/>
              <a:t>el ángulo de </a:t>
            </a:r>
            <a:r>
              <a:rPr lang="es-ES" b="1" dirty="0" smtClean="0"/>
              <a:t>desfasaje </a:t>
            </a:r>
            <a:r>
              <a:rPr lang="el-GR" b="1" dirty="0" smtClean="0"/>
              <a:t>ϕ</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Diagrama </a:t>
            </a:r>
            <a:r>
              <a:rPr lang="es-ES" b="1" dirty="0"/>
              <a:t>vectorial de las corrientes puestas en </a:t>
            </a:r>
            <a:r>
              <a:rPr lang="es-ES" b="1" dirty="0" smtClean="0"/>
              <a:t>juego en el problema </a:t>
            </a:r>
            <a:r>
              <a:rPr lang="es-ES" b="1" dirty="0"/>
              <a:t>planteado.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95091" y="1227180"/>
            <a:ext cx="3629025" cy="2085975"/>
          </a:xfrm>
          <a:prstGeom prst="rect">
            <a:avLst/>
          </a:prstGeom>
        </p:spPr>
      </p:pic>
      <p:pic>
        <p:nvPicPr>
          <p:cNvPr id="4" name="Imagen 3"/>
          <p:cNvPicPr>
            <a:picLocks noChangeAspect="1"/>
          </p:cNvPicPr>
          <p:nvPr/>
        </p:nvPicPr>
        <p:blipFill>
          <a:blip r:embed="rId3"/>
          <a:stretch>
            <a:fillRect/>
          </a:stretch>
        </p:blipFill>
        <p:spPr>
          <a:xfrm>
            <a:off x="4461779" y="4374079"/>
            <a:ext cx="3295650" cy="2152650"/>
          </a:xfrm>
          <a:prstGeom prst="rect">
            <a:avLst/>
          </a:prstGeom>
        </p:spPr>
      </p:pic>
    </p:spTree>
    <p:extLst>
      <p:ext uri="{BB962C8B-B14F-4D97-AF65-F5344CB8AC3E}">
        <p14:creationId xmlns:p14="http://schemas.microsoft.com/office/powerpoint/2010/main" val="364665988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6888" y="1043670"/>
            <a:ext cx="11495315" cy="4154984"/>
          </a:xfrm>
          <a:prstGeom prst="rect">
            <a:avLst/>
          </a:prstGeom>
        </p:spPr>
        <p:txBody>
          <a:bodyPr wrap="square">
            <a:spAutoFit/>
          </a:bodyPr>
          <a:lstStyle/>
          <a:p>
            <a:pPr algn="ctr"/>
            <a:r>
              <a:rPr lang="es-ES" sz="4400" b="1" dirty="0"/>
              <a:t>CIRCUITO PARALELO BÁSICO</a:t>
            </a:r>
          </a:p>
          <a:p>
            <a:pPr algn="ctr"/>
            <a:r>
              <a:rPr lang="es-ES" sz="4400" b="1" dirty="0"/>
              <a:t>Los circuitos paralelos presentan </a:t>
            </a:r>
            <a:r>
              <a:rPr lang="es-ES" sz="4400" b="1" dirty="0" smtClean="0"/>
              <a:t>los receptores </a:t>
            </a:r>
            <a:r>
              <a:rPr lang="es-ES" sz="4400" b="1" dirty="0"/>
              <a:t>conectados </a:t>
            </a:r>
            <a:r>
              <a:rPr lang="es-ES" sz="4400" b="1" dirty="0" smtClean="0"/>
              <a:t>a la fuente de alimentación </a:t>
            </a:r>
            <a:r>
              <a:rPr lang="es-ES" sz="4400" b="1" dirty="0"/>
              <a:t>en forma independiente; es decir, cada uno posee </a:t>
            </a:r>
            <a:r>
              <a:rPr lang="es-ES" sz="4400" b="1" dirty="0" smtClean="0"/>
              <a:t>su propia </a:t>
            </a:r>
            <a:r>
              <a:rPr lang="es-ES" sz="4400" b="1" dirty="0"/>
              <a:t>línea</a:t>
            </a:r>
            <a:r>
              <a:rPr lang="es-ES" sz="4400" b="1" dirty="0" smtClean="0"/>
              <a:t>, aunque </a:t>
            </a:r>
            <a:r>
              <a:rPr lang="es-ES" sz="4400" b="1" dirty="0"/>
              <a:t>parte de </a:t>
            </a:r>
            <a:r>
              <a:rPr lang="es-ES" sz="4400" b="1" dirty="0" smtClean="0"/>
              <a:t>esta línea es </a:t>
            </a:r>
            <a:r>
              <a:rPr lang="es-ES" sz="4400" b="1" dirty="0"/>
              <a:t>común </a:t>
            </a:r>
            <a:r>
              <a:rPr lang="es-ES" sz="4400" b="1" dirty="0" smtClean="0"/>
              <a:t>a los </a:t>
            </a:r>
            <a:r>
              <a:rPr lang="es-ES" sz="4400" b="1" dirty="0"/>
              <a:t>demás elementos.</a:t>
            </a:r>
          </a:p>
        </p:txBody>
      </p:sp>
    </p:spTree>
    <p:extLst>
      <p:ext uri="{BB962C8B-B14F-4D97-AF65-F5344CB8AC3E}">
        <p14:creationId xmlns:p14="http://schemas.microsoft.com/office/powerpoint/2010/main" val="208375275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284065"/>
            <a:ext cx="11558649" cy="3416320"/>
          </a:xfrm>
          <a:prstGeom prst="rect">
            <a:avLst/>
          </a:prstGeom>
        </p:spPr>
        <p:txBody>
          <a:bodyPr wrap="square">
            <a:spAutoFit/>
          </a:bodyPr>
          <a:lstStyle/>
          <a:p>
            <a:r>
              <a:rPr lang="es-ES" b="1" dirty="0">
                <a:solidFill>
                  <a:srgbClr val="0070C0"/>
                </a:solidFill>
                <a:latin typeface="Arial Rounded MT Bold" panose="020F0704030504030204" pitchFamily="34" charset="0"/>
              </a:rPr>
              <a:t>Conexión de circuitos </a:t>
            </a:r>
            <a:r>
              <a:rPr lang="es-ES" b="1" dirty="0" smtClean="0">
                <a:solidFill>
                  <a:srgbClr val="0070C0"/>
                </a:solidFill>
                <a:latin typeface="Arial Rounded MT Bold" panose="020F0704030504030204" pitchFamily="34" charset="0"/>
              </a:rPr>
              <a:t>paralelos</a:t>
            </a: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Conectar un nuevo </a:t>
            </a:r>
            <a:r>
              <a:rPr lang="es-ES" b="1" dirty="0">
                <a:solidFill>
                  <a:srgbClr val="0070C0"/>
                </a:solidFill>
                <a:latin typeface="Arial Rounded MT Bold" panose="020F0704030504030204" pitchFamily="34" charset="0"/>
              </a:rPr>
              <a:t>elemento </a:t>
            </a:r>
            <a:r>
              <a:rPr lang="es-ES" b="1" dirty="0" smtClean="0">
                <a:solidFill>
                  <a:srgbClr val="0070C0"/>
                </a:solidFill>
                <a:latin typeface="Arial Rounded MT Bold" panose="020F0704030504030204" pitchFamily="34" charset="0"/>
              </a:rPr>
              <a:t>en un circuito paralelo</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2671823" y="561293"/>
            <a:ext cx="6800850" cy="2600325"/>
          </a:xfrm>
          <a:prstGeom prst="rect">
            <a:avLst/>
          </a:prstGeom>
        </p:spPr>
      </p:pic>
      <p:pic>
        <p:nvPicPr>
          <p:cNvPr id="4" name="Imagen 3"/>
          <p:cNvPicPr>
            <a:picLocks noChangeAspect="1"/>
          </p:cNvPicPr>
          <p:nvPr/>
        </p:nvPicPr>
        <p:blipFill>
          <a:blip r:embed="rId3"/>
          <a:stretch>
            <a:fillRect/>
          </a:stretch>
        </p:blipFill>
        <p:spPr>
          <a:xfrm>
            <a:off x="292924" y="3878515"/>
            <a:ext cx="5454733" cy="2736042"/>
          </a:xfrm>
          <a:prstGeom prst="rect">
            <a:avLst/>
          </a:prstGeom>
        </p:spPr>
      </p:pic>
      <p:pic>
        <p:nvPicPr>
          <p:cNvPr id="5" name="Imagen 4"/>
          <p:cNvPicPr>
            <a:picLocks noChangeAspect="1"/>
          </p:cNvPicPr>
          <p:nvPr/>
        </p:nvPicPr>
        <p:blipFill>
          <a:blip r:embed="rId4"/>
          <a:stretch>
            <a:fillRect/>
          </a:stretch>
        </p:blipFill>
        <p:spPr>
          <a:xfrm>
            <a:off x="5830784" y="3788229"/>
            <a:ext cx="6246667" cy="2826328"/>
          </a:xfrm>
          <a:prstGeom prst="rect">
            <a:avLst/>
          </a:prstGeom>
        </p:spPr>
      </p:pic>
    </p:spTree>
    <p:extLst>
      <p:ext uri="{BB962C8B-B14F-4D97-AF65-F5344CB8AC3E}">
        <p14:creationId xmlns:p14="http://schemas.microsoft.com/office/powerpoint/2010/main" val="2376040324"/>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5636" y="2302454"/>
            <a:ext cx="11495315" cy="2123658"/>
          </a:xfrm>
          <a:prstGeom prst="rect">
            <a:avLst/>
          </a:prstGeom>
        </p:spPr>
        <p:txBody>
          <a:bodyPr wrap="square">
            <a:spAutoFit/>
          </a:bodyPr>
          <a:lstStyle/>
          <a:p>
            <a:pPr algn="ctr"/>
            <a:r>
              <a:rPr lang="es-ES" sz="4400" b="1" dirty="0"/>
              <a:t>RESONANCIA</a:t>
            </a:r>
          </a:p>
          <a:p>
            <a:pPr algn="ctr"/>
            <a:r>
              <a:rPr lang="es-ES" sz="4400" b="1" dirty="0"/>
              <a:t>Analizaremos </a:t>
            </a:r>
            <a:r>
              <a:rPr lang="es-ES" sz="4400" b="1" dirty="0" smtClean="0"/>
              <a:t>el fenómeno de la resonancia</a:t>
            </a:r>
            <a:endParaRPr lang="es-ES" sz="4400" b="1" dirty="0"/>
          </a:p>
          <a:p>
            <a:pPr algn="ctr"/>
            <a:r>
              <a:rPr lang="es-ES" sz="4400" b="1" dirty="0"/>
              <a:t>en circuitos RLC y algunas de sus aplicaciones.</a:t>
            </a:r>
          </a:p>
        </p:txBody>
      </p:sp>
    </p:spTree>
    <p:extLst>
      <p:ext uri="{BB962C8B-B14F-4D97-AF65-F5344CB8AC3E}">
        <p14:creationId xmlns:p14="http://schemas.microsoft.com/office/powerpoint/2010/main" val="1355668985"/>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155781"/>
            <a:ext cx="115784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p>
          <a:p>
            <a:pPr algn="just"/>
            <a:r>
              <a:rPr lang="es-ES" dirty="0" smtClean="0"/>
              <a:t>Analizaremos el fenómeno de la resonancia en circuitos RLC y algunas de sus aplicaciones.</a:t>
            </a:r>
          </a:p>
          <a:p>
            <a:pPr algn="just"/>
            <a:r>
              <a:rPr lang="es-ES" dirty="0" smtClean="0"/>
              <a:t>E n la clase 4 hemos explicado qué es la resonancia, en esta oportunidad veremos cómo podemos obtener la frecuencia de resonancia de un circuito.</a:t>
            </a:r>
          </a:p>
          <a:p>
            <a:pPr algn="just"/>
            <a:r>
              <a:rPr lang="es-ES" dirty="0" smtClean="0"/>
              <a:t>En un circuito </a:t>
            </a:r>
            <a:r>
              <a:rPr lang="es-ES" dirty="0"/>
              <a:t>RLC </a:t>
            </a:r>
            <a:r>
              <a:rPr lang="es-ES" dirty="0" smtClean="0"/>
              <a:t>en paralelo</a:t>
            </a:r>
            <a:r>
              <a:rPr lang="es-ES" dirty="0"/>
              <a:t>, </a:t>
            </a:r>
            <a:r>
              <a:rPr lang="es-ES" dirty="0" smtClean="0"/>
              <a:t>la impedancia total será:</a:t>
            </a:r>
          </a:p>
          <a:p>
            <a:pPr algn="just"/>
            <a:endParaRPr lang="es-ES" dirty="0"/>
          </a:p>
          <a:p>
            <a:pPr algn="just"/>
            <a:endParaRPr lang="es-ES" dirty="0" smtClean="0"/>
          </a:p>
          <a:p>
            <a:pPr algn="just"/>
            <a:r>
              <a:rPr lang="es-ES" dirty="0" smtClean="0"/>
              <a:t>En </a:t>
            </a:r>
            <a:r>
              <a:rPr lang="es-ES" dirty="0"/>
              <a:t>un circuito RLC serie, la impedancia total será:</a:t>
            </a:r>
          </a:p>
          <a:p>
            <a:pPr algn="just"/>
            <a:endParaRPr lang="es-ES" dirty="0" smtClean="0"/>
          </a:p>
          <a:p>
            <a:pPr algn="just"/>
            <a:endParaRPr lang="es-ES" dirty="0"/>
          </a:p>
          <a:p>
            <a:pPr algn="just"/>
            <a:r>
              <a:rPr lang="es-ES" dirty="0" smtClean="0"/>
              <a:t>Vemos </a:t>
            </a:r>
            <a:r>
              <a:rPr lang="es-ES" dirty="0"/>
              <a:t>que</a:t>
            </a:r>
            <a:r>
              <a:rPr lang="es-ES" dirty="0" smtClean="0"/>
              <a:t>, en ambos </a:t>
            </a:r>
            <a:r>
              <a:rPr lang="es-ES" dirty="0"/>
              <a:t>casos</a:t>
            </a:r>
            <a:r>
              <a:rPr lang="es-ES" dirty="0" smtClean="0"/>
              <a:t>, la componente </a:t>
            </a:r>
            <a:r>
              <a:rPr lang="es-ES" dirty="0"/>
              <a:t>imaginaria se </a:t>
            </a:r>
            <a:r>
              <a:rPr lang="es-ES" dirty="0" smtClean="0"/>
              <a:t>anula si se cumple </a:t>
            </a:r>
            <a:r>
              <a:rPr lang="es-ES" dirty="0"/>
              <a:t>que:</a:t>
            </a:r>
          </a:p>
          <a:p>
            <a:pPr algn="just"/>
            <a:endParaRPr lang="es-ES" dirty="0" smtClean="0"/>
          </a:p>
          <a:p>
            <a:pPr algn="just"/>
            <a:endParaRPr lang="es-ES" dirty="0"/>
          </a:p>
          <a:p>
            <a:pPr algn="just"/>
            <a:r>
              <a:rPr lang="es-ES" dirty="0" smtClean="0"/>
              <a:t>Recordemos </a:t>
            </a:r>
            <a:r>
              <a:rPr lang="es-ES" dirty="0"/>
              <a:t>lo que ya hemos visto: la corriente total </a:t>
            </a:r>
            <a:r>
              <a:rPr lang="es-ES" dirty="0" smtClean="0"/>
              <a:t>IT(t</a:t>
            </a:r>
            <a:r>
              <a:rPr lang="es-ES" dirty="0"/>
              <a:t>) en </a:t>
            </a:r>
            <a:r>
              <a:rPr lang="es-ES" dirty="0" smtClean="0"/>
              <a:t>un </a:t>
            </a:r>
            <a:r>
              <a:rPr lang="es-ES" dirty="0"/>
              <a:t>circuito RLC en frecuencias inferiores a </a:t>
            </a:r>
            <a:r>
              <a:rPr lang="es-ES" dirty="0" err="1" smtClean="0"/>
              <a:t>wo</a:t>
            </a:r>
            <a:r>
              <a:rPr lang="es-ES" dirty="0" smtClean="0"/>
              <a:t> </a:t>
            </a:r>
            <a:r>
              <a:rPr lang="es-ES" dirty="0"/>
              <a:t>se halla </a:t>
            </a:r>
            <a:r>
              <a:rPr lang="es-ES" dirty="0" smtClean="0"/>
              <a:t>adelantada </a:t>
            </a:r>
            <a:r>
              <a:rPr lang="es-ES" dirty="0"/>
              <a:t>respecto de la tensión aplicada y, en frecuencias </a:t>
            </a:r>
            <a:r>
              <a:rPr lang="es-ES" dirty="0" smtClean="0"/>
              <a:t>por </a:t>
            </a:r>
            <a:r>
              <a:rPr lang="es-ES" dirty="0"/>
              <a:t>encima de </a:t>
            </a:r>
            <a:r>
              <a:rPr lang="es-ES" dirty="0" err="1" smtClean="0"/>
              <a:t>wo</a:t>
            </a:r>
            <a:r>
              <a:rPr lang="es-ES" dirty="0" smtClean="0"/>
              <a:t> </a:t>
            </a:r>
            <a:r>
              <a:rPr lang="es-ES" dirty="0"/>
              <a:t>se halla retrasada respecto de la tensión:</a:t>
            </a:r>
          </a:p>
          <a:p>
            <a:pPr algn="just"/>
            <a:endParaRPr lang="es-ES" dirty="0" smtClean="0"/>
          </a:p>
          <a:p>
            <a:pPr algn="just"/>
            <a:endParaRPr lang="es-ES" dirty="0"/>
          </a:p>
          <a:p>
            <a:pPr algn="just"/>
            <a:r>
              <a:rPr lang="es-ES" dirty="0" smtClean="0"/>
              <a:t>Definimos entonces </a:t>
            </a:r>
            <a:r>
              <a:rPr lang="es-ES" dirty="0"/>
              <a:t>como </a:t>
            </a:r>
            <a:r>
              <a:rPr lang="es-ES" dirty="0" smtClean="0"/>
              <a:t>frecuencia de resonancia a una frecuencia </a:t>
            </a:r>
            <a:r>
              <a:rPr lang="es-ES" dirty="0" err="1" smtClean="0"/>
              <a:t>fo</a:t>
            </a:r>
            <a:r>
              <a:rPr lang="es-ES" dirty="0" smtClean="0"/>
              <a:t> tal que:</a:t>
            </a:r>
          </a:p>
          <a:p>
            <a:pPr algn="just"/>
            <a:endParaRPr lang="es-ES" dirty="0"/>
          </a:p>
          <a:p>
            <a:pPr algn="just"/>
            <a:endParaRPr lang="es-ES" dirty="0" smtClean="0"/>
          </a:p>
          <a:p>
            <a:pPr algn="just"/>
            <a:r>
              <a:rPr lang="es-ES" dirty="0"/>
              <a:t>En un circuito RLC (serie o paralelo) en el que el capacitor </a:t>
            </a:r>
            <a:r>
              <a:rPr lang="es-ES" dirty="0" smtClean="0"/>
              <a:t>es </a:t>
            </a:r>
            <a:r>
              <a:rPr lang="es-ES" dirty="0"/>
              <a:t>de 20 </a:t>
            </a:r>
            <a:r>
              <a:rPr lang="el-GR" dirty="0" smtClean="0"/>
              <a:t>μ</a:t>
            </a:r>
            <a:r>
              <a:rPr lang="es-ES" dirty="0" smtClean="0"/>
              <a:t>F y </a:t>
            </a:r>
            <a:r>
              <a:rPr lang="es-ES" dirty="0"/>
              <a:t>el inductancia es de 2 </a:t>
            </a:r>
            <a:r>
              <a:rPr lang="es-ES" dirty="0" err="1"/>
              <a:t>Hy</a:t>
            </a:r>
            <a:r>
              <a:rPr lang="es-ES" dirty="0"/>
              <a:t>, la condición de </a:t>
            </a:r>
            <a:r>
              <a:rPr lang="es-ES" dirty="0" smtClean="0"/>
              <a:t>resonancia </a:t>
            </a:r>
            <a:r>
              <a:rPr lang="es-ES" dirty="0"/>
              <a:t>se tendrá cuando:</a:t>
            </a:r>
          </a:p>
          <a:p>
            <a:pPr algn="just"/>
            <a:endParaRPr lang="es-ES" dirty="0"/>
          </a:p>
        </p:txBody>
      </p:sp>
      <p:pic>
        <p:nvPicPr>
          <p:cNvPr id="3" name="Imagen 2"/>
          <p:cNvPicPr>
            <a:picLocks noChangeAspect="1"/>
          </p:cNvPicPr>
          <p:nvPr/>
        </p:nvPicPr>
        <p:blipFill>
          <a:blip r:embed="rId2"/>
          <a:stretch>
            <a:fillRect/>
          </a:stretch>
        </p:blipFill>
        <p:spPr>
          <a:xfrm>
            <a:off x="4021713" y="1604406"/>
            <a:ext cx="4010025" cy="419100"/>
          </a:xfrm>
          <a:prstGeom prst="rect">
            <a:avLst/>
          </a:prstGeom>
        </p:spPr>
      </p:pic>
      <p:pic>
        <p:nvPicPr>
          <p:cNvPr id="4" name="Imagen 3"/>
          <p:cNvPicPr>
            <a:picLocks noChangeAspect="1"/>
          </p:cNvPicPr>
          <p:nvPr/>
        </p:nvPicPr>
        <p:blipFill>
          <a:blip r:embed="rId3"/>
          <a:stretch>
            <a:fillRect/>
          </a:stretch>
        </p:blipFill>
        <p:spPr>
          <a:xfrm>
            <a:off x="4055050" y="2457017"/>
            <a:ext cx="3943350" cy="447675"/>
          </a:xfrm>
          <a:prstGeom prst="rect">
            <a:avLst/>
          </a:prstGeom>
        </p:spPr>
      </p:pic>
      <p:pic>
        <p:nvPicPr>
          <p:cNvPr id="5" name="Imagen 4"/>
          <p:cNvPicPr>
            <a:picLocks noChangeAspect="1"/>
          </p:cNvPicPr>
          <p:nvPr/>
        </p:nvPicPr>
        <p:blipFill>
          <a:blip r:embed="rId4"/>
          <a:stretch>
            <a:fillRect/>
          </a:stretch>
        </p:blipFill>
        <p:spPr>
          <a:xfrm>
            <a:off x="5669537" y="3329256"/>
            <a:ext cx="714375" cy="285750"/>
          </a:xfrm>
          <a:prstGeom prst="rect">
            <a:avLst/>
          </a:prstGeom>
        </p:spPr>
      </p:pic>
      <p:pic>
        <p:nvPicPr>
          <p:cNvPr id="6" name="Imagen 5"/>
          <p:cNvPicPr>
            <a:picLocks noChangeAspect="1"/>
          </p:cNvPicPr>
          <p:nvPr/>
        </p:nvPicPr>
        <p:blipFill>
          <a:blip r:embed="rId5"/>
          <a:stretch>
            <a:fillRect/>
          </a:stretch>
        </p:blipFill>
        <p:spPr>
          <a:xfrm>
            <a:off x="5669537" y="4390407"/>
            <a:ext cx="723900" cy="381000"/>
          </a:xfrm>
          <a:prstGeom prst="rect">
            <a:avLst/>
          </a:prstGeom>
        </p:spPr>
      </p:pic>
      <p:pic>
        <p:nvPicPr>
          <p:cNvPr id="7" name="Imagen 6"/>
          <p:cNvPicPr>
            <a:picLocks noChangeAspect="1"/>
          </p:cNvPicPr>
          <p:nvPr/>
        </p:nvPicPr>
        <p:blipFill>
          <a:blip r:embed="rId6"/>
          <a:stretch>
            <a:fillRect/>
          </a:stretch>
        </p:blipFill>
        <p:spPr>
          <a:xfrm>
            <a:off x="5369499" y="5132244"/>
            <a:ext cx="1314450" cy="419100"/>
          </a:xfrm>
          <a:prstGeom prst="rect">
            <a:avLst/>
          </a:prstGeom>
        </p:spPr>
      </p:pic>
      <p:pic>
        <p:nvPicPr>
          <p:cNvPr id="8" name="Imagen 7"/>
          <p:cNvPicPr>
            <a:picLocks noChangeAspect="1"/>
          </p:cNvPicPr>
          <p:nvPr/>
        </p:nvPicPr>
        <p:blipFill>
          <a:blip r:embed="rId7"/>
          <a:stretch>
            <a:fillRect/>
          </a:stretch>
        </p:blipFill>
        <p:spPr>
          <a:xfrm>
            <a:off x="3969324" y="6088620"/>
            <a:ext cx="4114800" cy="400050"/>
          </a:xfrm>
          <a:prstGeom prst="rect">
            <a:avLst/>
          </a:prstGeom>
        </p:spPr>
      </p:pic>
    </p:spTree>
    <p:extLst>
      <p:ext uri="{BB962C8B-B14F-4D97-AF65-F5344CB8AC3E}">
        <p14:creationId xmlns:p14="http://schemas.microsoft.com/office/powerpoint/2010/main" val="872155050"/>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6" y="155781"/>
            <a:ext cx="11578441" cy="2308324"/>
          </a:xfrm>
          <a:prstGeom prst="rect">
            <a:avLst/>
          </a:prstGeom>
        </p:spPr>
        <p:txBody>
          <a:bodyPr wrap="square">
            <a:spAutoFit/>
          </a:bodyPr>
          <a:lstStyle/>
          <a:p>
            <a:pPr algn="just"/>
            <a:r>
              <a:rPr lang="es-ES" dirty="0"/>
              <a:t>Por lo </a:t>
            </a:r>
            <a:r>
              <a:rPr lang="es-ES" dirty="0" err="1" smtClean="0"/>
              <a:t>cuaI</a:t>
            </a:r>
            <a:r>
              <a:rPr lang="es-ES" dirty="0" smtClean="0"/>
              <a:t>, la </a:t>
            </a:r>
            <a:r>
              <a:rPr lang="es-ES" dirty="0"/>
              <a:t>frecuencia de resonancia en este caso es:</a:t>
            </a:r>
          </a:p>
          <a:p>
            <a:pPr algn="just"/>
            <a:endParaRPr lang="es-ES" dirty="0" smtClean="0"/>
          </a:p>
          <a:p>
            <a:pPr algn="just"/>
            <a:endParaRPr lang="es-ES" dirty="0"/>
          </a:p>
          <a:p>
            <a:pPr algn="just"/>
            <a:endParaRPr lang="es-ES" dirty="0" smtClean="0"/>
          </a:p>
          <a:p>
            <a:pPr algn="just"/>
            <a:endParaRPr lang="es-ES" dirty="0" smtClean="0"/>
          </a:p>
          <a:p>
            <a:pPr algn="ctr"/>
            <a:r>
              <a:rPr lang="es-ES" b="1" dirty="0">
                <a:solidFill>
                  <a:srgbClr val="FF0000"/>
                </a:solidFill>
                <a:latin typeface="Arial Rounded MT Bold" panose="020F0704030504030204" pitchFamily="34" charset="0"/>
              </a:rPr>
              <a:t>En resonancia, la </a:t>
            </a:r>
            <a:r>
              <a:rPr lang="es-ES" b="1" dirty="0" smtClean="0">
                <a:solidFill>
                  <a:srgbClr val="FF0000"/>
                </a:solidFill>
                <a:latin typeface="Arial Rounded MT Bold" panose="020F0704030504030204" pitchFamily="34" charset="0"/>
              </a:rPr>
              <a:t>corriente total </a:t>
            </a:r>
            <a:r>
              <a:rPr lang="es-ES" b="1" dirty="0">
                <a:solidFill>
                  <a:srgbClr val="FF0000"/>
                </a:solidFill>
                <a:latin typeface="Arial Rounded MT Bold" panose="020F0704030504030204" pitchFamily="34" charset="0"/>
              </a:rPr>
              <a:t>que circula </a:t>
            </a:r>
            <a:r>
              <a:rPr lang="es-ES" b="1" dirty="0" smtClean="0">
                <a:solidFill>
                  <a:srgbClr val="FF0000"/>
                </a:solidFill>
                <a:latin typeface="Arial Rounded MT Bold" panose="020F0704030504030204" pitchFamily="34" charset="0"/>
              </a:rPr>
              <a:t>por un </a:t>
            </a:r>
            <a:r>
              <a:rPr lang="es-ES" b="1" dirty="0">
                <a:solidFill>
                  <a:srgbClr val="FF0000"/>
                </a:solidFill>
                <a:latin typeface="Arial Rounded MT Bold" panose="020F0704030504030204" pitchFamily="34" charset="0"/>
              </a:rPr>
              <a:t>circuito </a:t>
            </a:r>
            <a:r>
              <a:rPr lang="es-ES" b="1" dirty="0" smtClean="0">
                <a:solidFill>
                  <a:srgbClr val="FF0000"/>
                </a:solidFill>
                <a:latin typeface="Arial Rounded MT Bold" panose="020F0704030504030204" pitchFamily="34" charset="0"/>
              </a:rPr>
              <a:t>RLC </a:t>
            </a:r>
            <a:r>
              <a:rPr lang="es-ES" b="1" dirty="0">
                <a:solidFill>
                  <a:srgbClr val="FF0000"/>
                </a:solidFill>
                <a:latin typeface="Arial Rounded MT Bold" panose="020F0704030504030204" pitchFamily="34" charset="0"/>
              </a:rPr>
              <a:t>tiene </a:t>
            </a:r>
            <a:r>
              <a:rPr lang="es-ES" b="1" dirty="0" smtClean="0">
                <a:solidFill>
                  <a:srgbClr val="FF0000"/>
                </a:solidFill>
                <a:latin typeface="Arial Rounded MT Bold" panose="020F0704030504030204" pitchFamily="34" charset="0"/>
              </a:rPr>
              <a:t>un desfasaje </a:t>
            </a:r>
            <a:r>
              <a:rPr lang="es-ES" b="1" dirty="0">
                <a:solidFill>
                  <a:srgbClr val="FF0000"/>
                </a:solidFill>
                <a:latin typeface="Arial Rounded MT Bold" panose="020F0704030504030204" pitchFamily="34" charset="0"/>
              </a:rPr>
              <a:t>nulo </a:t>
            </a:r>
            <a:r>
              <a:rPr lang="es-ES" b="1" dirty="0" smtClean="0">
                <a:solidFill>
                  <a:srgbClr val="FF0000"/>
                </a:solidFill>
                <a:latin typeface="Arial Rounded MT Bold" panose="020F0704030504030204" pitchFamily="34" charset="0"/>
              </a:rPr>
              <a:t>con la </a:t>
            </a:r>
            <a:r>
              <a:rPr lang="es-ES" b="1" dirty="0">
                <a:solidFill>
                  <a:srgbClr val="FF0000"/>
                </a:solidFill>
                <a:latin typeface="Arial Rounded MT Bold" panose="020F0704030504030204" pitchFamily="34" charset="0"/>
              </a:rPr>
              <a:t>tensión aplicada.</a:t>
            </a:r>
          </a:p>
          <a:p>
            <a:pPr algn="just"/>
            <a:endParaRPr lang="es-ES" dirty="0"/>
          </a:p>
        </p:txBody>
      </p:sp>
      <p:pic>
        <p:nvPicPr>
          <p:cNvPr id="9" name="Imagen 8"/>
          <p:cNvPicPr>
            <a:picLocks noChangeAspect="1"/>
          </p:cNvPicPr>
          <p:nvPr/>
        </p:nvPicPr>
        <p:blipFill>
          <a:blip r:embed="rId2"/>
          <a:stretch>
            <a:fillRect/>
          </a:stretch>
        </p:blipFill>
        <p:spPr>
          <a:xfrm>
            <a:off x="4869438" y="604095"/>
            <a:ext cx="2314575" cy="733425"/>
          </a:xfrm>
          <a:prstGeom prst="rect">
            <a:avLst/>
          </a:prstGeom>
        </p:spPr>
      </p:pic>
      <p:pic>
        <p:nvPicPr>
          <p:cNvPr id="10" name="Imagen 9"/>
          <p:cNvPicPr>
            <a:picLocks noChangeAspect="1"/>
          </p:cNvPicPr>
          <p:nvPr/>
        </p:nvPicPr>
        <p:blipFill>
          <a:blip r:embed="rId3"/>
          <a:stretch>
            <a:fillRect/>
          </a:stretch>
        </p:blipFill>
        <p:spPr>
          <a:xfrm>
            <a:off x="3664525" y="2634773"/>
            <a:ext cx="4724400" cy="2867025"/>
          </a:xfrm>
          <a:prstGeom prst="rect">
            <a:avLst/>
          </a:prstGeom>
        </p:spPr>
      </p:pic>
      <p:sp>
        <p:nvSpPr>
          <p:cNvPr id="11" name="Rectángulo 10"/>
          <p:cNvSpPr/>
          <p:nvPr/>
        </p:nvSpPr>
        <p:spPr>
          <a:xfrm>
            <a:off x="3412174" y="5607662"/>
            <a:ext cx="5229101" cy="646331"/>
          </a:xfrm>
          <a:prstGeom prst="rect">
            <a:avLst/>
          </a:prstGeom>
        </p:spPr>
        <p:txBody>
          <a:bodyPr wrap="square">
            <a:spAutoFit/>
          </a:bodyPr>
          <a:lstStyle/>
          <a:p>
            <a:pPr algn="ctr"/>
            <a:r>
              <a:rPr lang="es-ES" b="1" dirty="0">
                <a:solidFill>
                  <a:srgbClr val="0070C0"/>
                </a:solidFill>
              </a:rPr>
              <a:t>Diagrama </a:t>
            </a:r>
            <a:r>
              <a:rPr lang="es-ES" b="1" dirty="0" smtClean="0">
                <a:solidFill>
                  <a:srgbClr val="0070C0"/>
                </a:solidFill>
              </a:rPr>
              <a:t>vectorial de </a:t>
            </a:r>
            <a:r>
              <a:rPr lang="es-ES" b="1" dirty="0">
                <a:solidFill>
                  <a:srgbClr val="0070C0"/>
                </a:solidFill>
              </a:rPr>
              <a:t>corrientes en </a:t>
            </a:r>
            <a:r>
              <a:rPr lang="es-ES" b="1" dirty="0" smtClean="0">
                <a:solidFill>
                  <a:srgbClr val="0070C0"/>
                </a:solidFill>
              </a:rPr>
              <a:t>un circuito </a:t>
            </a:r>
            <a:r>
              <a:rPr lang="es-ES" b="1" dirty="0">
                <a:solidFill>
                  <a:srgbClr val="0070C0"/>
                </a:solidFill>
              </a:rPr>
              <a:t>RLC paralelo </a:t>
            </a:r>
            <a:r>
              <a:rPr lang="es-ES" b="1" dirty="0" smtClean="0">
                <a:solidFill>
                  <a:srgbClr val="0070C0"/>
                </a:solidFill>
              </a:rPr>
              <a:t>en </a:t>
            </a:r>
            <a:r>
              <a:rPr lang="es-ES" b="1" dirty="0">
                <a:solidFill>
                  <a:srgbClr val="0070C0"/>
                </a:solidFill>
              </a:rPr>
              <a:t>resonancia.</a:t>
            </a:r>
          </a:p>
        </p:txBody>
      </p:sp>
    </p:spTree>
    <p:extLst>
      <p:ext uri="{BB962C8B-B14F-4D97-AF65-F5344CB8AC3E}">
        <p14:creationId xmlns:p14="http://schemas.microsoft.com/office/powerpoint/2010/main" val="2724494596"/>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0639" y="2314330"/>
            <a:ext cx="11495315" cy="2123658"/>
          </a:xfrm>
          <a:prstGeom prst="rect">
            <a:avLst/>
          </a:prstGeom>
        </p:spPr>
        <p:txBody>
          <a:bodyPr wrap="square">
            <a:spAutoFit/>
          </a:bodyPr>
          <a:lstStyle/>
          <a:p>
            <a:pPr algn="ctr"/>
            <a:r>
              <a:rPr lang="es-ES" sz="4400" b="1" dirty="0" smtClean="0"/>
              <a:t>La generación </a:t>
            </a:r>
            <a:r>
              <a:rPr lang="es-ES" sz="4400" b="1" dirty="0"/>
              <a:t>de energía eléctrica trifásica </a:t>
            </a:r>
            <a:r>
              <a:rPr lang="es-ES" sz="4400" b="1" dirty="0" smtClean="0"/>
              <a:t>y sus características, sistemas desequilibrados, y factor de potencia en las conexiones </a:t>
            </a:r>
            <a:r>
              <a:rPr lang="es-ES" sz="4400" b="1" dirty="0"/>
              <a:t>trifásicas.</a:t>
            </a:r>
          </a:p>
        </p:txBody>
      </p:sp>
    </p:spTree>
    <p:extLst>
      <p:ext uri="{BB962C8B-B14F-4D97-AF65-F5344CB8AC3E}">
        <p14:creationId xmlns:p14="http://schemas.microsoft.com/office/powerpoint/2010/main" val="1663312560"/>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0627" y="119189"/>
            <a:ext cx="11530941" cy="5632311"/>
          </a:xfrm>
          <a:prstGeom prst="rect">
            <a:avLst/>
          </a:prstGeom>
        </p:spPr>
        <p:txBody>
          <a:bodyPr wrap="square">
            <a:spAutoFit/>
          </a:bodyPr>
          <a:lstStyle/>
          <a:p>
            <a:pPr algn="just"/>
            <a:r>
              <a:rPr lang="es-ES" dirty="0" smtClean="0"/>
              <a:t>Anteriormente vimos los circuitos serie, analizamos la impedancia</a:t>
            </a:r>
            <a:r>
              <a:rPr lang="es-ES" dirty="0"/>
              <a:t>, </a:t>
            </a:r>
            <a:r>
              <a:rPr lang="es-ES" dirty="0" smtClean="0"/>
              <a:t>la caída de </a:t>
            </a:r>
            <a:r>
              <a:rPr lang="es-ES" dirty="0"/>
              <a:t>tensión </a:t>
            </a:r>
            <a:r>
              <a:rPr lang="es-ES" dirty="0" smtClean="0"/>
              <a:t>y la respuesta </a:t>
            </a:r>
            <a:r>
              <a:rPr lang="es-ES" dirty="0"/>
              <a:t>natural </a:t>
            </a:r>
            <a:r>
              <a:rPr lang="es-ES" dirty="0" smtClean="0"/>
              <a:t>de los circuitos RL, RC y RLC</a:t>
            </a:r>
            <a:r>
              <a:rPr lang="es-ES" dirty="0"/>
              <a:t>.</a:t>
            </a:r>
          </a:p>
          <a:p>
            <a:pPr algn="just"/>
            <a:r>
              <a:rPr lang="es-ES" dirty="0"/>
              <a:t>También caracterizamos </a:t>
            </a:r>
            <a:r>
              <a:rPr lang="es-ES" dirty="0" smtClean="0"/>
              <a:t>los circuitos paralelos, mediante el análisis de la corriente de cada rama</a:t>
            </a:r>
            <a:r>
              <a:rPr lang="es-ES" dirty="0"/>
              <a:t>, </a:t>
            </a:r>
            <a:r>
              <a:rPr lang="es-ES" dirty="0" smtClean="0"/>
              <a:t>la suma </a:t>
            </a:r>
            <a:r>
              <a:rPr lang="es-ES" dirty="0"/>
              <a:t>vectorial </a:t>
            </a:r>
            <a:r>
              <a:rPr lang="es-ES" dirty="0" smtClean="0"/>
              <a:t>y el ángulo de desfasaje</a:t>
            </a:r>
            <a:r>
              <a:rPr lang="es-ES" dirty="0"/>
              <a:t>, </a:t>
            </a:r>
            <a:r>
              <a:rPr lang="es-ES" dirty="0" smtClean="0"/>
              <a:t>tanto para circuitos RL </a:t>
            </a:r>
            <a:r>
              <a:rPr lang="es-ES" dirty="0"/>
              <a:t>como </a:t>
            </a:r>
            <a:r>
              <a:rPr lang="es-ES" dirty="0" smtClean="0"/>
              <a:t>para circuitos RC y RLC. Finalmente</a:t>
            </a:r>
            <a:r>
              <a:rPr lang="es-ES" dirty="0"/>
              <a:t>, vimos </a:t>
            </a:r>
            <a:r>
              <a:rPr lang="es-ES" dirty="0" smtClean="0"/>
              <a:t>la resonancia en los circuitos RLC </a:t>
            </a:r>
            <a:r>
              <a:rPr lang="es-ES" dirty="0"/>
              <a:t>tanto </a:t>
            </a:r>
            <a:r>
              <a:rPr lang="es-ES" dirty="0" smtClean="0"/>
              <a:t>serie como </a:t>
            </a:r>
            <a:r>
              <a:rPr lang="es-ES" dirty="0"/>
              <a:t>paralelos.</a:t>
            </a:r>
          </a:p>
          <a:p>
            <a:pPr algn="just"/>
            <a:r>
              <a:rPr lang="es-ES" dirty="0" smtClean="0"/>
              <a:t>En esta clase </a:t>
            </a:r>
            <a:r>
              <a:rPr lang="es-ES" dirty="0"/>
              <a:t>nos dedicaremos </a:t>
            </a:r>
            <a:r>
              <a:rPr lang="es-ES" dirty="0" smtClean="0"/>
              <a:t>a profundizar en los sistemas </a:t>
            </a:r>
            <a:r>
              <a:rPr lang="es-ES" dirty="0"/>
              <a:t>trifásicos. Veremos las </a:t>
            </a:r>
            <a:r>
              <a:rPr lang="es-ES" dirty="0" smtClean="0"/>
              <a:t>características de estos </a:t>
            </a:r>
            <a:r>
              <a:rPr lang="es-ES" dirty="0"/>
              <a:t>sistemas </a:t>
            </a:r>
            <a:r>
              <a:rPr lang="es-ES" dirty="0" smtClean="0"/>
              <a:t>y conoceremos el generador </a:t>
            </a:r>
            <a:r>
              <a:rPr lang="es-ES" dirty="0"/>
              <a:t>elemental. También </a:t>
            </a:r>
            <a:r>
              <a:rPr lang="es-ES" dirty="0" smtClean="0"/>
              <a:t>analizaremos los sistemas de conexión estrella y triángulo</a:t>
            </a:r>
            <a:r>
              <a:rPr lang="es-ES" dirty="0"/>
              <a:t>.</a:t>
            </a:r>
          </a:p>
          <a:p>
            <a:pPr algn="just"/>
            <a:r>
              <a:rPr lang="es-ES" dirty="0"/>
              <a:t>Conoceremos </a:t>
            </a:r>
            <a:r>
              <a:rPr lang="es-ES" dirty="0" smtClean="0"/>
              <a:t>los sistemas </a:t>
            </a:r>
            <a:r>
              <a:rPr lang="es-ES" dirty="0"/>
              <a:t>equilibrados y </a:t>
            </a:r>
            <a:r>
              <a:rPr lang="es-ES" dirty="0" err="1" smtClean="0"/>
              <a:t>desequi</a:t>
            </a:r>
            <a:r>
              <a:rPr lang="es-ES" dirty="0" smtClean="0"/>
              <a:t>-librados</a:t>
            </a:r>
            <a:r>
              <a:rPr lang="es-ES" dirty="0"/>
              <a:t>, </a:t>
            </a:r>
            <a:r>
              <a:rPr lang="es-ES" dirty="0" smtClean="0"/>
              <a:t>la variación </a:t>
            </a:r>
            <a:r>
              <a:rPr lang="es-ES" dirty="0"/>
              <a:t>de tensión de </a:t>
            </a:r>
            <a:r>
              <a:rPr lang="es-ES" dirty="0" smtClean="0"/>
              <a:t>neutro</a:t>
            </a:r>
            <a:r>
              <a:rPr lang="es-ES" dirty="0"/>
              <a:t>, </a:t>
            </a:r>
            <a:r>
              <a:rPr lang="es-ES" dirty="0" smtClean="0"/>
              <a:t>su corriente y los problemas en el corte del conductor de neutro. Para </a:t>
            </a:r>
            <a:r>
              <a:rPr lang="es-ES" dirty="0"/>
              <a:t>terminar, </a:t>
            </a:r>
            <a:r>
              <a:rPr lang="es-ES" dirty="0" smtClean="0"/>
              <a:t>veremos en detalle la potencia </a:t>
            </a:r>
            <a:r>
              <a:rPr lang="es-ES" dirty="0"/>
              <a:t>trifásica. </a:t>
            </a:r>
          </a:p>
          <a:p>
            <a:pPr algn="just"/>
            <a:r>
              <a:rPr lang="es-ES" dirty="0" smtClean="0"/>
              <a:t>Para ello, nos </a:t>
            </a:r>
            <a:r>
              <a:rPr lang="es-ES" dirty="0"/>
              <a:t>encargaremos </a:t>
            </a:r>
            <a:r>
              <a:rPr lang="es-ES" dirty="0" smtClean="0"/>
              <a:t>de efectuar </a:t>
            </a:r>
            <a:r>
              <a:rPr lang="es-ES" dirty="0"/>
              <a:t>el </a:t>
            </a:r>
            <a:r>
              <a:rPr lang="es-ES" dirty="0" smtClean="0"/>
              <a:t>cálculo de la potencia en sistemas </a:t>
            </a:r>
            <a:r>
              <a:rPr lang="es-ES" dirty="0"/>
              <a:t>trifásicos, </a:t>
            </a:r>
            <a:r>
              <a:rPr lang="es-ES" dirty="0" smtClean="0"/>
              <a:t>conoceremos los detalles </a:t>
            </a:r>
            <a:r>
              <a:rPr lang="es-ES" dirty="0"/>
              <a:t>relacionados </a:t>
            </a:r>
            <a:r>
              <a:rPr lang="es-ES" dirty="0" smtClean="0"/>
              <a:t>con el factor de potencia y entregaremos algunos </a:t>
            </a:r>
            <a:r>
              <a:rPr lang="es-ES" dirty="0"/>
              <a:t>ejemplos numéricos importantes.</a:t>
            </a:r>
          </a:p>
          <a:p>
            <a:pPr algn="just"/>
            <a:endParaRPr lang="es-ES" dirty="0" smtClean="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La generación </a:t>
            </a:r>
            <a:r>
              <a:rPr lang="es-ES" b="1" dirty="0"/>
              <a:t>trifásica</a:t>
            </a:r>
          </a:p>
          <a:p>
            <a:pPr algn="just"/>
            <a:r>
              <a:rPr lang="es-ES" dirty="0"/>
              <a:t>Características </a:t>
            </a:r>
            <a:r>
              <a:rPr lang="es-ES" dirty="0" smtClean="0"/>
              <a:t>de la generación trifásica y de los sistemas </a:t>
            </a:r>
            <a:r>
              <a:rPr lang="es-ES" dirty="0"/>
              <a:t>de </a:t>
            </a:r>
            <a:r>
              <a:rPr lang="es-ES" dirty="0" smtClean="0"/>
              <a:t>conexión </a:t>
            </a:r>
            <a:r>
              <a:rPr lang="es-ES" dirty="0"/>
              <a:t>relacionados.</a:t>
            </a:r>
          </a:p>
          <a:p>
            <a:pPr algn="just"/>
            <a:r>
              <a:rPr lang="es-ES" b="1" dirty="0"/>
              <a:t>Sistemas desequilibrados </a:t>
            </a:r>
          </a:p>
          <a:p>
            <a:pPr algn="just"/>
            <a:r>
              <a:rPr lang="es-ES" dirty="0"/>
              <a:t>Análisis </a:t>
            </a:r>
            <a:r>
              <a:rPr lang="es-ES" dirty="0" smtClean="0"/>
              <a:t>de los sistemas de energía </a:t>
            </a:r>
            <a:r>
              <a:rPr lang="es-ES" dirty="0"/>
              <a:t>equilibrados y </a:t>
            </a:r>
            <a:r>
              <a:rPr lang="es-ES" dirty="0" smtClean="0"/>
              <a:t>desequilibrados</a:t>
            </a:r>
            <a:r>
              <a:rPr lang="es-ES" dirty="0"/>
              <a:t>. Importancia del </a:t>
            </a:r>
            <a:r>
              <a:rPr lang="es-ES" dirty="0" smtClean="0"/>
              <a:t>neutro y los problemas </a:t>
            </a:r>
            <a:r>
              <a:rPr lang="es-ES" dirty="0"/>
              <a:t>que se </a:t>
            </a:r>
            <a:r>
              <a:rPr lang="es-ES" dirty="0" smtClean="0"/>
              <a:t>pueden </a:t>
            </a:r>
            <a:r>
              <a:rPr lang="es-ES" dirty="0"/>
              <a:t>presentar.</a:t>
            </a:r>
          </a:p>
          <a:p>
            <a:pPr algn="just"/>
            <a:r>
              <a:rPr lang="es-ES" b="1" dirty="0"/>
              <a:t>Potencia trifásica</a:t>
            </a:r>
          </a:p>
          <a:p>
            <a:pPr algn="just"/>
            <a:r>
              <a:rPr lang="es-ES" dirty="0"/>
              <a:t>Detalles </a:t>
            </a:r>
            <a:r>
              <a:rPr lang="es-ES" dirty="0" smtClean="0"/>
              <a:t>de la potencia </a:t>
            </a:r>
            <a:r>
              <a:rPr lang="es-ES" dirty="0"/>
              <a:t>trifásica </a:t>
            </a:r>
            <a:r>
              <a:rPr lang="es-ES" dirty="0" smtClean="0"/>
              <a:t>y características del factor </a:t>
            </a:r>
            <a:r>
              <a:rPr lang="es-ES" dirty="0"/>
              <a:t>de </a:t>
            </a:r>
            <a:r>
              <a:rPr lang="es-ES" dirty="0" smtClean="0"/>
              <a:t>potencia</a:t>
            </a:r>
            <a:r>
              <a:rPr lang="es-ES" dirty="0"/>
              <a:t>.</a:t>
            </a:r>
          </a:p>
        </p:txBody>
      </p:sp>
    </p:spTree>
    <p:extLst>
      <p:ext uri="{BB962C8B-B14F-4D97-AF65-F5344CB8AC3E}">
        <p14:creationId xmlns:p14="http://schemas.microsoft.com/office/powerpoint/2010/main" val="151215556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0639" y="2314330"/>
            <a:ext cx="11495315" cy="2800767"/>
          </a:xfrm>
          <a:prstGeom prst="rect">
            <a:avLst/>
          </a:prstGeom>
        </p:spPr>
        <p:txBody>
          <a:bodyPr wrap="square">
            <a:spAutoFit/>
          </a:bodyPr>
          <a:lstStyle/>
          <a:p>
            <a:pPr algn="ctr"/>
            <a:r>
              <a:rPr lang="es-ES" sz="4400" b="1" dirty="0" smtClean="0"/>
              <a:t>LA GENERACION TRIFASICA</a:t>
            </a:r>
            <a:endParaRPr lang="es-ES" sz="4400" b="1" dirty="0"/>
          </a:p>
          <a:p>
            <a:pPr algn="ctr"/>
            <a:r>
              <a:rPr lang="es-ES" sz="4400" b="1" dirty="0"/>
              <a:t>Profundizaremos </a:t>
            </a:r>
            <a:r>
              <a:rPr lang="es-ES" sz="4400" b="1" dirty="0" smtClean="0"/>
              <a:t>en las características de la generación trifásica y en los sistemas </a:t>
            </a:r>
            <a:r>
              <a:rPr lang="es-ES" sz="4400" b="1" dirty="0"/>
              <a:t>de conexión relacionados con ella.</a:t>
            </a:r>
          </a:p>
        </p:txBody>
      </p:sp>
    </p:spTree>
    <p:extLst>
      <p:ext uri="{BB962C8B-B14F-4D97-AF65-F5344CB8AC3E}">
        <p14:creationId xmlns:p14="http://schemas.microsoft.com/office/powerpoint/2010/main" val="351162145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7017306"/>
          </a:xfrm>
          <a:prstGeom prst="rect">
            <a:avLst/>
          </a:prstGeom>
        </p:spPr>
        <p:txBody>
          <a:bodyPr wrap="square">
            <a:spAutoFit/>
          </a:bodyPr>
          <a:lstStyle/>
          <a:p>
            <a:pPr algn="just"/>
            <a:r>
              <a:rPr lang="es-ES" dirty="0"/>
              <a:t>L a generación trifásica de energía es la forma </a:t>
            </a:r>
            <a:r>
              <a:rPr lang="es-ES" dirty="0" smtClean="0"/>
              <a:t>más común </a:t>
            </a:r>
            <a:r>
              <a:rPr lang="es-ES" dirty="0"/>
              <a:t>de los conductores y la que provee un </a:t>
            </a:r>
            <a:r>
              <a:rPr lang="es-ES" dirty="0" smtClean="0"/>
              <a:t>uso más </a:t>
            </a:r>
            <a:r>
              <a:rPr lang="es-ES" dirty="0"/>
              <a:t>eficiente de la electricidad. La utilización de </a:t>
            </a:r>
            <a:r>
              <a:rPr lang="es-ES" dirty="0" smtClean="0"/>
              <a:t>electricidad </a:t>
            </a:r>
            <a:r>
              <a:rPr lang="es-ES" dirty="0"/>
              <a:t>en forma trifásica se aprovecha mayoritariamente </a:t>
            </a:r>
            <a:r>
              <a:rPr lang="es-ES" dirty="0" smtClean="0"/>
              <a:t>en </a:t>
            </a:r>
            <a:r>
              <a:rPr lang="es-ES" dirty="0"/>
              <a:t>industrias donde muchas de las máquinas funcionan </a:t>
            </a:r>
            <a:r>
              <a:rPr lang="es-ES" dirty="0" smtClean="0"/>
              <a:t>con </a:t>
            </a:r>
            <a:r>
              <a:rPr lang="es-ES" dirty="0"/>
              <a:t>motores adaptados para esta tensión.</a:t>
            </a:r>
          </a:p>
          <a:p>
            <a:pPr algn="just"/>
            <a:r>
              <a:rPr lang="es-ES" dirty="0"/>
              <a:t>Las corrientes trifásicas se generan mediante </a:t>
            </a:r>
            <a:r>
              <a:rPr lang="es-ES" dirty="0" smtClean="0"/>
              <a:t>alternadores </a:t>
            </a:r>
            <a:r>
              <a:rPr lang="es-ES" dirty="0"/>
              <a:t>que presentan tres bobinas o grupos de bobinas, que </a:t>
            </a:r>
            <a:r>
              <a:rPr lang="es-ES" dirty="0" smtClean="0"/>
              <a:t>están </a:t>
            </a:r>
            <a:r>
              <a:rPr lang="es-ES" dirty="0"/>
              <a:t>enrollados sobre tres sistemas de piezas polares </a:t>
            </a:r>
            <a:r>
              <a:rPr lang="es-ES" dirty="0" smtClean="0"/>
              <a:t>equidistantes </a:t>
            </a:r>
            <a:r>
              <a:rPr lang="es-ES" dirty="0"/>
              <a:t>entre sí. En este sentido, debemos saber </a:t>
            </a:r>
            <a:r>
              <a:rPr lang="es-ES" dirty="0" smtClean="0"/>
              <a:t>que </a:t>
            </a:r>
            <a:r>
              <a:rPr lang="es-ES" dirty="0"/>
              <a:t>el retorno de cada uno de estos circuitos o fases se </a:t>
            </a:r>
            <a:r>
              <a:rPr lang="es-ES" dirty="0" smtClean="0"/>
              <a:t>acopla </a:t>
            </a:r>
            <a:r>
              <a:rPr lang="es-ES" dirty="0"/>
              <a:t>en un punto, denominado neutro si el sistema está </a:t>
            </a:r>
            <a:r>
              <a:rPr lang="es-ES" dirty="0" smtClean="0"/>
              <a:t>equilibrado</a:t>
            </a:r>
            <a:r>
              <a:rPr lang="es-ES" dirty="0"/>
              <a:t>, es cero, por lo que el transporte puede ser </a:t>
            </a:r>
            <a:r>
              <a:rPr lang="es-ES" dirty="0" smtClean="0"/>
              <a:t>efectuado </a:t>
            </a:r>
            <a:r>
              <a:rPr lang="es-ES" dirty="0"/>
              <a:t>usando solamente tres cables.</a:t>
            </a:r>
          </a:p>
          <a:p>
            <a:pPr algn="just"/>
            <a:r>
              <a:rPr lang="es-ES" dirty="0" smtClean="0"/>
              <a:t>Las ventajas de utilizar un sistema alterno trifásico son las siguientes:</a:t>
            </a:r>
            <a:endParaRPr lang="es-ES" dirty="0"/>
          </a:p>
          <a:p>
            <a:pPr marL="742950" lvl="1" indent="-285750" algn="just">
              <a:buFont typeface="Arial" panose="020B0604020202020204" pitchFamily="34" charset="0"/>
              <a:buChar char="•"/>
            </a:pPr>
            <a:r>
              <a:rPr lang="es-ES" b="1" dirty="0" smtClean="0"/>
              <a:t>Ahorro en los costos de materiales en líneas de transmisión y distribución </a:t>
            </a:r>
            <a:r>
              <a:rPr lang="es-ES" b="1" dirty="0"/>
              <a:t>eléctrica.</a:t>
            </a:r>
          </a:p>
          <a:p>
            <a:pPr marL="742950" lvl="1" indent="-285750" algn="just">
              <a:buFont typeface="Arial" panose="020B0604020202020204" pitchFamily="34" charset="0"/>
              <a:buChar char="•"/>
            </a:pPr>
            <a:r>
              <a:rPr lang="es-ES" b="1" dirty="0" smtClean="0"/>
              <a:t>Generación de campos </a:t>
            </a:r>
            <a:r>
              <a:rPr lang="es-ES" b="1" dirty="0"/>
              <a:t>giratorios. </a:t>
            </a:r>
          </a:p>
          <a:p>
            <a:pPr marL="742950" lvl="1" indent="-285750" algn="just">
              <a:buFont typeface="Arial" panose="020B0604020202020204" pitchFamily="34" charset="0"/>
              <a:buChar char="•"/>
            </a:pPr>
            <a:r>
              <a:rPr lang="es-ES" b="1" dirty="0" smtClean="0"/>
              <a:t>Potencia </a:t>
            </a:r>
            <a:r>
              <a:rPr lang="es-ES" b="1" dirty="0"/>
              <a:t>instantánea constante.</a:t>
            </a:r>
          </a:p>
          <a:p>
            <a:pPr algn="just"/>
            <a:endParaRPr lang="es-ES" dirty="0" smtClean="0"/>
          </a:p>
          <a:p>
            <a:pPr lvl="8" algn="just"/>
            <a:r>
              <a:rPr lang="es-ES" b="1" dirty="0" smtClean="0"/>
              <a:t>Esquema</a:t>
            </a:r>
            <a:endParaRPr lang="es-ES" b="1" dirty="0"/>
          </a:p>
          <a:p>
            <a:pPr lvl="8" algn="just"/>
            <a:r>
              <a:rPr lang="es-ES" b="1" dirty="0"/>
              <a:t>simplificado </a:t>
            </a:r>
          </a:p>
          <a:p>
            <a:pPr lvl="8" algn="just"/>
            <a:r>
              <a:rPr lang="es-ES" b="1" dirty="0"/>
              <a:t>de generador</a:t>
            </a:r>
          </a:p>
          <a:p>
            <a:pPr lvl="8" algn="just"/>
            <a:r>
              <a:rPr lang="es-ES" b="1" dirty="0"/>
              <a:t>trifásico.</a:t>
            </a:r>
          </a:p>
          <a:p>
            <a:pPr lvl="8" algn="just"/>
            <a:r>
              <a:rPr lang="es-ES" b="1" dirty="0"/>
              <a:t>Las ondas </a:t>
            </a:r>
          </a:p>
          <a:p>
            <a:pPr lvl="8" algn="just"/>
            <a:r>
              <a:rPr lang="es-ES" b="1" dirty="0"/>
              <a:t>sinusoidales </a:t>
            </a:r>
          </a:p>
          <a:p>
            <a:pPr lvl="8" algn="just"/>
            <a:r>
              <a:rPr lang="es-ES" b="1" dirty="0"/>
              <a:t>básicas </a:t>
            </a:r>
          </a:p>
          <a:p>
            <a:pPr lvl="8" algn="just"/>
            <a:r>
              <a:rPr lang="es-ES" b="1" dirty="0"/>
              <a:t>espaciales se </a:t>
            </a:r>
          </a:p>
          <a:p>
            <a:pPr lvl="8" algn="just"/>
            <a:r>
              <a:rPr lang="es-ES" b="1" dirty="0"/>
              <a:t>desplazan </a:t>
            </a:r>
            <a:r>
              <a:rPr lang="es-ES" b="1" dirty="0" smtClean="0"/>
              <a:t>120° </a:t>
            </a:r>
            <a:endParaRPr lang="es-ES" b="1" dirty="0"/>
          </a:p>
          <a:p>
            <a:pPr lvl="8" algn="just"/>
            <a:r>
              <a:rPr lang="es-ES" b="1" dirty="0"/>
              <a:t>eléctricos</a:t>
            </a:r>
          </a:p>
          <a:p>
            <a:pPr lvl="8" algn="just"/>
            <a:r>
              <a:rPr lang="es-ES" b="1" dirty="0" smtClean="0"/>
              <a:t>en el espacio</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412734" y="2850078"/>
            <a:ext cx="2781239" cy="3862263"/>
          </a:xfrm>
          <a:prstGeom prst="rect">
            <a:avLst/>
          </a:prstGeom>
        </p:spPr>
      </p:pic>
    </p:spTree>
    <p:extLst>
      <p:ext uri="{BB962C8B-B14F-4D97-AF65-F5344CB8AC3E}">
        <p14:creationId xmlns:p14="http://schemas.microsoft.com/office/powerpoint/2010/main" val="38540362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máquinas eléctricas de generación </a:t>
            </a:r>
            <a:r>
              <a:rPr lang="es-ES" b="1" dirty="0">
                <a:solidFill>
                  <a:srgbClr val="FF0000"/>
                </a:solidFill>
                <a:latin typeface="Arial Rounded MT Bold" panose="020F0704030504030204" pitchFamily="34" charset="0"/>
              </a:rPr>
              <a:t>trifásica tienen </a:t>
            </a:r>
            <a:r>
              <a:rPr lang="es-ES" b="1" dirty="0" smtClean="0">
                <a:solidFill>
                  <a:srgbClr val="FF0000"/>
                </a:solidFill>
                <a:latin typeface="Arial Rounded MT Bold" panose="020F0704030504030204" pitchFamily="34" charset="0"/>
              </a:rPr>
              <a:t>los devanados de las fases desplazados aproximadamente 120° </a:t>
            </a:r>
            <a:r>
              <a:rPr lang="es-ES" b="1" dirty="0">
                <a:solidFill>
                  <a:srgbClr val="FF0000"/>
                </a:solidFill>
                <a:latin typeface="Arial Rounded MT Bold" panose="020F0704030504030204" pitchFamily="34" charset="0"/>
              </a:rPr>
              <a:t>eléctricos en el espacio </a:t>
            </a:r>
            <a:r>
              <a:rPr lang="es-ES" b="1" dirty="0" smtClean="0">
                <a:solidFill>
                  <a:srgbClr val="FF0000"/>
                </a:solidFill>
                <a:latin typeface="Arial Rounded MT Bold" panose="020F0704030504030204" pitchFamily="34" charset="0"/>
              </a:rPr>
              <a:t>del entrehierro.</a:t>
            </a:r>
          </a:p>
          <a:p>
            <a:pPr algn="ctr"/>
            <a:endParaRPr lang="es-ES" b="1" dirty="0">
              <a:solidFill>
                <a:srgbClr val="FF0000"/>
              </a:solidFill>
              <a:latin typeface="Arial Rounded MT Bold" panose="020F0704030504030204" pitchFamily="34" charset="0"/>
            </a:endParaRPr>
          </a:p>
          <a:p>
            <a:pPr algn="just"/>
            <a:r>
              <a:rPr lang="es-ES" dirty="0"/>
              <a:t>Es decir, un sistema trifásico es el conjunto de tres fases </a:t>
            </a:r>
            <a:r>
              <a:rPr lang="es-ES" dirty="0" smtClean="0"/>
              <a:t>monofásicas </a:t>
            </a:r>
            <a:r>
              <a:rPr lang="es-ES" dirty="0"/>
              <a:t>que se encuentran desfasadas en 120. En </a:t>
            </a:r>
            <a:r>
              <a:rPr lang="es-ES" dirty="0" smtClean="0"/>
              <a:t>el esquema </a:t>
            </a:r>
            <a:r>
              <a:rPr lang="es-ES" dirty="0"/>
              <a:t>simplificado del generador trifásico, vemos los </a:t>
            </a:r>
            <a:r>
              <a:rPr lang="es-ES" dirty="0" smtClean="0"/>
              <a:t>valores </a:t>
            </a:r>
            <a:r>
              <a:rPr lang="es-ES" dirty="0"/>
              <a:t>instantáneos de cada fase: estos valores pueden </a:t>
            </a:r>
            <a:r>
              <a:rPr lang="es-ES" dirty="0" smtClean="0"/>
              <a:t>ser </a:t>
            </a:r>
            <a:r>
              <a:rPr lang="es-ES" dirty="0"/>
              <a:t>positivos o negativos, cuando el valor se hace cero </a:t>
            </a:r>
            <a:r>
              <a:rPr lang="es-ES" dirty="0" smtClean="0"/>
              <a:t>se </a:t>
            </a:r>
            <a:r>
              <a:rPr lang="es-ES" dirty="0"/>
              <a:t>anula la fase. En los motores trifásicos, no disminuye </a:t>
            </a:r>
            <a:r>
              <a:rPr lang="es-ES" dirty="0" smtClean="0"/>
              <a:t>la </a:t>
            </a:r>
            <a:r>
              <a:rPr lang="es-ES" dirty="0"/>
              <a:t>velocidad de </a:t>
            </a:r>
            <a:endParaRPr lang="es-ES" dirty="0" smtClean="0"/>
          </a:p>
          <a:p>
            <a:pPr algn="just"/>
            <a:endParaRPr lang="es-ES" dirty="0"/>
          </a:p>
          <a:p>
            <a:pPr algn="just"/>
            <a:r>
              <a:rPr lang="es-ES" b="1" dirty="0" err="1" smtClean="0">
                <a:solidFill>
                  <a:srgbClr val="0070C0"/>
                </a:solidFill>
                <a:latin typeface="Arial Rounded MT Bold" panose="020F0704030504030204" pitchFamily="34" charset="0"/>
              </a:rPr>
              <a:t>Fem</a:t>
            </a:r>
            <a:r>
              <a:rPr lang="es-ES" b="1" dirty="0" smtClean="0">
                <a:solidFill>
                  <a:srgbClr val="0070C0"/>
                </a:solidFill>
                <a:latin typeface="Arial Rounded MT Bold" panose="020F0704030504030204" pitchFamily="34" charset="0"/>
              </a:rPr>
              <a:t> de una </a:t>
            </a:r>
            <a:r>
              <a:rPr lang="es-ES" b="1" dirty="0">
                <a:solidFill>
                  <a:srgbClr val="0070C0"/>
                </a:solidFill>
                <a:latin typeface="Arial Rounded MT Bold" panose="020F0704030504030204" pitchFamily="34" charset="0"/>
              </a:rPr>
              <a:t>máquina </a:t>
            </a:r>
            <a:r>
              <a:rPr lang="es-ES" b="1" dirty="0" smtClean="0">
                <a:solidFill>
                  <a:srgbClr val="0070C0"/>
                </a:solidFill>
                <a:latin typeface="Arial Rounded MT Bold" panose="020F0704030504030204" pitchFamily="34" charset="0"/>
              </a:rPr>
              <a:t>sincrónica</a:t>
            </a:r>
            <a:endParaRPr lang="es-ES" b="1" dirty="0">
              <a:solidFill>
                <a:srgbClr val="0070C0"/>
              </a:solidFill>
              <a:latin typeface="Arial Rounded MT Bold" panose="020F0704030504030204" pitchFamily="34" charset="0"/>
            </a:endParaRPr>
          </a:p>
          <a:p>
            <a:pPr algn="ctr"/>
            <a:r>
              <a:rPr lang="es-ES" b="1" dirty="0">
                <a:solidFill>
                  <a:srgbClr val="0070C0"/>
                </a:solidFill>
              </a:rPr>
              <a:t>En aplicaciones industriales, </a:t>
            </a:r>
            <a:r>
              <a:rPr lang="es-ES" b="1" dirty="0" smtClean="0">
                <a:solidFill>
                  <a:srgbClr val="0070C0"/>
                </a:solidFill>
              </a:rPr>
              <a:t>se exige que la forma de onda sea prácticamente sinusoidal</a:t>
            </a:r>
            <a:r>
              <a:rPr lang="es-ES" b="1" dirty="0">
                <a:solidFill>
                  <a:srgbClr val="0070C0"/>
                </a:solidFill>
              </a:rPr>
              <a:t>. Esto concierne </a:t>
            </a:r>
            <a:r>
              <a:rPr lang="es-ES" b="1" dirty="0" smtClean="0">
                <a:solidFill>
                  <a:srgbClr val="0070C0"/>
                </a:solidFill>
              </a:rPr>
              <a:t>en especial a los </a:t>
            </a:r>
            <a:r>
              <a:rPr lang="es-ES" b="1" dirty="0">
                <a:solidFill>
                  <a:srgbClr val="0070C0"/>
                </a:solidFill>
              </a:rPr>
              <a:t>generadores </a:t>
            </a:r>
            <a:r>
              <a:rPr lang="es-ES" b="1" dirty="0" smtClean="0">
                <a:solidFill>
                  <a:srgbClr val="0070C0"/>
                </a:solidFill>
              </a:rPr>
              <a:t>o alternadores</a:t>
            </a:r>
            <a:r>
              <a:rPr lang="es-ES" b="1" dirty="0">
                <a:solidFill>
                  <a:srgbClr val="0070C0"/>
                </a:solidFill>
              </a:rPr>
              <a:t>, ya </a:t>
            </a:r>
            <a:r>
              <a:rPr lang="es-ES" b="1" dirty="0" smtClean="0">
                <a:solidFill>
                  <a:srgbClr val="0070C0"/>
                </a:solidFill>
              </a:rPr>
              <a:t>que los armónicos </a:t>
            </a:r>
            <a:r>
              <a:rPr lang="es-ES" b="1" dirty="0">
                <a:solidFill>
                  <a:srgbClr val="0070C0"/>
                </a:solidFill>
              </a:rPr>
              <a:t>más altos afectan </a:t>
            </a:r>
            <a:r>
              <a:rPr lang="es-ES" b="1" dirty="0" smtClean="0">
                <a:solidFill>
                  <a:srgbClr val="0070C0"/>
                </a:solidFill>
              </a:rPr>
              <a:t>desfavorablemente </a:t>
            </a:r>
            <a:r>
              <a:rPr lang="es-ES" b="1" dirty="0">
                <a:solidFill>
                  <a:srgbClr val="0070C0"/>
                </a:solidFill>
              </a:rPr>
              <a:t>no solo </a:t>
            </a:r>
            <a:r>
              <a:rPr lang="es-ES" b="1" dirty="0" smtClean="0">
                <a:solidFill>
                  <a:srgbClr val="0070C0"/>
                </a:solidFill>
              </a:rPr>
              <a:t>al propio generador y a los consumidores </a:t>
            </a:r>
            <a:r>
              <a:rPr lang="es-ES" b="1" dirty="0">
                <a:solidFill>
                  <a:srgbClr val="0070C0"/>
                </a:solidFill>
              </a:rPr>
              <a:t>por el </a:t>
            </a:r>
            <a:r>
              <a:rPr lang="es-ES" b="1" dirty="0" smtClean="0">
                <a:solidFill>
                  <a:srgbClr val="0070C0"/>
                </a:solidFill>
              </a:rPr>
              <a:t>aumento </a:t>
            </a:r>
            <a:r>
              <a:rPr lang="es-ES" b="1" dirty="0">
                <a:solidFill>
                  <a:srgbClr val="0070C0"/>
                </a:solidFill>
              </a:rPr>
              <a:t>de </a:t>
            </a:r>
            <a:r>
              <a:rPr lang="es-ES" b="1" dirty="0" smtClean="0">
                <a:solidFill>
                  <a:srgbClr val="0070C0"/>
                </a:solidFill>
              </a:rPr>
              <a:t>las pérdidas</a:t>
            </a:r>
            <a:r>
              <a:rPr lang="es-ES" b="1" dirty="0">
                <a:solidFill>
                  <a:srgbClr val="0070C0"/>
                </a:solidFill>
              </a:rPr>
              <a:t>, sino también </a:t>
            </a:r>
            <a:r>
              <a:rPr lang="es-ES" b="1" dirty="0" smtClean="0">
                <a:solidFill>
                  <a:srgbClr val="0070C0"/>
                </a:solidFill>
              </a:rPr>
              <a:t>a las líneas </a:t>
            </a:r>
            <a:r>
              <a:rPr lang="es-ES" b="1" dirty="0">
                <a:solidFill>
                  <a:srgbClr val="0070C0"/>
                </a:solidFill>
              </a:rPr>
              <a:t>de transmisión, </a:t>
            </a:r>
            <a:r>
              <a:rPr lang="es-ES" b="1" dirty="0" smtClean="0">
                <a:solidFill>
                  <a:srgbClr val="0070C0"/>
                </a:solidFill>
              </a:rPr>
              <a:t>al producir sobretensiones en varias </a:t>
            </a:r>
            <a:r>
              <a:rPr lang="es-ES" b="1" dirty="0">
                <a:solidFill>
                  <a:srgbClr val="0070C0"/>
                </a:solidFill>
              </a:rPr>
              <a:t>secciones, que </a:t>
            </a:r>
            <a:r>
              <a:rPr lang="es-ES" b="1" dirty="0" smtClean="0">
                <a:solidFill>
                  <a:srgbClr val="0070C0"/>
                </a:solidFill>
              </a:rPr>
              <a:t>pueden </a:t>
            </a:r>
            <a:r>
              <a:rPr lang="es-ES" b="1" dirty="0">
                <a:solidFill>
                  <a:srgbClr val="0070C0"/>
                </a:solidFill>
              </a:rPr>
              <a:t>crear interferencias inductivas </a:t>
            </a:r>
            <a:r>
              <a:rPr lang="es-ES" b="1" dirty="0" smtClean="0">
                <a:solidFill>
                  <a:srgbClr val="0070C0"/>
                </a:solidFill>
              </a:rPr>
              <a:t>en las líneas </a:t>
            </a:r>
            <a:r>
              <a:rPr lang="es-ES" b="1" dirty="0">
                <a:solidFill>
                  <a:srgbClr val="0070C0"/>
                </a:solidFill>
              </a:rPr>
              <a:t>de comunicación próximas</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008598" y="3995860"/>
            <a:ext cx="6715125" cy="2428875"/>
          </a:xfrm>
          <a:prstGeom prst="rect">
            <a:avLst/>
          </a:prstGeom>
        </p:spPr>
      </p:pic>
      <p:sp>
        <p:nvSpPr>
          <p:cNvPr id="5" name="Rectángulo 4"/>
          <p:cNvSpPr/>
          <p:nvPr/>
        </p:nvSpPr>
        <p:spPr>
          <a:xfrm>
            <a:off x="8249391" y="3779137"/>
            <a:ext cx="2735283" cy="2862322"/>
          </a:xfrm>
          <a:prstGeom prst="rect">
            <a:avLst/>
          </a:prstGeom>
        </p:spPr>
        <p:txBody>
          <a:bodyPr wrap="square">
            <a:spAutoFit/>
          </a:bodyPr>
          <a:lstStyle/>
          <a:p>
            <a:r>
              <a:rPr lang="es-ES" b="1" dirty="0" smtClean="0"/>
              <a:t>Como </a:t>
            </a:r>
            <a:r>
              <a:rPr lang="es-ES" b="1" dirty="0"/>
              <a:t>sabemos, se </a:t>
            </a:r>
          </a:p>
          <a:p>
            <a:r>
              <a:rPr lang="es-ES" b="1" dirty="0"/>
              <a:t>denomina ciclo al </a:t>
            </a:r>
          </a:p>
          <a:p>
            <a:r>
              <a:rPr lang="es-ES" b="1" dirty="0"/>
              <a:t>conjunto de onda </a:t>
            </a:r>
          </a:p>
          <a:p>
            <a:r>
              <a:rPr lang="es-ES" b="1" dirty="0"/>
              <a:t>positiva </a:t>
            </a:r>
            <a:r>
              <a:rPr lang="es-ES" b="1" dirty="0" smtClean="0"/>
              <a:t>y negativa</a:t>
            </a:r>
            <a:r>
              <a:rPr lang="es-ES" b="1" dirty="0"/>
              <a:t>. </a:t>
            </a:r>
          </a:p>
          <a:p>
            <a:r>
              <a:rPr lang="es-ES" b="1" dirty="0" smtClean="0"/>
              <a:t>El tiempo T correspondiente a un </a:t>
            </a:r>
            <a:r>
              <a:rPr lang="es-ES" b="1" dirty="0"/>
              <a:t>ciclo </a:t>
            </a:r>
            <a:r>
              <a:rPr lang="es-ES" b="1" dirty="0" smtClean="0"/>
              <a:t>se </a:t>
            </a:r>
            <a:r>
              <a:rPr lang="es-ES" b="1" dirty="0"/>
              <a:t>denomina período.</a:t>
            </a:r>
          </a:p>
          <a:p>
            <a:r>
              <a:rPr lang="es-ES" b="1" dirty="0" smtClean="0"/>
              <a:t>El número </a:t>
            </a:r>
            <a:r>
              <a:rPr lang="es-ES" b="1" dirty="0"/>
              <a:t>de ciclos</a:t>
            </a:r>
          </a:p>
          <a:p>
            <a:r>
              <a:rPr lang="es-ES" b="1" dirty="0"/>
              <a:t>por segundo se </a:t>
            </a:r>
            <a:r>
              <a:rPr lang="es-ES" b="1" dirty="0" smtClean="0"/>
              <a:t>denomina </a:t>
            </a:r>
            <a:r>
              <a:rPr lang="es-ES" b="1" dirty="0"/>
              <a:t>frecuencia.</a:t>
            </a:r>
          </a:p>
        </p:txBody>
      </p:sp>
    </p:spTree>
    <p:extLst>
      <p:ext uri="{BB962C8B-B14F-4D97-AF65-F5344CB8AC3E}">
        <p14:creationId xmlns:p14="http://schemas.microsoft.com/office/powerpoint/2010/main" val="224067475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una </a:t>
            </a:r>
            <a:r>
              <a:rPr lang="es-ES" dirty="0"/>
              <a:t>máquina de corriente alterna, </a:t>
            </a:r>
            <a:r>
              <a:rPr lang="es-ES" dirty="0" smtClean="0"/>
              <a:t>la fuerza </a:t>
            </a:r>
            <a:r>
              <a:rPr lang="es-ES" dirty="0"/>
              <a:t>electromotriz </a:t>
            </a:r>
            <a:r>
              <a:rPr lang="es-ES" dirty="0" smtClean="0"/>
              <a:t>se caracteriza </a:t>
            </a:r>
            <a:r>
              <a:rPr lang="es-ES" dirty="0"/>
              <a:t>por </a:t>
            </a:r>
            <a:r>
              <a:rPr lang="es-ES" dirty="0" smtClean="0"/>
              <a:t>los siguientes </a:t>
            </a:r>
            <a:r>
              <a:rPr lang="es-ES" dirty="0"/>
              <a:t>parámetros</a:t>
            </a:r>
            <a:r>
              <a:rPr lang="es-ES" dirty="0" smtClean="0"/>
              <a:t>:</a:t>
            </a:r>
          </a:p>
          <a:p>
            <a:pPr lvl="2" algn="just"/>
            <a:r>
              <a:rPr lang="es-ES" b="1" dirty="0" smtClean="0"/>
              <a:t>0 Magnitud</a:t>
            </a:r>
            <a:endParaRPr lang="es-ES" b="1" dirty="0"/>
          </a:p>
          <a:p>
            <a:pPr lvl="2" algn="just"/>
            <a:r>
              <a:rPr lang="es-ES" b="1" dirty="0" smtClean="0"/>
              <a:t>0 Frecuencia</a:t>
            </a:r>
            <a:endParaRPr lang="es-ES" b="1" dirty="0"/>
          </a:p>
          <a:p>
            <a:pPr lvl="2" algn="just"/>
            <a:r>
              <a:rPr lang="es-ES" b="1" dirty="0"/>
              <a:t>0 Forma de </a:t>
            </a:r>
            <a:r>
              <a:rPr lang="es-ES" b="1" dirty="0" smtClean="0"/>
              <a:t>curva</a:t>
            </a:r>
          </a:p>
          <a:p>
            <a:pPr lvl="2" algn="just"/>
            <a:endParaRPr lang="es-ES" b="1" dirty="0"/>
          </a:p>
          <a:p>
            <a:pPr algn="just"/>
            <a:r>
              <a:rPr lang="es-ES" b="1" dirty="0">
                <a:solidFill>
                  <a:srgbClr val="0070C0"/>
                </a:solidFill>
                <a:latin typeface="Arial Rounded MT Bold" panose="020F0704030504030204" pitchFamily="34" charset="0"/>
              </a:rPr>
              <a:t>Generador </a:t>
            </a:r>
            <a:r>
              <a:rPr lang="es-ES" b="1" dirty="0" smtClean="0">
                <a:solidFill>
                  <a:srgbClr val="0070C0"/>
                </a:solidFill>
                <a:latin typeface="Arial Rounded MT Bold" panose="020F0704030504030204" pitchFamily="34" charset="0"/>
              </a:rPr>
              <a:t>elemental</a:t>
            </a:r>
          </a:p>
          <a:p>
            <a:pPr algn="just"/>
            <a:endParaRPr lang="es-ES" b="1" dirty="0">
              <a:solidFill>
                <a:srgbClr val="0070C0"/>
              </a:solidFill>
              <a:latin typeface="Arial Rounded MT Bold" panose="020F0704030504030204" pitchFamily="34" charset="0"/>
            </a:endParaRPr>
          </a:p>
          <a:p>
            <a:pPr algn="just"/>
            <a:r>
              <a:rPr lang="es-ES" dirty="0"/>
              <a:t>Como sabemos, se </a:t>
            </a:r>
            <a:r>
              <a:rPr lang="es-ES" dirty="0" smtClean="0"/>
              <a:t>denomina </a:t>
            </a:r>
            <a:r>
              <a:rPr lang="es-ES" dirty="0"/>
              <a:t>ciclo al </a:t>
            </a:r>
            <a:r>
              <a:rPr lang="es-ES" dirty="0" smtClean="0"/>
              <a:t>conjunto </a:t>
            </a:r>
            <a:r>
              <a:rPr lang="es-ES" dirty="0"/>
              <a:t>de onda </a:t>
            </a:r>
            <a:r>
              <a:rPr lang="es-ES" dirty="0" smtClean="0"/>
              <a:t>positiva y negativa</a:t>
            </a:r>
            <a:r>
              <a:rPr lang="es-ES" dirty="0"/>
              <a:t>. </a:t>
            </a:r>
          </a:p>
          <a:p>
            <a:pPr algn="just"/>
            <a:r>
              <a:rPr lang="es-ES" dirty="0" smtClean="0"/>
              <a:t>Este </a:t>
            </a:r>
            <a:r>
              <a:rPr lang="es-ES" dirty="0"/>
              <a:t>tipo de sistema está conformado por una pieza móvil </a:t>
            </a:r>
            <a:r>
              <a:rPr lang="es-ES" dirty="0" smtClean="0"/>
              <a:t>llamada </a:t>
            </a:r>
            <a:r>
              <a:rPr lang="es-ES" dirty="0"/>
              <a:t>rotor, que se ubica dentro de la parte fija de la </a:t>
            </a:r>
            <a:r>
              <a:rPr lang="es-ES" dirty="0" smtClean="0"/>
              <a:t>máquina </a:t>
            </a:r>
            <a:r>
              <a:rPr lang="es-ES" dirty="0"/>
              <a:t>llamada estator. El giro del rotor se puede realizar de </a:t>
            </a:r>
            <a:r>
              <a:rPr lang="es-ES" dirty="0" smtClean="0"/>
              <a:t>distintas </a:t>
            </a:r>
            <a:r>
              <a:rPr lang="es-ES" dirty="0"/>
              <a:t>maneras: con un motor </a:t>
            </a:r>
            <a:r>
              <a:rPr lang="es-ES" dirty="0" smtClean="0"/>
              <a:t>diéseI1 </a:t>
            </a:r>
            <a:r>
              <a:rPr lang="es-ES" dirty="0"/>
              <a:t>turbina de vapor, </a:t>
            </a:r>
            <a:r>
              <a:rPr lang="es-ES" dirty="0" smtClean="0"/>
              <a:t>eólica</a:t>
            </a:r>
            <a:r>
              <a:rPr lang="es-ES" dirty="0"/>
              <a:t>, etcétera, que mantiene la velocidad constante.</a:t>
            </a:r>
          </a:p>
          <a:p>
            <a:pPr algn="just"/>
            <a:r>
              <a:rPr lang="es-ES" dirty="0"/>
              <a:t>El rotor es un electroimán alimentado por corriente </a:t>
            </a:r>
            <a:r>
              <a:rPr lang="es-ES" dirty="0" smtClean="0"/>
              <a:t>continua</a:t>
            </a:r>
            <a:r>
              <a:rPr lang="es-ES" dirty="0"/>
              <a:t>. Este consiste en un acoplamiento de chapas de acero, </a:t>
            </a:r>
            <a:r>
              <a:rPr lang="es-ES" dirty="0" smtClean="0"/>
              <a:t>que </a:t>
            </a:r>
            <a:r>
              <a:rPr lang="es-ES" dirty="0"/>
              <a:t>forma un cilindro solidario con el eje del rotor.</a:t>
            </a:r>
          </a:p>
          <a:p>
            <a:pPr algn="just"/>
            <a:r>
              <a:rPr lang="es-ES" dirty="0" smtClean="0"/>
              <a:t>La parte fija o estator está constituida por un paquete de chapas magnéticas que forman un cilindro con ranuras longitudinales </a:t>
            </a:r>
            <a:r>
              <a:rPr lang="es-ES" dirty="0"/>
              <a:t>donde </a:t>
            </a:r>
            <a:r>
              <a:rPr lang="es-ES" dirty="0" smtClean="0"/>
              <a:t>estarán implantadas las bobinas de la máquina</a:t>
            </a:r>
            <a:r>
              <a:rPr lang="es-ES" dirty="0"/>
              <a:t>. </a:t>
            </a:r>
            <a:r>
              <a:rPr lang="es-ES" dirty="0" smtClean="0"/>
              <a:t>Los lados de la bobina se ubicarán en las ranuras que serán iguales en su construcción y cuya distribución geométrica </a:t>
            </a:r>
            <a:r>
              <a:rPr lang="es-ES" dirty="0"/>
              <a:t>será </a:t>
            </a:r>
            <a:r>
              <a:rPr lang="es-ES" dirty="0" smtClean="0"/>
              <a:t>tal que </a:t>
            </a:r>
            <a:r>
              <a:rPr lang="es-ES" dirty="0"/>
              <a:t>sus ejes magnéticos formen </a:t>
            </a:r>
            <a:r>
              <a:rPr lang="es-ES" dirty="0" smtClean="0"/>
              <a:t>120°. </a:t>
            </a:r>
            <a:endParaRPr lang="es-ES" dirty="0"/>
          </a:p>
          <a:p>
            <a:pPr algn="just"/>
            <a:r>
              <a:rPr lang="es-ES" dirty="0" smtClean="0"/>
              <a:t>El principio </a:t>
            </a:r>
            <a:r>
              <a:rPr lang="es-ES" dirty="0"/>
              <a:t>de funcionamiento </a:t>
            </a:r>
            <a:r>
              <a:rPr lang="es-ES" dirty="0" smtClean="0"/>
              <a:t>del generador </a:t>
            </a:r>
            <a:r>
              <a:rPr lang="es-ES" dirty="0"/>
              <a:t>elemental nos </a:t>
            </a:r>
            <a:r>
              <a:rPr lang="es-ES" dirty="0" smtClean="0"/>
              <a:t>dice que la máquina sincrónica está compuesta mediante una pieza giratoria, el rotor, cuya bobina es excitada con corriente continua</a:t>
            </a:r>
            <a:r>
              <a:rPr lang="es-ES" dirty="0"/>
              <a:t>, </a:t>
            </a:r>
            <a:r>
              <a:rPr lang="es-ES" dirty="0" smtClean="0"/>
              <a:t>y otra pieza, el estator o armadura</a:t>
            </a:r>
            <a:r>
              <a:rPr lang="es-ES" dirty="0"/>
              <a:t>, por </a:t>
            </a:r>
            <a:r>
              <a:rPr lang="es-ES" dirty="0" smtClean="0"/>
              <a:t>cuyas </a:t>
            </a:r>
            <a:r>
              <a:rPr lang="es-ES" dirty="0"/>
              <a:t>bobinas </a:t>
            </a:r>
            <a:r>
              <a:rPr lang="es-ES" dirty="0" smtClean="0"/>
              <a:t>circulan corrientes </a:t>
            </a:r>
            <a:r>
              <a:rPr lang="es-ES" dirty="0"/>
              <a:t>alternas. </a:t>
            </a:r>
            <a:r>
              <a:rPr lang="es-ES" dirty="0" smtClean="0"/>
              <a:t>La corriente alterna </a:t>
            </a:r>
            <a:r>
              <a:rPr lang="es-ES" dirty="0"/>
              <a:t>que </a:t>
            </a:r>
            <a:r>
              <a:rPr lang="es-ES" dirty="0" smtClean="0"/>
              <a:t>circula por el estator </a:t>
            </a:r>
            <a:r>
              <a:rPr lang="es-ES" dirty="0"/>
              <a:t>produce </a:t>
            </a:r>
            <a:r>
              <a:rPr lang="es-ES" dirty="0" smtClean="0"/>
              <a:t>un campo magnético rotatorio que gira en el entrehierro de la máquina con la frecuencia </a:t>
            </a:r>
            <a:r>
              <a:rPr lang="es-ES" dirty="0"/>
              <a:t>angular de las corrientes de armadura. El rotor </a:t>
            </a:r>
            <a:r>
              <a:rPr lang="es-ES" dirty="0" smtClean="0"/>
              <a:t>gira </a:t>
            </a:r>
            <a:r>
              <a:rPr lang="es-ES" dirty="0"/>
              <a:t>a la misma velocidad del campo magnético </a:t>
            </a:r>
            <a:r>
              <a:rPr lang="es-ES" dirty="0" smtClean="0"/>
              <a:t>rotatorio producido </a:t>
            </a:r>
            <a:r>
              <a:rPr lang="es-ES" dirty="0"/>
              <a:t>por el estator. El rotor gira mecánicamente a </a:t>
            </a:r>
            <a:r>
              <a:rPr lang="es-ES" dirty="0" smtClean="0"/>
              <a:t>la misma </a:t>
            </a:r>
            <a:r>
              <a:rPr lang="es-ES" dirty="0"/>
              <a:t>frecuencia que la del campo magnético rotatorio del </a:t>
            </a:r>
            <a:r>
              <a:rPr lang="es-ES" dirty="0" smtClean="0"/>
              <a:t>estator </a:t>
            </a:r>
            <a:r>
              <a:rPr lang="es-ES" dirty="0"/>
              <a:t>durante el régimen permanente. La velocidad del </a:t>
            </a:r>
            <a:r>
              <a:rPr lang="es-ES" dirty="0" smtClean="0"/>
              <a:t>rotor </a:t>
            </a:r>
            <a:r>
              <a:rPr lang="es-ES" dirty="0"/>
              <a:t>es </a:t>
            </a:r>
            <a:r>
              <a:rPr lang="es-ES" dirty="0" smtClean="0"/>
              <a:t>igual </a:t>
            </a:r>
            <a:r>
              <a:rPr lang="es-ES" dirty="0"/>
              <a:t>a la velocidad angular del campo magnético </a:t>
            </a:r>
            <a:r>
              <a:rPr lang="es-ES" dirty="0" smtClean="0"/>
              <a:t>producido </a:t>
            </a:r>
            <a:r>
              <a:rPr lang="es-ES" dirty="0"/>
              <a:t>por el estator</a:t>
            </a:r>
            <a:r>
              <a:rPr lang="es-ES" dirty="0" smtClean="0"/>
              <a:t>.</a:t>
            </a:r>
          </a:p>
          <a:p>
            <a:pPr algn="just"/>
            <a:endParaRPr lang="es-ES" dirty="0"/>
          </a:p>
        </p:txBody>
      </p:sp>
    </p:spTree>
    <p:extLst>
      <p:ext uri="{BB962C8B-B14F-4D97-AF65-F5344CB8AC3E}">
        <p14:creationId xmlns:p14="http://schemas.microsoft.com/office/powerpoint/2010/main" val="3973538561"/>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Luego </a:t>
            </a:r>
            <a:r>
              <a:rPr lang="es-ES" dirty="0"/>
              <a:t>se inyecta corriente mediante una fuente externa </a:t>
            </a:r>
            <a:r>
              <a:rPr lang="es-ES" dirty="0" smtClean="0"/>
              <a:t>para </a:t>
            </a:r>
            <a:r>
              <a:rPr lang="es-ES" dirty="0"/>
              <a:t>producir una fuerza </a:t>
            </a:r>
            <a:r>
              <a:rPr lang="es-ES" dirty="0" err="1"/>
              <a:t>magnetomotriz</a:t>
            </a:r>
            <a:r>
              <a:rPr lang="es-ES" dirty="0"/>
              <a:t> en el rotor; de esta </a:t>
            </a:r>
            <a:r>
              <a:rPr lang="es-ES" dirty="0" smtClean="0"/>
              <a:t>forma </a:t>
            </a:r>
            <a:r>
              <a:rPr lang="es-ES" dirty="0"/>
              <a:t>vamos a tener dos campos magnéticos </a:t>
            </a:r>
            <a:r>
              <a:rPr lang="es-ES" dirty="0" smtClean="0"/>
              <a:t>rotatorios, uno </a:t>
            </a:r>
            <a:r>
              <a:rPr lang="es-ES" dirty="0"/>
              <a:t>generado por el estator y otro por el rotor. Estos </a:t>
            </a:r>
            <a:r>
              <a:rPr lang="es-ES" dirty="0" smtClean="0"/>
              <a:t>campos </a:t>
            </a:r>
            <a:r>
              <a:rPr lang="es-ES" dirty="0"/>
              <a:t>interactúan y dan como resultado un par eléctrico que </a:t>
            </a:r>
            <a:r>
              <a:rPr lang="es-ES" dirty="0" smtClean="0"/>
              <a:t>produce </a:t>
            </a:r>
            <a:r>
              <a:rPr lang="es-ES" dirty="0"/>
              <a:t>la conversión de la energía.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El principio de operación de un generador síncrono o alternador se basa en la ley de Faraday, de inducción electromagnética. La generación de la fuerza electromotriz (</a:t>
            </a:r>
            <a:r>
              <a:rPr lang="es-ES" dirty="0" err="1" smtClean="0"/>
              <a:t>fem</a:t>
            </a:r>
            <a:r>
              <a:rPr lang="es-ES" dirty="0" smtClean="0"/>
              <a:t>) se obtiene por medio del movimiento relativo entre conductores y un flujo magnético. Al colocar una espira dentro de un campo magnético al que se lo hacer girar</a:t>
            </a:r>
            <a:r>
              <a:rPr lang="es-ES" dirty="0"/>
              <a:t>, sus lados cortarán las líneas de fuerzas del campo, </a:t>
            </a:r>
            <a:r>
              <a:rPr lang="es-ES" dirty="0" smtClean="0"/>
              <a:t>induciéndose </a:t>
            </a:r>
            <a:r>
              <a:rPr lang="es-ES" dirty="0"/>
              <a:t>entonces </a:t>
            </a:r>
            <a:r>
              <a:rPr lang="es-ES" dirty="0" smtClean="0"/>
              <a:t>una </a:t>
            </a:r>
            <a:r>
              <a:rPr lang="es-ES" dirty="0" err="1" smtClean="0"/>
              <a:t>Fem</a:t>
            </a:r>
            <a:r>
              <a:rPr lang="es-ES" dirty="0" smtClean="0"/>
              <a:t> que </a:t>
            </a:r>
            <a:r>
              <a:rPr lang="es-ES" dirty="0"/>
              <a:t>se puede verificar </a:t>
            </a:r>
            <a:r>
              <a:rPr lang="es-ES" dirty="0" smtClean="0"/>
              <a:t>entre </a:t>
            </a:r>
            <a:r>
              <a:rPr lang="es-ES" dirty="0"/>
              <a:t>los extremos del conductor en forma de espira, y se </a:t>
            </a:r>
            <a:r>
              <a:rPr lang="es-ES" dirty="0" smtClean="0"/>
              <a:t>comprueba </a:t>
            </a:r>
            <a:r>
              <a:rPr lang="es-ES" dirty="0"/>
              <a:t>que </a:t>
            </a:r>
            <a:r>
              <a:rPr lang="es-ES" dirty="0" smtClean="0"/>
              <a:t>la </a:t>
            </a:r>
            <a:r>
              <a:rPr lang="es-ES" dirty="0" err="1" smtClean="0"/>
              <a:t>Fem</a:t>
            </a:r>
            <a:r>
              <a:rPr lang="es-ES" dirty="0" smtClean="0"/>
              <a:t> es </a:t>
            </a:r>
            <a:r>
              <a:rPr lang="es-ES" dirty="0"/>
              <a:t>alterna. Las dos partes básicas </a:t>
            </a:r>
            <a:r>
              <a:rPr lang="es-ES" dirty="0" smtClean="0"/>
              <a:t>de </a:t>
            </a:r>
            <a:r>
              <a:rPr lang="es-ES" dirty="0"/>
              <a:t>una máquina síncrona son: la estructura del </a:t>
            </a:r>
            <a:r>
              <a:rPr lang="es-ES" dirty="0" smtClean="0"/>
              <a:t>campo magnético</a:t>
            </a:r>
            <a:r>
              <a:rPr lang="es-ES" dirty="0"/>
              <a:t>, </a:t>
            </a:r>
            <a:r>
              <a:rPr lang="es-ES" dirty="0" smtClean="0"/>
              <a:t>que lleva un devanado excitado por corriente continua</a:t>
            </a:r>
            <a:r>
              <a:rPr lang="es-ES" dirty="0"/>
              <a:t>, </a:t>
            </a:r>
            <a:r>
              <a:rPr lang="es-ES" dirty="0" smtClean="0"/>
              <a:t>y la armadura.</a:t>
            </a:r>
          </a:p>
          <a:p>
            <a:pPr algn="just"/>
            <a:endParaRPr lang="es-ES" dirty="0"/>
          </a:p>
        </p:txBody>
      </p:sp>
      <p:pic>
        <p:nvPicPr>
          <p:cNvPr id="3" name="Imagen 2"/>
          <p:cNvPicPr>
            <a:picLocks noChangeAspect="1"/>
          </p:cNvPicPr>
          <p:nvPr/>
        </p:nvPicPr>
        <p:blipFill>
          <a:blip r:embed="rId2"/>
          <a:stretch>
            <a:fillRect/>
          </a:stretch>
        </p:blipFill>
        <p:spPr>
          <a:xfrm>
            <a:off x="320634" y="1161245"/>
            <a:ext cx="3143250" cy="3324225"/>
          </a:xfrm>
          <a:prstGeom prst="rect">
            <a:avLst/>
          </a:prstGeom>
        </p:spPr>
      </p:pic>
      <p:sp>
        <p:nvSpPr>
          <p:cNvPr id="4" name="Rectángulo 3"/>
          <p:cNvSpPr/>
          <p:nvPr/>
        </p:nvSpPr>
        <p:spPr>
          <a:xfrm>
            <a:off x="3724894" y="1161245"/>
            <a:ext cx="1417122" cy="3139321"/>
          </a:xfrm>
          <a:prstGeom prst="rect">
            <a:avLst/>
          </a:prstGeom>
        </p:spPr>
        <p:txBody>
          <a:bodyPr wrap="square">
            <a:spAutoFit/>
          </a:bodyPr>
          <a:lstStyle/>
          <a:p>
            <a:pPr algn="just"/>
            <a:r>
              <a:rPr lang="es-ES" b="1" dirty="0">
                <a:solidFill>
                  <a:srgbClr val="0070C0"/>
                </a:solidFill>
              </a:rPr>
              <a:t>Esta imagen muestra un generador elemental que está formado por ranuras donde van alojadas las bobinas por fase.</a:t>
            </a:r>
          </a:p>
        </p:txBody>
      </p:sp>
      <p:sp>
        <p:nvSpPr>
          <p:cNvPr id="5" name="Rectángulo 4"/>
          <p:cNvSpPr/>
          <p:nvPr/>
        </p:nvSpPr>
        <p:spPr>
          <a:xfrm>
            <a:off x="5399313" y="1161245"/>
            <a:ext cx="6353299" cy="1477328"/>
          </a:xfrm>
          <a:prstGeom prst="rect">
            <a:avLst/>
          </a:prstGeom>
        </p:spPr>
        <p:txBody>
          <a:bodyPr wrap="square">
            <a:spAutoFit/>
          </a:bodyPr>
          <a:lstStyle/>
          <a:p>
            <a:pPr algn="just"/>
            <a:r>
              <a:rPr lang="es-ES" dirty="0"/>
              <a:t>Una de las características de las máquinas generadoras sincrónicas es que la velocidad depende de la frecuencia de la red de alimentación eléctrica del sistema.</a:t>
            </a:r>
          </a:p>
          <a:p>
            <a:pPr algn="just"/>
            <a:r>
              <a:rPr lang="es-ES" dirty="0"/>
              <a:t>La máquina giratoria sincrónica puede trabajar como motor, generador o compensador.</a:t>
            </a:r>
          </a:p>
        </p:txBody>
      </p:sp>
      <p:sp>
        <p:nvSpPr>
          <p:cNvPr id="6" name="Rectángulo 5"/>
          <p:cNvSpPr/>
          <p:nvPr/>
        </p:nvSpPr>
        <p:spPr>
          <a:xfrm>
            <a:off x="5458690" y="2931709"/>
            <a:ext cx="6293921" cy="1200329"/>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forma de onda de la </a:t>
            </a:r>
            <a:r>
              <a:rPr lang="es-ES" b="1" dirty="0" err="1">
                <a:solidFill>
                  <a:srgbClr val="FF0000"/>
                </a:solidFill>
                <a:latin typeface="Arial Rounded MT Bold" panose="020F0704030504030204" pitchFamily="34" charset="0"/>
              </a:rPr>
              <a:t>Fem</a:t>
            </a:r>
            <a:r>
              <a:rPr lang="es-ES" b="1" dirty="0">
                <a:solidFill>
                  <a:srgbClr val="FF0000"/>
                </a:solidFill>
                <a:latin typeface="Arial Rounded MT Bold" panose="020F0704030504030204" pitchFamily="34" charset="0"/>
              </a:rPr>
              <a:t> del conductor con respecto al tiempo corresponde exactamente a la curva de distribución de la densidad de flujo magnético en el entrehierro.</a:t>
            </a:r>
          </a:p>
        </p:txBody>
      </p:sp>
    </p:spTree>
    <p:extLst>
      <p:ext uri="{BB962C8B-B14F-4D97-AF65-F5344CB8AC3E}">
        <p14:creationId xmlns:p14="http://schemas.microsoft.com/office/powerpoint/2010/main" val="129631386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7616042" cy="7017306"/>
          </a:xfrm>
          <a:prstGeom prst="rect">
            <a:avLst/>
          </a:prstGeom>
        </p:spPr>
        <p:txBody>
          <a:bodyPr wrap="square">
            <a:spAutoFit/>
          </a:bodyPr>
          <a:lstStyle/>
          <a:p>
            <a:pPr algn="just"/>
            <a:r>
              <a:rPr lang="es-ES" dirty="0" smtClean="0"/>
              <a:t>La </a:t>
            </a:r>
            <a:r>
              <a:rPr lang="es-ES" dirty="0"/>
              <a:t>armadura tiene con frecuencia un devanado trifásico </a:t>
            </a:r>
            <a:r>
              <a:rPr lang="es-ES" dirty="0" smtClean="0"/>
              <a:t>en </a:t>
            </a:r>
            <a:r>
              <a:rPr lang="es-ES" dirty="0"/>
              <a:t>el que se genera </a:t>
            </a:r>
            <a:r>
              <a:rPr lang="es-ES" dirty="0" smtClean="0"/>
              <a:t>la </a:t>
            </a:r>
            <a:r>
              <a:rPr lang="es-ES" dirty="0" err="1" smtClean="0"/>
              <a:t>Fem</a:t>
            </a:r>
            <a:r>
              <a:rPr lang="es-ES" dirty="0" smtClean="0"/>
              <a:t> de </a:t>
            </a:r>
            <a:r>
              <a:rPr lang="es-ES" dirty="0"/>
              <a:t>corriente alterna. Casi </a:t>
            </a:r>
            <a:r>
              <a:rPr lang="es-ES" dirty="0" smtClean="0"/>
              <a:t>todas </a:t>
            </a:r>
            <a:r>
              <a:rPr lang="es-ES" dirty="0"/>
              <a:t>las máquinas síncronas modernas tienen armaduras </a:t>
            </a:r>
            <a:r>
              <a:rPr lang="es-ES" dirty="0" smtClean="0"/>
              <a:t>estacionarias </a:t>
            </a:r>
            <a:r>
              <a:rPr lang="es-ES" dirty="0"/>
              <a:t>y estructuras de campo giratorias. El </a:t>
            </a:r>
            <a:r>
              <a:rPr lang="es-ES" dirty="0" smtClean="0"/>
              <a:t>devanado </a:t>
            </a:r>
            <a:r>
              <a:rPr lang="es-ES" dirty="0"/>
              <a:t>de corriente continua sobre la estructura </a:t>
            </a:r>
            <a:r>
              <a:rPr lang="es-ES" dirty="0" smtClean="0"/>
              <a:t>giratoria del campo se conecta a una fuente externa por </a:t>
            </a:r>
            <a:r>
              <a:rPr lang="es-ES" dirty="0"/>
              <a:t>medio de </a:t>
            </a:r>
            <a:r>
              <a:rPr lang="es-ES" dirty="0" smtClean="0"/>
              <a:t>anillos </a:t>
            </a:r>
            <a:r>
              <a:rPr lang="es-ES" dirty="0"/>
              <a:t>deslizantes </a:t>
            </a:r>
            <a:r>
              <a:rPr lang="es-ES" dirty="0" smtClean="0"/>
              <a:t>y escobillas</a:t>
            </a:r>
            <a:r>
              <a:rPr lang="es-ES" dirty="0"/>
              <a:t>.</a:t>
            </a:r>
            <a:endParaRPr lang="es-ES" dirty="0" smtClean="0"/>
          </a:p>
          <a:p>
            <a:pPr algn="just"/>
            <a:endParaRPr lang="es-ES" dirty="0"/>
          </a:p>
          <a:p>
            <a:pPr algn="just"/>
            <a:r>
              <a:rPr lang="es-ES" b="1" dirty="0">
                <a:solidFill>
                  <a:srgbClr val="00B0F0"/>
                </a:solidFill>
                <a:latin typeface="Arial Rounded MT Bold" panose="020F0704030504030204" pitchFamily="34" charset="0"/>
              </a:rPr>
              <a:t>Sistemas estrella</a:t>
            </a:r>
          </a:p>
          <a:p>
            <a:pPr algn="just"/>
            <a:r>
              <a:rPr lang="es-ES" dirty="0"/>
              <a:t>En un sistema trifásico, los tres bobinados pueden ser </a:t>
            </a:r>
            <a:r>
              <a:rPr lang="es-ES" dirty="0" smtClean="0"/>
              <a:t>conectados </a:t>
            </a:r>
            <a:r>
              <a:rPr lang="es-ES" dirty="0"/>
              <a:t>para formar una conexión en estrella, uniendo </a:t>
            </a:r>
            <a:r>
              <a:rPr lang="es-ES" dirty="0" smtClean="0"/>
              <a:t>en un </a:t>
            </a:r>
            <a:r>
              <a:rPr lang="es-ES" dirty="0"/>
              <a:t>punto común los tres principios o finales de las bobinas. </a:t>
            </a:r>
          </a:p>
          <a:p>
            <a:pPr algn="just"/>
            <a:r>
              <a:rPr lang="es-ES" dirty="0"/>
              <a:t>A ese punto común lo llamamos centro de estrella o neutro</a:t>
            </a:r>
            <a:r>
              <a:rPr lang="es-ES" dirty="0" smtClean="0"/>
              <a:t>, y lo designaremos </a:t>
            </a:r>
            <a:r>
              <a:rPr lang="es-ES" dirty="0"/>
              <a:t>con </a:t>
            </a:r>
            <a:r>
              <a:rPr lang="es-ES" dirty="0" smtClean="0"/>
              <a:t>la letra o</a:t>
            </a:r>
            <a:r>
              <a:rPr lang="es-ES" dirty="0"/>
              <a:t>.</a:t>
            </a:r>
          </a:p>
          <a:p>
            <a:pPr algn="just"/>
            <a:r>
              <a:rPr lang="es-ES" dirty="0"/>
              <a:t>Cada bobinado produce </a:t>
            </a:r>
            <a:r>
              <a:rPr lang="es-ES" dirty="0" smtClean="0"/>
              <a:t>una </a:t>
            </a:r>
            <a:r>
              <a:rPr lang="es-ES" dirty="0" err="1" smtClean="0"/>
              <a:t>Fem</a:t>
            </a:r>
            <a:r>
              <a:rPr lang="es-ES" dirty="0" smtClean="0"/>
              <a:t> alterna </a:t>
            </a:r>
            <a:r>
              <a:rPr lang="es-ES" dirty="0"/>
              <a:t>monofásica que </a:t>
            </a:r>
            <a:r>
              <a:rPr lang="es-ES" dirty="0" smtClean="0"/>
              <a:t>podría </a:t>
            </a:r>
            <a:r>
              <a:rPr lang="es-ES" dirty="0"/>
              <a:t>ser aprovechada por separado, sin embargo, el </a:t>
            </a:r>
            <a:r>
              <a:rPr lang="es-ES" dirty="0" smtClean="0"/>
              <a:t>empleo </a:t>
            </a:r>
            <a:r>
              <a:rPr lang="es-ES" dirty="0"/>
              <a:t>por separado de las </a:t>
            </a:r>
            <a:r>
              <a:rPr lang="es-ES" dirty="0" smtClean="0"/>
              <a:t>tres </a:t>
            </a:r>
            <a:r>
              <a:rPr lang="es-ES" dirty="0" err="1" smtClean="0"/>
              <a:t>Fem</a:t>
            </a:r>
            <a:r>
              <a:rPr lang="es-ES" dirty="0" smtClean="0"/>
              <a:t> no </a:t>
            </a:r>
            <a:r>
              <a:rPr lang="es-ES" dirty="0"/>
              <a:t>produce ninguna </a:t>
            </a:r>
            <a:r>
              <a:rPr lang="es-ES" dirty="0" smtClean="0"/>
              <a:t>ventaja </a:t>
            </a:r>
            <a:r>
              <a:rPr lang="es-ES" dirty="0"/>
              <a:t>práctica en el aprovechamiento de la energía eléctrica, </a:t>
            </a:r>
            <a:r>
              <a:rPr lang="es-ES" dirty="0" smtClean="0"/>
              <a:t>ya </a:t>
            </a:r>
            <a:r>
              <a:rPr lang="es-ES" dirty="0"/>
              <a:t>que sería necesario disponer de seis conductores en las </a:t>
            </a:r>
            <a:r>
              <a:rPr lang="es-ES" dirty="0" smtClean="0"/>
              <a:t>redes </a:t>
            </a:r>
            <a:r>
              <a:rPr lang="es-ES" dirty="0"/>
              <a:t>trifásicas. Cada uno de los conductores se denomina </a:t>
            </a:r>
            <a:r>
              <a:rPr lang="es-ES" dirty="0" smtClean="0"/>
              <a:t>fase </a:t>
            </a:r>
            <a:r>
              <a:rPr lang="es-ES" dirty="0"/>
              <a:t>del generador.</a:t>
            </a:r>
          </a:p>
          <a:p>
            <a:pPr algn="just"/>
            <a:r>
              <a:rPr lang="es-ES" dirty="0"/>
              <a:t>La representación de un generador trifásico en estrella </a:t>
            </a:r>
            <a:r>
              <a:rPr lang="es-ES" dirty="0" smtClean="0"/>
              <a:t>se puede ver como la unión en un punto común </a:t>
            </a:r>
            <a:r>
              <a:rPr lang="es-ES" dirty="0"/>
              <a:t>de </a:t>
            </a:r>
            <a:r>
              <a:rPr lang="es-ES" dirty="0" smtClean="0"/>
              <a:t>tres generadores monofásicos cuyas tensiones están desfasadas 120°. Los principios de los arrollamientos del generador </a:t>
            </a:r>
            <a:r>
              <a:rPr lang="es-ES" dirty="0"/>
              <a:t>se </a:t>
            </a:r>
            <a:r>
              <a:rPr lang="es-ES" dirty="0" smtClean="0"/>
              <a:t>conectan a la línea de alimentación de las cargas</a:t>
            </a:r>
            <a:r>
              <a:rPr lang="es-ES" dirty="0"/>
              <a:t>. </a:t>
            </a:r>
          </a:p>
          <a:p>
            <a:pPr algn="just"/>
            <a:r>
              <a:rPr lang="es-ES" dirty="0"/>
              <a:t>Debemos considerar que </a:t>
            </a:r>
            <a:r>
              <a:rPr lang="es-ES" dirty="0" smtClean="0"/>
              <a:t>en el caso </a:t>
            </a:r>
            <a:r>
              <a:rPr lang="es-ES" dirty="0"/>
              <a:t>que </a:t>
            </a:r>
            <a:r>
              <a:rPr lang="es-ES" dirty="0" smtClean="0"/>
              <a:t>las impedancias </a:t>
            </a:r>
            <a:r>
              <a:rPr lang="es-ES" dirty="0"/>
              <a:t>de </a:t>
            </a:r>
            <a:r>
              <a:rPr lang="es-ES" dirty="0" smtClean="0"/>
              <a:t>la carga </a:t>
            </a:r>
            <a:r>
              <a:rPr lang="es-ES" dirty="0"/>
              <a:t>sean iguales:</a:t>
            </a:r>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2893868" y="6392941"/>
            <a:ext cx="1123950" cy="228600"/>
          </a:xfrm>
          <a:prstGeom prst="rect">
            <a:avLst/>
          </a:prstGeom>
        </p:spPr>
      </p:pic>
      <p:sp>
        <p:nvSpPr>
          <p:cNvPr id="8" name="Rectángulo 7"/>
          <p:cNvSpPr/>
          <p:nvPr/>
        </p:nvSpPr>
        <p:spPr>
          <a:xfrm>
            <a:off x="7767341" y="1267741"/>
            <a:ext cx="3841272" cy="923330"/>
          </a:xfrm>
          <a:prstGeom prst="rect">
            <a:avLst/>
          </a:prstGeom>
        </p:spPr>
        <p:txBody>
          <a:bodyPr wrap="square">
            <a:spAutoFit/>
          </a:bodyPr>
          <a:lstStyle/>
          <a:p>
            <a:pPr algn="ctr"/>
            <a:r>
              <a:rPr lang="es-ES" b="1" dirty="0"/>
              <a:t>Esquema de tres generadores en configuración estrella</a:t>
            </a:r>
            <a:r>
              <a:rPr lang="es-ES" b="1" dirty="0" smtClean="0"/>
              <a:t>, al punto </a:t>
            </a:r>
            <a:r>
              <a:rPr lang="es-ES" b="1" dirty="0"/>
              <a:t>central se denomina neutro.</a:t>
            </a:r>
          </a:p>
        </p:txBody>
      </p:sp>
      <p:pic>
        <p:nvPicPr>
          <p:cNvPr id="9" name="Imagen 8"/>
          <p:cNvPicPr>
            <a:picLocks noChangeAspect="1"/>
          </p:cNvPicPr>
          <p:nvPr/>
        </p:nvPicPr>
        <p:blipFill>
          <a:blip r:embed="rId3"/>
          <a:stretch>
            <a:fillRect/>
          </a:stretch>
        </p:blipFill>
        <p:spPr>
          <a:xfrm>
            <a:off x="7825839" y="2383108"/>
            <a:ext cx="3724275" cy="2571750"/>
          </a:xfrm>
          <a:prstGeom prst="rect">
            <a:avLst/>
          </a:prstGeom>
        </p:spPr>
      </p:pic>
    </p:spTree>
    <p:extLst>
      <p:ext uri="{BB962C8B-B14F-4D97-AF65-F5344CB8AC3E}">
        <p14:creationId xmlns:p14="http://schemas.microsoft.com/office/powerpoint/2010/main" val="3892223410"/>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El campo será máximo cuando un conductor esté debajo de uno de los polos, y mínimo cuando esté en la zona neutra del campo magnético.</a:t>
            </a:r>
          </a:p>
          <a:p>
            <a:pPr algn="just"/>
            <a:endParaRPr lang="es-ES" b="1" dirty="0">
              <a:solidFill>
                <a:srgbClr val="00B0F0"/>
              </a:solidFill>
              <a:latin typeface="Arial Rounded MT Bold" panose="020F0704030504030204" pitchFamily="34" charset="0"/>
            </a:endParaRPr>
          </a:p>
          <a:p>
            <a:pPr algn="just"/>
            <a:r>
              <a:rPr lang="es-ES" b="1" dirty="0" smtClean="0">
                <a:solidFill>
                  <a:srgbClr val="00B0F0"/>
                </a:solidFill>
                <a:latin typeface="Arial Rounded MT Bold" panose="020F0704030504030204" pitchFamily="34" charset="0"/>
              </a:rPr>
              <a:t>Sistema </a:t>
            </a:r>
            <a:r>
              <a:rPr lang="es-ES" b="1" dirty="0">
                <a:solidFill>
                  <a:srgbClr val="00B0F0"/>
                </a:solidFill>
                <a:latin typeface="Arial Rounded MT Bold" panose="020F0704030504030204" pitchFamily="34" charset="0"/>
              </a:rPr>
              <a:t>de </a:t>
            </a:r>
            <a:r>
              <a:rPr lang="es-ES" b="1" dirty="0" smtClean="0">
                <a:solidFill>
                  <a:srgbClr val="00B0F0"/>
                </a:solidFill>
                <a:latin typeface="Arial Rounded MT Bold" panose="020F0704030504030204" pitchFamily="34" charset="0"/>
              </a:rPr>
              <a:t>excitación en </a:t>
            </a:r>
            <a:r>
              <a:rPr lang="es-ES" b="1" dirty="0">
                <a:solidFill>
                  <a:srgbClr val="00B0F0"/>
                </a:solidFill>
                <a:latin typeface="Arial Rounded MT Bold" panose="020F0704030504030204" pitchFamily="34" charset="0"/>
              </a:rPr>
              <a:t>máquinas sincrónicas</a:t>
            </a:r>
          </a:p>
          <a:p>
            <a:pPr algn="ctr"/>
            <a:r>
              <a:rPr lang="es-ES" b="1" dirty="0" smtClean="0">
                <a:solidFill>
                  <a:srgbClr val="00B0F0"/>
                </a:solidFill>
              </a:rPr>
              <a:t>La función del sistema </a:t>
            </a:r>
            <a:r>
              <a:rPr lang="es-ES" b="1" dirty="0">
                <a:solidFill>
                  <a:srgbClr val="00B0F0"/>
                </a:solidFill>
              </a:rPr>
              <a:t>de excitación </a:t>
            </a:r>
            <a:r>
              <a:rPr lang="es-ES" b="1" dirty="0" smtClean="0">
                <a:solidFill>
                  <a:srgbClr val="00B0F0"/>
                </a:solidFill>
              </a:rPr>
              <a:t>es realizar el ajuste </a:t>
            </a:r>
            <a:r>
              <a:rPr lang="es-ES" b="1" dirty="0">
                <a:solidFill>
                  <a:srgbClr val="00B0F0"/>
                </a:solidFill>
              </a:rPr>
              <a:t>automático </a:t>
            </a:r>
            <a:r>
              <a:rPr lang="es-ES" b="1" dirty="0" smtClean="0">
                <a:solidFill>
                  <a:srgbClr val="00B0F0"/>
                </a:solidFill>
              </a:rPr>
              <a:t>de la corriente </a:t>
            </a:r>
            <a:r>
              <a:rPr lang="es-ES" b="1" dirty="0">
                <a:solidFill>
                  <a:srgbClr val="00B0F0"/>
                </a:solidFill>
              </a:rPr>
              <a:t>de campo </a:t>
            </a:r>
            <a:r>
              <a:rPr lang="es-ES" b="1" dirty="0" smtClean="0">
                <a:solidFill>
                  <a:srgbClr val="00B0F0"/>
                </a:solidFill>
              </a:rPr>
              <a:t>del generador sincrónico</a:t>
            </a:r>
            <a:r>
              <a:rPr lang="es-ES" b="1" dirty="0">
                <a:solidFill>
                  <a:srgbClr val="00B0F0"/>
                </a:solidFill>
              </a:rPr>
              <a:t>, para que </a:t>
            </a:r>
            <a:r>
              <a:rPr lang="es-ES" b="1" dirty="0" smtClean="0">
                <a:solidFill>
                  <a:srgbClr val="00B0F0"/>
                </a:solidFill>
              </a:rPr>
              <a:t>se mantenga el voltaje de salida de </a:t>
            </a:r>
            <a:r>
              <a:rPr lang="es-ES" b="1" dirty="0">
                <a:solidFill>
                  <a:srgbClr val="00B0F0"/>
                </a:solidFill>
              </a:rPr>
              <a:t>acuerdo </a:t>
            </a:r>
            <a:r>
              <a:rPr lang="es-ES" b="1" dirty="0" smtClean="0">
                <a:solidFill>
                  <a:srgbClr val="00B0F0"/>
                </a:solidFill>
              </a:rPr>
              <a:t>a los valores </a:t>
            </a:r>
            <a:r>
              <a:rPr lang="es-ES" b="1" dirty="0">
                <a:solidFill>
                  <a:srgbClr val="00B0F0"/>
                </a:solidFill>
              </a:rPr>
              <a:t>especificados</a:t>
            </a:r>
            <a:r>
              <a:rPr lang="es-ES" b="1" dirty="0" smtClean="0">
                <a:solidFill>
                  <a:srgbClr val="00B0F0"/>
                </a:solidFill>
              </a:rPr>
              <a:t>. Desde el punto de vista de los sistemas de potencia, el sistema </a:t>
            </a:r>
            <a:r>
              <a:rPr lang="es-ES" b="1" dirty="0">
                <a:solidFill>
                  <a:srgbClr val="00B0F0"/>
                </a:solidFill>
              </a:rPr>
              <a:t>de excitación contribuye a </a:t>
            </a:r>
            <a:r>
              <a:rPr lang="es-ES" b="1" dirty="0" smtClean="0">
                <a:solidFill>
                  <a:srgbClr val="00B0F0"/>
                </a:solidFill>
              </a:rPr>
              <a:t>lograr un control </a:t>
            </a:r>
            <a:r>
              <a:rPr lang="es-ES" b="1" dirty="0">
                <a:solidFill>
                  <a:srgbClr val="00B0F0"/>
                </a:solidFill>
              </a:rPr>
              <a:t>efectivo de voltaje y, </a:t>
            </a:r>
            <a:r>
              <a:rPr lang="es-ES" b="1" dirty="0" smtClean="0">
                <a:solidFill>
                  <a:srgbClr val="00B0F0"/>
                </a:solidFill>
              </a:rPr>
              <a:t>por </a:t>
            </a:r>
            <a:r>
              <a:rPr lang="es-ES" b="1" dirty="0">
                <a:solidFill>
                  <a:srgbClr val="00B0F0"/>
                </a:solidFill>
              </a:rPr>
              <a:t>ello</a:t>
            </a:r>
            <a:r>
              <a:rPr lang="es-ES" b="1" dirty="0" smtClean="0">
                <a:solidFill>
                  <a:srgbClr val="00B0F0"/>
                </a:solidFill>
              </a:rPr>
              <a:t>, es ampliamente utilizado para mejorar la estabilidad del sistema.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314080" y="380382"/>
            <a:ext cx="7334250" cy="2914650"/>
          </a:xfrm>
          <a:prstGeom prst="rect">
            <a:avLst/>
          </a:prstGeom>
        </p:spPr>
      </p:pic>
    </p:spTree>
    <p:extLst>
      <p:ext uri="{BB962C8B-B14F-4D97-AF65-F5344CB8AC3E}">
        <p14:creationId xmlns:p14="http://schemas.microsoft.com/office/powerpoint/2010/main" val="2663172487"/>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Se denominan corrientes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fase a las que circulan </a:t>
            </a:r>
            <a:r>
              <a:rPr lang="es-ES" b="1" dirty="0" smtClean="0">
                <a:solidFill>
                  <a:srgbClr val="FF0000"/>
                </a:solidFill>
                <a:latin typeface="Arial Rounded MT Bold" panose="020F0704030504030204" pitchFamily="34" charset="0"/>
              </a:rPr>
              <a:t>por </a:t>
            </a:r>
            <a:r>
              <a:rPr lang="es-ES" b="1" dirty="0">
                <a:solidFill>
                  <a:srgbClr val="FF0000"/>
                </a:solidFill>
                <a:latin typeface="Arial Rounded MT Bold" panose="020F0704030504030204" pitchFamily="34" charset="0"/>
              </a:rPr>
              <a:t>cada una de las cargas,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corrientes de línea a las </a:t>
            </a:r>
            <a:r>
              <a:rPr lang="es-ES" b="1" dirty="0" smtClean="0">
                <a:solidFill>
                  <a:srgbClr val="FF0000"/>
                </a:solidFill>
                <a:latin typeface="Arial Rounded MT Bold" panose="020F0704030504030204" pitchFamily="34" charset="0"/>
              </a:rPr>
              <a:t>que </a:t>
            </a:r>
            <a:r>
              <a:rPr lang="es-ES" b="1" dirty="0">
                <a:solidFill>
                  <a:srgbClr val="FF0000"/>
                </a:solidFill>
                <a:latin typeface="Arial Rounded MT Bold" panose="020F0704030504030204" pitchFamily="34" charset="0"/>
              </a:rPr>
              <a:t>circulan por la línea.</a:t>
            </a:r>
          </a:p>
          <a:p>
            <a:pPr algn="just"/>
            <a:endParaRPr lang="es-ES" dirty="0" smtClean="0"/>
          </a:p>
          <a:p>
            <a:pPr algn="just"/>
            <a:r>
              <a:rPr lang="es-ES" dirty="0" smtClean="0"/>
              <a:t>De </a:t>
            </a:r>
            <a:r>
              <a:rPr lang="es-ES" dirty="0"/>
              <a:t>esta forma, tendremos que la suma de las corrientes que </a:t>
            </a:r>
            <a:r>
              <a:rPr lang="es-ES" dirty="0" smtClean="0"/>
              <a:t>circulan </a:t>
            </a:r>
            <a:r>
              <a:rPr lang="es-ES" dirty="0"/>
              <a:t>por el conductor de neutro es nula:</a:t>
            </a:r>
          </a:p>
          <a:p>
            <a:pPr algn="just"/>
            <a:endParaRPr lang="es-ES" dirty="0" smtClean="0"/>
          </a:p>
          <a:p>
            <a:pPr algn="just"/>
            <a:endParaRPr lang="es-ES" dirty="0"/>
          </a:p>
          <a:p>
            <a:pPr algn="just"/>
            <a:endParaRPr lang="es-ES" dirty="0" smtClean="0"/>
          </a:p>
          <a:p>
            <a:pPr algn="just"/>
            <a:endParaRPr lang="es-ES" dirty="0"/>
          </a:p>
          <a:p>
            <a:pPr algn="just"/>
            <a:r>
              <a:rPr lang="es-ES" dirty="0" smtClean="0"/>
              <a:t>Como </a:t>
            </a:r>
            <a:r>
              <a:rPr lang="es-ES" dirty="0"/>
              <a:t>se observa, al ser las tres tensiones del generador </a:t>
            </a:r>
            <a:r>
              <a:rPr lang="es-ES" dirty="0" smtClean="0"/>
              <a:t>del mismo </a:t>
            </a:r>
            <a:r>
              <a:rPr lang="es-ES" dirty="0"/>
              <a:t>módulo, pero desfasadas entre sí en 120, la suma </a:t>
            </a:r>
            <a:r>
              <a:rPr lang="es-ES" dirty="0" smtClean="0"/>
              <a:t>es igual </a:t>
            </a:r>
            <a:r>
              <a:rPr lang="es-ES" dirty="0"/>
              <a:t>a cero. A partir de aquí, se concluye que por el </a:t>
            </a:r>
            <a:r>
              <a:rPr lang="es-ES" dirty="0" smtClean="0"/>
              <a:t>conductor </a:t>
            </a:r>
            <a:r>
              <a:rPr lang="es-ES" dirty="0"/>
              <a:t>de neutro no circula corriente, por lo tanto, en este </a:t>
            </a:r>
            <a:r>
              <a:rPr lang="es-ES" dirty="0" smtClean="0"/>
              <a:t>caso </a:t>
            </a:r>
            <a:r>
              <a:rPr lang="es-ES" dirty="0"/>
              <a:t>particular se puede prescindir de él. Concluimos que </a:t>
            </a:r>
            <a:r>
              <a:rPr lang="es-ES" dirty="0" smtClean="0"/>
              <a:t>con </a:t>
            </a:r>
            <a:r>
              <a:rPr lang="es-ES" dirty="0"/>
              <a:t>solo tres conductores podemos alimentar un sistema </a:t>
            </a:r>
            <a:r>
              <a:rPr lang="es-ES" dirty="0" smtClean="0"/>
              <a:t>trifásico </a:t>
            </a:r>
            <a:r>
              <a:rPr lang="es-ES" dirty="0"/>
              <a:t>de impedancias, la mitad de lo que necesitaríamos </a:t>
            </a:r>
            <a:r>
              <a:rPr lang="es-ES" dirty="0" smtClean="0"/>
              <a:t>con </a:t>
            </a:r>
            <a:r>
              <a:rPr lang="es-ES" dirty="0"/>
              <a:t>tres sistemas monofásicos equivalentes.</a:t>
            </a:r>
          </a:p>
          <a:p>
            <a:pPr algn="just"/>
            <a:r>
              <a:rPr lang="es-ES" dirty="0"/>
              <a:t>En las aplicaciones prácticas reales, las tres impedancias no </a:t>
            </a:r>
            <a:r>
              <a:rPr lang="es-ES" dirty="0" smtClean="0"/>
              <a:t>son </a:t>
            </a:r>
            <a:r>
              <a:rPr lang="es-ES" dirty="0"/>
              <a:t>exactamente iguales, pero se trata de lograr dicho efecto </a:t>
            </a:r>
            <a:r>
              <a:rPr lang="es-ES" dirty="0" smtClean="0"/>
              <a:t>repartiendo </a:t>
            </a:r>
            <a:r>
              <a:rPr lang="es-ES" dirty="0"/>
              <a:t>la gran cantidad de usuarios en las distintas fases, </a:t>
            </a:r>
            <a:r>
              <a:rPr lang="es-ES" dirty="0" smtClean="0"/>
              <a:t>de </a:t>
            </a:r>
            <a:r>
              <a:rPr lang="es-ES" dirty="0"/>
              <a:t>forma de obtener un sistema lo más equilibrado posible. </a:t>
            </a:r>
          </a:p>
          <a:p>
            <a:pPr algn="just"/>
            <a:r>
              <a:rPr lang="es-ES" dirty="0"/>
              <a:t>Esto hace que no se prescinda del conductor de neutro, </a:t>
            </a:r>
            <a:r>
              <a:rPr lang="es-ES" dirty="0" smtClean="0"/>
              <a:t>pero </a:t>
            </a:r>
            <a:r>
              <a:rPr lang="es-ES" dirty="0"/>
              <a:t>su sección resultará menor que la de los otros tres de </a:t>
            </a:r>
            <a:r>
              <a:rPr lang="es-ES" dirty="0" smtClean="0"/>
              <a:t>fase</a:t>
            </a:r>
            <a:r>
              <a:rPr lang="es-ES" dirty="0"/>
              <a:t>, ya que la corriente que transporta es de menor </a:t>
            </a:r>
            <a:r>
              <a:rPr lang="es-ES" dirty="0" smtClean="0"/>
              <a:t>intensidad </a:t>
            </a:r>
            <a:r>
              <a:rPr lang="es-ES" dirty="0"/>
              <a:t>que las demás fases.</a:t>
            </a:r>
          </a:p>
          <a:p>
            <a:pPr algn="just"/>
            <a:r>
              <a:rPr lang="es-ES" dirty="0"/>
              <a:t>En el caso de la iluminación y otros equipos eléctricos, solo </a:t>
            </a:r>
            <a:r>
              <a:rPr lang="es-ES" dirty="0" smtClean="0"/>
              <a:t>usarán </a:t>
            </a:r>
            <a:r>
              <a:rPr lang="es-ES" dirty="0"/>
              <a:t>una de las fases del sistema eléctrico, por lo que </a:t>
            </a:r>
            <a:r>
              <a:rPr lang="es-ES" dirty="0" smtClean="0"/>
              <a:t>nunca </a:t>
            </a:r>
            <a:r>
              <a:rPr lang="es-ES" dirty="0"/>
              <a:t>tendremos un sistema perfectamente balanceado, ya </a:t>
            </a:r>
            <a:r>
              <a:rPr lang="es-ES" dirty="0" smtClean="0"/>
              <a:t>que </a:t>
            </a:r>
            <a:r>
              <a:rPr lang="es-ES" dirty="0"/>
              <a:t>algunos equipos estarán en servicio y otros saldrán por </a:t>
            </a:r>
            <a:r>
              <a:rPr lang="es-ES" dirty="0" smtClean="0"/>
              <a:t>mantenimiento</a:t>
            </a:r>
            <a:r>
              <a:rPr lang="es-ES" dirty="0"/>
              <a:t>, perturbando la condición ideal de sistema </a:t>
            </a:r>
            <a:r>
              <a:rPr lang="es-ES" dirty="0" smtClean="0"/>
              <a:t>balanceado</a:t>
            </a:r>
            <a:r>
              <a:rPr lang="es-ES" dirty="0"/>
              <a:t>. El neutro es necesario para llevar la corriente </a:t>
            </a:r>
            <a:r>
              <a:rPr lang="es-ES" dirty="0" smtClean="0"/>
              <a:t>resultante </a:t>
            </a:r>
            <a:r>
              <a:rPr lang="es-ES" dirty="0"/>
              <a:t>de regreso al generador.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4223842" y="1454109"/>
            <a:ext cx="3514725" cy="933450"/>
          </a:xfrm>
          <a:prstGeom prst="rect">
            <a:avLst/>
          </a:prstGeom>
        </p:spPr>
      </p:pic>
    </p:spTree>
    <p:extLst>
      <p:ext uri="{BB962C8B-B14F-4D97-AF65-F5344CB8AC3E}">
        <p14:creationId xmlns:p14="http://schemas.microsoft.com/office/powerpoint/2010/main" val="230158413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a:solidFill>
                  <a:srgbClr val="0070C0"/>
                </a:solidFill>
              </a:rPr>
              <a:t>Esquema de tres generadores en configuración estrella, </a:t>
            </a:r>
            <a:r>
              <a:rPr lang="es-ES" b="1" dirty="0" smtClean="0">
                <a:solidFill>
                  <a:srgbClr val="0070C0"/>
                </a:solidFill>
              </a:rPr>
              <a:t>al </a:t>
            </a:r>
            <a:r>
              <a:rPr lang="es-ES" b="1" dirty="0">
                <a:solidFill>
                  <a:srgbClr val="0070C0"/>
                </a:solidFill>
              </a:rPr>
              <a:t>punto central se denomina neutro</a:t>
            </a:r>
            <a:endParaRPr lang="es-ES" b="1" dirty="0" smtClean="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Conexión </a:t>
            </a:r>
            <a:r>
              <a:rPr lang="es-ES" b="1" dirty="0">
                <a:solidFill>
                  <a:srgbClr val="0070C0"/>
                </a:solidFill>
                <a:latin typeface="Arial Rounded MT Bold" panose="020F0704030504030204" pitchFamily="34" charset="0"/>
              </a:rPr>
              <a:t>de transformadores</a:t>
            </a:r>
          </a:p>
          <a:p>
            <a:pPr algn="just"/>
            <a:r>
              <a:rPr lang="es-ES" dirty="0"/>
              <a:t>La conexión de los transformadores depende de la </a:t>
            </a:r>
            <a:r>
              <a:rPr lang="es-ES" dirty="0" smtClean="0"/>
              <a:t>aplicación </a:t>
            </a:r>
            <a:r>
              <a:rPr lang="es-ES" dirty="0"/>
              <a:t>industrial necesaria. Para la </a:t>
            </a:r>
            <a:r>
              <a:rPr lang="es-ES" dirty="0" smtClean="0"/>
              <a:t>distribución de iluminación en una planta industrial</a:t>
            </a:r>
            <a:r>
              <a:rPr lang="es-ES" dirty="0"/>
              <a:t>, </a:t>
            </a:r>
            <a:r>
              <a:rPr lang="es-ES" dirty="0" smtClean="0"/>
              <a:t>se hace </a:t>
            </a:r>
            <a:r>
              <a:rPr lang="es-ES" dirty="0"/>
              <a:t>una </a:t>
            </a:r>
            <a:r>
              <a:rPr lang="es-ES" dirty="0" smtClean="0"/>
              <a:t>distribución en 380V y, en cajas </a:t>
            </a:r>
            <a:r>
              <a:rPr lang="es-ES" dirty="0"/>
              <a:t>de conexión, se conectan </a:t>
            </a:r>
            <a:r>
              <a:rPr lang="es-ES" dirty="0" smtClean="0"/>
              <a:t>las luminarias en 220V accediendo a una </a:t>
            </a:r>
            <a:r>
              <a:rPr lang="es-ES" dirty="0"/>
              <a:t>fase y al neutro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861892" y="580344"/>
            <a:ext cx="4238625" cy="2562225"/>
          </a:xfrm>
          <a:prstGeom prst="rect">
            <a:avLst/>
          </a:prstGeom>
        </p:spPr>
      </p:pic>
      <p:sp>
        <p:nvSpPr>
          <p:cNvPr id="5" name="Rectángulo 4"/>
          <p:cNvSpPr/>
          <p:nvPr/>
        </p:nvSpPr>
        <p:spPr>
          <a:xfrm>
            <a:off x="1076696" y="4606130"/>
            <a:ext cx="2785196" cy="1200329"/>
          </a:xfrm>
          <a:prstGeom prst="rect">
            <a:avLst/>
          </a:prstGeom>
        </p:spPr>
        <p:txBody>
          <a:bodyPr wrap="square">
            <a:spAutoFit/>
          </a:bodyPr>
          <a:lstStyle/>
          <a:p>
            <a:pPr algn="just"/>
            <a:r>
              <a:rPr lang="es-ES" b="1" dirty="0"/>
              <a:t>La tensión compuesta </a:t>
            </a:r>
            <a:r>
              <a:rPr lang="es-ES" b="1" dirty="0" smtClean="0"/>
              <a:t>o de </a:t>
            </a:r>
            <a:r>
              <a:rPr lang="es-ES" b="1" dirty="0"/>
              <a:t>línea </a:t>
            </a:r>
            <a:r>
              <a:rPr lang="es-ES" b="1" dirty="0" smtClean="0"/>
              <a:t>es v3 veces </a:t>
            </a:r>
            <a:r>
              <a:rPr lang="es-ES" b="1" dirty="0"/>
              <a:t>mayor que </a:t>
            </a:r>
            <a:r>
              <a:rPr lang="es-ES" b="1" dirty="0" smtClean="0"/>
              <a:t>la tensión entre </a:t>
            </a:r>
            <a:r>
              <a:rPr lang="es-ES" b="1" dirty="0"/>
              <a:t>fase </a:t>
            </a:r>
            <a:r>
              <a:rPr lang="es-ES" b="1" dirty="0" smtClean="0"/>
              <a:t>y neutro</a:t>
            </a:r>
            <a:r>
              <a:rPr lang="es-ES" b="1" dirty="0"/>
              <a:t>.</a:t>
            </a:r>
          </a:p>
        </p:txBody>
      </p:sp>
      <p:pic>
        <p:nvPicPr>
          <p:cNvPr id="6" name="Imagen 5"/>
          <p:cNvPicPr>
            <a:picLocks noChangeAspect="1"/>
          </p:cNvPicPr>
          <p:nvPr/>
        </p:nvPicPr>
        <p:blipFill>
          <a:blip r:embed="rId3"/>
          <a:stretch>
            <a:fillRect/>
          </a:stretch>
        </p:blipFill>
        <p:spPr>
          <a:xfrm>
            <a:off x="4314083" y="4288414"/>
            <a:ext cx="4133850" cy="2105025"/>
          </a:xfrm>
          <a:prstGeom prst="rect">
            <a:avLst/>
          </a:prstGeom>
        </p:spPr>
      </p:pic>
    </p:spTree>
    <p:extLst>
      <p:ext uri="{BB962C8B-B14F-4D97-AF65-F5344CB8AC3E}">
        <p14:creationId xmlns:p14="http://schemas.microsoft.com/office/powerpoint/2010/main" val="340779841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5632311"/>
          </a:xfrm>
          <a:prstGeom prst="rect">
            <a:avLst/>
          </a:prstGeom>
        </p:spPr>
        <p:txBody>
          <a:bodyPr wrap="square">
            <a:spAutoFit/>
          </a:bodyPr>
          <a:lstStyle/>
          <a:p>
            <a:pPr algn="just"/>
            <a:endParaRPr lang="es-ES" dirty="0" smtClean="0"/>
          </a:p>
          <a:p>
            <a:pPr algn="just"/>
            <a:endParaRPr lang="es-ES" dirty="0" smtClean="0"/>
          </a:p>
          <a:p>
            <a:pPr algn="ctr"/>
            <a:r>
              <a:rPr lang="es-ES" b="1" dirty="0" smtClean="0">
                <a:solidFill>
                  <a:srgbClr val="0070C0"/>
                </a:solidFill>
              </a:rPr>
              <a:t>Esquema estrella del generador </a:t>
            </a:r>
            <a:r>
              <a:rPr lang="es-ES" b="1" dirty="0">
                <a:solidFill>
                  <a:srgbClr val="0070C0"/>
                </a:solidFill>
              </a:rPr>
              <a:t>y estrella </a:t>
            </a:r>
            <a:r>
              <a:rPr lang="es-ES" b="1" dirty="0" smtClean="0">
                <a:solidFill>
                  <a:srgbClr val="0070C0"/>
                </a:solidFill>
              </a:rPr>
              <a:t>de carga</a:t>
            </a:r>
            <a:r>
              <a:rPr lang="es-ES" b="1" dirty="0">
                <a:solidFill>
                  <a:srgbClr val="0070C0"/>
                </a:solidFill>
              </a:rPr>
              <a:t>, más </a:t>
            </a:r>
            <a:r>
              <a:rPr lang="es-ES" b="1" dirty="0" smtClean="0">
                <a:solidFill>
                  <a:srgbClr val="0070C0"/>
                </a:solidFill>
              </a:rPr>
              <a:t>conocido como </a:t>
            </a:r>
            <a:r>
              <a:rPr lang="es-ES" b="1" i="1" dirty="0" smtClean="0">
                <a:solidFill>
                  <a:srgbClr val="0070C0"/>
                </a:solidFill>
              </a:rPr>
              <a:t>Esquema Estrella-Estrella</a:t>
            </a:r>
            <a:endParaRPr lang="es-ES" b="1" i="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2495055" y="2044782"/>
            <a:ext cx="6972300" cy="3314700"/>
          </a:xfrm>
          <a:prstGeom prst="rect">
            <a:avLst/>
          </a:prstGeom>
        </p:spPr>
      </p:pic>
    </p:spTree>
    <p:extLst>
      <p:ext uri="{BB962C8B-B14F-4D97-AF65-F5344CB8AC3E}">
        <p14:creationId xmlns:p14="http://schemas.microsoft.com/office/powerpoint/2010/main" val="208161206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0070C0"/>
                </a:solidFill>
              </a:rPr>
              <a:t>Carga </a:t>
            </a:r>
            <a:r>
              <a:rPr lang="es-ES" b="1" dirty="0">
                <a:solidFill>
                  <a:srgbClr val="0070C0"/>
                </a:solidFill>
              </a:rPr>
              <a:t>trifásica conectada en estrella cuyo neutro está unido </a:t>
            </a:r>
            <a:r>
              <a:rPr lang="es-ES" b="1" dirty="0" smtClean="0">
                <a:solidFill>
                  <a:srgbClr val="0070C0"/>
                </a:solidFill>
              </a:rPr>
              <a:t>al neutro </a:t>
            </a:r>
            <a:r>
              <a:rPr lang="es-ES" b="1" dirty="0">
                <a:solidFill>
                  <a:srgbClr val="0070C0"/>
                </a:solidFill>
              </a:rPr>
              <a:t>del sistema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nivel de </a:t>
            </a:r>
            <a:r>
              <a:rPr lang="es-ES" dirty="0"/>
              <a:t>tensión que define </a:t>
            </a:r>
            <a:r>
              <a:rPr lang="es-ES" dirty="0" smtClean="0"/>
              <a:t>a un </a:t>
            </a:r>
            <a:r>
              <a:rPr lang="es-ES" dirty="0"/>
              <a:t>sistema trifásico </a:t>
            </a:r>
            <a:r>
              <a:rPr lang="es-ES" dirty="0" smtClean="0"/>
              <a:t>es la tensión entre </a:t>
            </a:r>
            <a:r>
              <a:rPr lang="es-ES" dirty="0"/>
              <a:t>fases </a:t>
            </a:r>
            <a:r>
              <a:rPr lang="es-ES" dirty="0" smtClean="0"/>
              <a:t>o compuesta</a:t>
            </a:r>
            <a:r>
              <a:rPr lang="es-ES" dirty="0"/>
              <a:t>. </a:t>
            </a:r>
            <a:r>
              <a:rPr lang="es-ES" dirty="0" smtClean="0"/>
              <a:t>En este </a:t>
            </a:r>
            <a:r>
              <a:rPr lang="es-ES" dirty="0"/>
              <a:t>sentido, </a:t>
            </a:r>
            <a:r>
              <a:rPr lang="es-ES" dirty="0" smtClean="0"/>
              <a:t>si en un proyecto </a:t>
            </a:r>
            <a:r>
              <a:rPr lang="es-ES" dirty="0"/>
              <a:t>eléctrico nos dicen que </a:t>
            </a:r>
            <a:r>
              <a:rPr lang="es-ES" dirty="0" smtClean="0"/>
              <a:t>la tensión del sistema </a:t>
            </a:r>
            <a:r>
              <a:rPr lang="es-ES" dirty="0"/>
              <a:t>trifásico </a:t>
            </a:r>
            <a:r>
              <a:rPr lang="es-ES" dirty="0" smtClean="0"/>
              <a:t>es 380 </a:t>
            </a:r>
            <a:r>
              <a:rPr lang="es-ES" dirty="0"/>
              <a:t>V</a:t>
            </a:r>
            <a:r>
              <a:rPr lang="es-ES" dirty="0" smtClean="0"/>
              <a:t>, deberemos </a:t>
            </a:r>
            <a:r>
              <a:rPr lang="es-ES" dirty="0"/>
              <a:t>entender </a:t>
            </a:r>
            <a:r>
              <a:rPr lang="es-ES" dirty="0" smtClean="0"/>
              <a:t>que la tensión que nos </a:t>
            </a:r>
            <a:r>
              <a:rPr lang="es-ES" dirty="0"/>
              <a:t>están </a:t>
            </a:r>
            <a:r>
              <a:rPr lang="es-ES" dirty="0" smtClean="0"/>
              <a:t>informando es la tensión </a:t>
            </a:r>
            <a:r>
              <a:rPr lang="es-ES" dirty="0"/>
              <a:t>entre fases </a:t>
            </a:r>
            <a:r>
              <a:rPr lang="es-ES" dirty="0" smtClean="0"/>
              <a:t>o la tensión de línea</a:t>
            </a:r>
            <a:r>
              <a:rPr lang="es-ES" dirty="0"/>
              <a:t>. </a:t>
            </a:r>
          </a:p>
          <a:p>
            <a:pPr algn="just"/>
            <a:r>
              <a:rPr lang="es-ES" dirty="0" smtClean="0"/>
              <a:t>Se generalizan en los sistemas los niveles de tensión, por ejemplo: 400/220 </a:t>
            </a:r>
            <a:r>
              <a:rPr lang="es-ES" dirty="0"/>
              <a:t>V</a:t>
            </a:r>
            <a:r>
              <a:rPr lang="es-ES" dirty="0" smtClean="0"/>
              <a:t>, es decir </a:t>
            </a:r>
            <a:r>
              <a:rPr lang="es-ES" dirty="0"/>
              <a:t>400 </a:t>
            </a:r>
            <a:r>
              <a:rPr lang="es-ES" dirty="0" smtClean="0"/>
              <a:t>V de tensión compuesta </a:t>
            </a:r>
            <a:r>
              <a:rPr lang="es-ES" dirty="0"/>
              <a:t>y </a:t>
            </a:r>
            <a:r>
              <a:rPr lang="es-ES" dirty="0" smtClean="0"/>
              <a:t>== = 230 V de </a:t>
            </a:r>
            <a:r>
              <a:rPr lang="es-ES" dirty="0"/>
              <a:t>tensión simple </a:t>
            </a:r>
            <a:r>
              <a:rPr lang="es-ES" dirty="0" smtClean="0"/>
              <a:t>o tensión </a:t>
            </a:r>
            <a:r>
              <a:rPr lang="es-ES" dirty="0"/>
              <a:t>de fase.</a:t>
            </a:r>
          </a:p>
          <a:p>
            <a:pPr algn="just"/>
            <a:r>
              <a:rPr lang="es-ES" dirty="0"/>
              <a:t>Finalmente, debemos saber que un sistema trifásico </a:t>
            </a:r>
            <a:r>
              <a:rPr lang="es-ES" dirty="0" smtClean="0"/>
              <a:t>de cuatro hilos nos permitirá la conexión de cargas </a:t>
            </a:r>
            <a:r>
              <a:rPr lang="es-ES" dirty="0"/>
              <a:t>entre:</a:t>
            </a:r>
          </a:p>
          <a:p>
            <a:pPr marL="1657350" lvl="3" indent="-285750" algn="just">
              <a:buFont typeface="Arial" panose="020B0604020202020204" pitchFamily="34" charset="0"/>
              <a:buChar char="•"/>
            </a:pPr>
            <a:r>
              <a:rPr lang="es-ES" b="1" dirty="0" smtClean="0"/>
              <a:t>fase-neutro</a:t>
            </a:r>
            <a:r>
              <a:rPr lang="es-ES" b="1" dirty="0"/>
              <a:t>.</a:t>
            </a:r>
          </a:p>
          <a:p>
            <a:pPr marL="1657350" lvl="3" indent="-285750" algn="just">
              <a:buFont typeface="Arial" panose="020B0604020202020204" pitchFamily="34" charset="0"/>
              <a:buChar char="•"/>
            </a:pPr>
            <a:r>
              <a:rPr lang="es-ES" b="1" dirty="0" smtClean="0"/>
              <a:t>fase-fase</a:t>
            </a:r>
            <a:r>
              <a:rPr lang="es-ES" b="1" dirty="0"/>
              <a:t>.</a:t>
            </a:r>
          </a:p>
          <a:p>
            <a:pPr marL="1657350" lvl="3" indent="-285750" algn="just">
              <a:buFont typeface="Arial" panose="020B0604020202020204" pitchFamily="34" charset="0"/>
              <a:buChar char="•"/>
            </a:pPr>
            <a:r>
              <a:rPr lang="es-ES" b="1" dirty="0" smtClean="0"/>
              <a:t>cargas </a:t>
            </a:r>
            <a:r>
              <a:rPr lang="es-ES" b="1" dirty="0"/>
              <a:t>trifásicas.</a:t>
            </a:r>
          </a:p>
          <a:p>
            <a:pPr algn="just"/>
            <a:r>
              <a:rPr lang="es-ES" b="1" dirty="0">
                <a:solidFill>
                  <a:srgbClr val="0070C0"/>
                </a:solidFill>
                <a:latin typeface="Arial Rounded MT Bold" panose="020F0704030504030204" pitchFamily="34" charset="0"/>
              </a:rPr>
              <a:t>Conexión </a:t>
            </a:r>
            <a:r>
              <a:rPr lang="es-ES" b="1" dirty="0" smtClean="0">
                <a:solidFill>
                  <a:srgbClr val="0070C0"/>
                </a:solidFill>
                <a:latin typeface="Arial Rounded MT Bold" panose="020F0704030504030204" pitchFamily="34" charset="0"/>
              </a:rPr>
              <a:t>de motores en estrella</a:t>
            </a:r>
            <a:endParaRPr lang="es-ES" b="1" dirty="0">
              <a:solidFill>
                <a:srgbClr val="0070C0"/>
              </a:solidFill>
              <a:latin typeface="Arial Rounded MT Bold" panose="020F0704030504030204" pitchFamily="34" charset="0"/>
            </a:endParaRPr>
          </a:p>
          <a:p>
            <a:pPr algn="ctr"/>
            <a:r>
              <a:rPr lang="es-ES" b="1" dirty="0">
                <a:solidFill>
                  <a:srgbClr val="0070C0"/>
                </a:solidFill>
              </a:rPr>
              <a:t>Es importante mencionar que podemos conectar </a:t>
            </a:r>
            <a:r>
              <a:rPr lang="es-ES" b="1" dirty="0" smtClean="0">
                <a:solidFill>
                  <a:srgbClr val="0070C0"/>
                </a:solidFill>
              </a:rPr>
              <a:t>un motor en conexión </a:t>
            </a:r>
            <a:r>
              <a:rPr lang="es-ES" b="1" dirty="0">
                <a:solidFill>
                  <a:srgbClr val="0070C0"/>
                </a:solidFill>
              </a:rPr>
              <a:t>estrella</a:t>
            </a:r>
            <a:r>
              <a:rPr lang="es-ES" b="1" dirty="0" smtClean="0">
                <a:solidFill>
                  <a:srgbClr val="0070C0"/>
                </a:solidFill>
              </a:rPr>
              <a:t>. Existen </a:t>
            </a:r>
            <a:r>
              <a:rPr lang="es-ES" b="1" dirty="0">
                <a:solidFill>
                  <a:srgbClr val="0070C0"/>
                </a:solidFill>
              </a:rPr>
              <a:t>fabricantes que ofrecen </a:t>
            </a:r>
            <a:r>
              <a:rPr lang="es-ES" b="1" dirty="0" smtClean="0">
                <a:solidFill>
                  <a:srgbClr val="0070C0"/>
                </a:solidFill>
              </a:rPr>
              <a:t>motores </a:t>
            </a:r>
            <a:r>
              <a:rPr lang="es-ES" b="1" dirty="0">
                <a:solidFill>
                  <a:srgbClr val="0070C0"/>
                </a:solidFill>
              </a:rPr>
              <a:t>de inducción </a:t>
            </a:r>
            <a:r>
              <a:rPr lang="es-ES" b="1" dirty="0" smtClean="0">
                <a:solidFill>
                  <a:srgbClr val="0070C0"/>
                </a:solidFill>
              </a:rPr>
              <a:t>configurables en la bornera </a:t>
            </a:r>
            <a:r>
              <a:rPr lang="es-ES" b="1" dirty="0">
                <a:solidFill>
                  <a:srgbClr val="0070C0"/>
                </a:solidFill>
              </a:rPr>
              <a:t>externa.</a:t>
            </a:r>
          </a:p>
          <a:p>
            <a:pPr algn="ctr"/>
            <a:r>
              <a:rPr lang="es-ES" b="1" dirty="0">
                <a:solidFill>
                  <a:srgbClr val="0070C0"/>
                </a:solidFill>
              </a:rPr>
              <a:t>En este caso </a:t>
            </a:r>
            <a:r>
              <a:rPr lang="es-ES" b="1" dirty="0" smtClean="0">
                <a:solidFill>
                  <a:srgbClr val="0070C0"/>
                </a:solidFill>
              </a:rPr>
              <a:t>de motores </a:t>
            </a:r>
            <a:r>
              <a:rPr lang="es-ES" b="1" dirty="0">
                <a:solidFill>
                  <a:srgbClr val="0070C0"/>
                </a:solidFill>
              </a:rPr>
              <a:t>trifásicos, </a:t>
            </a:r>
            <a:r>
              <a:rPr lang="es-ES" b="1" dirty="0" smtClean="0">
                <a:solidFill>
                  <a:srgbClr val="0070C0"/>
                </a:solidFill>
              </a:rPr>
              <a:t>se pueden </a:t>
            </a:r>
            <a:r>
              <a:rPr lang="es-ES" b="1" dirty="0">
                <a:solidFill>
                  <a:srgbClr val="0070C0"/>
                </a:solidFill>
              </a:rPr>
              <a:t>conectar </a:t>
            </a:r>
            <a:r>
              <a:rPr lang="es-ES" b="1" dirty="0" smtClean="0">
                <a:solidFill>
                  <a:srgbClr val="0070C0"/>
                </a:solidFill>
              </a:rPr>
              <a:t>a la línea ya sea en estrella o en </a:t>
            </a:r>
            <a:r>
              <a:rPr lang="es-ES" b="1" dirty="0">
                <a:solidFill>
                  <a:srgbClr val="0070C0"/>
                </a:solidFill>
              </a:rPr>
              <a:t>triángulo. Cuando se conectan </a:t>
            </a:r>
            <a:r>
              <a:rPr lang="es-ES" b="1" dirty="0" smtClean="0">
                <a:solidFill>
                  <a:srgbClr val="0070C0"/>
                </a:solidFill>
              </a:rPr>
              <a:t>en estrella</a:t>
            </a:r>
            <a:r>
              <a:rPr lang="es-ES" b="1" dirty="0">
                <a:solidFill>
                  <a:srgbClr val="0070C0"/>
                </a:solidFill>
              </a:rPr>
              <a:t>, </a:t>
            </a:r>
            <a:r>
              <a:rPr lang="es-ES" b="1" dirty="0" smtClean="0">
                <a:solidFill>
                  <a:srgbClr val="0070C0"/>
                </a:solidFill>
              </a:rPr>
              <a:t>el voltaje </a:t>
            </a:r>
            <a:r>
              <a:rPr lang="es-ES" b="1" dirty="0">
                <a:solidFill>
                  <a:srgbClr val="0070C0"/>
                </a:solidFill>
              </a:rPr>
              <a:t>que </a:t>
            </a:r>
            <a:r>
              <a:rPr lang="es-ES" b="1" dirty="0" smtClean="0">
                <a:solidFill>
                  <a:srgbClr val="0070C0"/>
                </a:solidFill>
              </a:rPr>
              <a:t>se imprime al devanado es de aproximadamente el 57,8 </a:t>
            </a:r>
            <a:r>
              <a:rPr lang="es-ES" b="1" dirty="0">
                <a:solidFill>
                  <a:srgbClr val="0070C0"/>
                </a:solidFill>
              </a:rPr>
              <a:t>% </a:t>
            </a:r>
            <a:r>
              <a:rPr lang="es-ES" b="1" dirty="0" smtClean="0">
                <a:solidFill>
                  <a:srgbClr val="0070C0"/>
                </a:solidFill>
              </a:rPr>
              <a:t>del voltaje de línea.</a:t>
            </a:r>
          </a:p>
        </p:txBody>
      </p:sp>
      <p:pic>
        <p:nvPicPr>
          <p:cNvPr id="3" name="Imagen 2"/>
          <p:cNvPicPr>
            <a:picLocks noChangeAspect="1"/>
          </p:cNvPicPr>
          <p:nvPr/>
        </p:nvPicPr>
        <p:blipFill>
          <a:blip r:embed="rId2"/>
          <a:stretch>
            <a:fillRect/>
          </a:stretch>
        </p:blipFill>
        <p:spPr>
          <a:xfrm>
            <a:off x="3995242" y="628588"/>
            <a:ext cx="3971925" cy="1990725"/>
          </a:xfrm>
          <a:prstGeom prst="rect">
            <a:avLst/>
          </a:prstGeom>
        </p:spPr>
      </p:pic>
    </p:spTree>
    <p:extLst>
      <p:ext uri="{BB962C8B-B14F-4D97-AF65-F5344CB8AC3E}">
        <p14:creationId xmlns:p14="http://schemas.microsoft.com/office/powerpoint/2010/main" val="4197777479"/>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186309"/>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tres generadores monofásicos </a:t>
            </a:r>
            <a:r>
              <a:rPr lang="es-ES" b="1" dirty="0" smtClean="0">
                <a:solidFill>
                  <a:srgbClr val="0070C0"/>
                </a:solidFill>
              </a:rPr>
              <a:t>conectados en </a:t>
            </a:r>
            <a:r>
              <a:rPr lang="es-ES" b="1" dirty="0">
                <a:solidFill>
                  <a:srgbClr val="0070C0"/>
                </a:solidFill>
              </a:rPr>
              <a:t>triángulo. </a:t>
            </a:r>
            <a:r>
              <a:rPr lang="es-ES" b="1" dirty="0" smtClean="0">
                <a:solidFill>
                  <a:srgbClr val="0070C0"/>
                </a:solidFill>
              </a:rPr>
              <a:t>El punto </a:t>
            </a:r>
            <a:r>
              <a:rPr lang="es-ES" b="1" dirty="0">
                <a:solidFill>
                  <a:srgbClr val="0070C0"/>
                </a:solidFill>
              </a:rPr>
              <a:t>común de los </a:t>
            </a:r>
            <a:r>
              <a:rPr lang="es-ES" b="1" dirty="0" smtClean="0">
                <a:solidFill>
                  <a:srgbClr val="0070C0"/>
                </a:solidFill>
              </a:rPr>
              <a:t>arrollamientos se </a:t>
            </a:r>
            <a:r>
              <a:rPr lang="es-ES" b="1" dirty="0">
                <a:solidFill>
                  <a:srgbClr val="0070C0"/>
                </a:solidFill>
              </a:rPr>
              <a:t>conecta </a:t>
            </a:r>
            <a:r>
              <a:rPr lang="es-ES" b="1" dirty="0" smtClean="0">
                <a:solidFill>
                  <a:srgbClr val="0070C0"/>
                </a:solidFill>
              </a:rPr>
              <a:t>a las </a:t>
            </a:r>
            <a:r>
              <a:rPr lang="es-ES" b="1" dirty="0">
                <a:solidFill>
                  <a:srgbClr val="0070C0"/>
                </a:solidFill>
              </a:rPr>
              <a:t>líneas de alimentación</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Sistemas triángulo</a:t>
            </a:r>
          </a:p>
          <a:p>
            <a:pPr algn="just"/>
            <a:r>
              <a:rPr lang="es-ES" dirty="0" smtClean="0"/>
              <a:t>Los generadores o consumidores de corriente trifásica pueden </a:t>
            </a:r>
            <a:r>
              <a:rPr lang="es-ES" dirty="0"/>
              <a:t>conectarse no solo en estrella, sino también en </a:t>
            </a:r>
            <a:r>
              <a:rPr lang="es-ES" dirty="0" smtClean="0"/>
              <a:t>conexión </a:t>
            </a:r>
            <a:r>
              <a:rPr lang="es-ES" dirty="0"/>
              <a:t>triángulo. Juntando por pares los conductores de un </a:t>
            </a:r>
            <a:r>
              <a:rPr lang="es-ES" dirty="0" smtClean="0"/>
              <a:t>sistema </a:t>
            </a:r>
            <a:r>
              <a:rPr lang="es-ES" dirty="0"/>
              <a:t>independiente </a:t>
            </a:r>
            <a:r>
              <a:rPr lang="es-ES" dirty="0" err="1"/>
              <a:t>hexafilar</a:t>
            </a:r>
            <a:r>
              <a:rPr lang="es-ES" dirty="0"/>
              <a:t> y uniendo las fases, </a:t>
            </a:r>
            <a:r>
              <a:rPr lang="es-ES" dirty="0" smtClean="0"/>
              <a:t>pasamos </a:t>
            </a:r>
            <a:r>
              <a:rPr lang="es-ES" dirty="0"/>
              <a:t>a un sistema trifásico </a:t>
            </a:r>
            <a:r>
              <a:rPr lang="es-ES" dirty="0" err="1"/>
              <a:t>trifilar</a:t>
            </a:r>
            <a:r>
              <a:rPr lang="es-ES" dirty="0"/>
              <a:t> conectado en triángulo.</a:t>
            </a:r>
          </a:p>
          <a:p>
            <a:pPr algn="just"/>
            <a:r>
              <a:rPr lang="es-ES" dirty="0"/>
              <a:t>La representación de la conexión del sistema triángulo </a:t>
            </a:r>
            <a:r>
              <a:rPr lang="es-ES" dirty="0" smtClean="0"/>
              <a:t>se puede </a:t>
            </a:r>
            <a:r>
              <a:rPr lang="es-ES" dirty="0"/>
              <a:t>interpretar por medio del enlace de los </a:t>
            </a:r>
            <a:r>
              <a:rPr lang="es-ES" dirty="0" smtClean="0"/>
              <a:t>arrollamientos </a:t>
            </a:r>
            <a:r>
              <a:rPr lang="es-ES" dirty="0"/>
              <a:t>de fase en serie uniendo el principio de uno con el final </a:t>
            </a:r>
            <a:r>
              <a:rPr lang="es-ES" dirty="0" smtClean="0"/>
              <a:t>del </a:t>
            </a:r>
            <a:r>
              <a:rPr lang="es-ES" dirty="0"/>
              <a:t>otro. En esta conexión no existe punto neutro. De los </a:t>
            </a:r>
            <a:r>
              <a:rPr lang="es-ES" dirty="0" smtClean="0"/>
              <a:t>tres </a:t>
            </a:r>
            <a:r>
              <a:rPr lang="es-ES" dirty="0"/>
              <a:t>puntos de unión que resultan de este montaje, se saca </a:t>
            </a:r>
            <a:r>
              <a:rPr lang="es-ES" dirty="0" smtClean="0"/>
              <a:t>un </a:t>
            </a:r>
            <a:r>
              <a:rPr lang="es-ES" dirty="0"/>
              <a:t>conductor de fase.</a:t>
            </a:r>
          </a:p>
          <a:p>
            <a:pPr algn="ctr"/>
            <a:r>
              <a:rPr lang="es-ES" b="1" dirty="0" smtClean="0">
                <a:solidFill>
                  <a:srgbClr val="FF0000"/>
                </a:solidFill>
                <a:latin typeface="Arial Rounded MT Bold" panose="020F0704030504030204" pitchFamily="34" charset="0"/>
              </a:rPr>
              <a:t>La tensión </a:t>
            </a:r>
            <a:r>
              <a:rPr lang="es-ES" b="1" dirty="0">
                <a:solidFill>
                  <a:srgbClr val="FF0000"/>
                </a:solidFill>
                <a:latin typeface="Arial Rounded MT Bold" panose="020F0704030504030204" pitchFamily="34" charset="0"/>
              </a:rPr>
              <a:t>compuesta </a:t>
            </a:r>
            <a:r>
              <a:rPr lang="es-ES" b="1" dirty="0" smtClean="0">
                <a:solidFill>
                  <a:srgbClr val="FF0000"/>
                </a:solidFill>
                <a:latin typeface="Arial Rounded MT Bold" panose="020F0704030504030204" pitchFamily="34" charset="0"/>
              </a:rPr>
              <a:t>y la tensión </a:t>
            </a:r>
            <a:r>
              <a:rPr lang="es-ES" b="1" dirty="0">
                <a:solidFill>
                  <a:srgbClr val="FF0000"/>
                </a:solidFill>
                <a:latin typeface="Arial Rounded MT Bold" panose="020F0704030504030204" pitchFamily="34" charset="0"/>
              </a:rPr>
              <a:t>simple coinciden en un </a:t>
            </a:r>
            <a:r>
              <a:rPr lang="es-ES" b="1" dirty="0" smtClean="0">
                <a:solidFill>
                  <a:srgbClr val="FF0000"/>
                </a:solidFill>
                <a:latin typeface="Arial Rounded MT Bold" panose="020F0704030504030204" pitchFamily="34" charset="0"/>
              </a:rPr>
              <a:t>sistema </a:t>
            </a:r>
            <a:r>
              <a:rPr lang="es-ES" b="1" dirty="0">
                <a:solidFill>
                  <a:srgbClr val="FF0000"/>
                </a:solidFill>
                <a:latin typeface="Arial Rounded MT Bold" panose="020F0704030504030204" pitchFamily="34" charset="0"/>
              </a:rPr>
              <a:t>conectado en triángulo,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forma independiente de </a:t>
            </a:r>
            <a:r>
              <a:rPr lang="es-ES" b="1" dirty="0" smtClean="0">
                <a:solidFill>
                  <a:srgbClr val="FF0000"/>
                </a:solidFill>
                <a:latin typeface="Arial Rounded MT Bold" panose="020F0704030504030204" pitchFamily="34" charset="0"/>
              </a:rPr>
              <a:t>la secuencia </a:t>
            </a:r>
            <a:r>
              <a:rPr lang="es-ES" b="1" dirty="0">
                <a:solidFill>
                  <a:srgbClr val="FF0000"/>
                </a:solidFill>
                <a:latin typeface="Arial Rounded MT Bold" panose="020F0704030504030204" pitchFamily="34" charset="0"/>
              </a:rPr>
              <a:t>de fases </a:t>
            </a:r>
            <a:r>
              <a:rPr lang="es-ES" b="1" dirty="0" smtClean="0">
                <a:solidFill>
                  <a:srgbClr val="FF0000"/>
                </a:solidFill>
                <a:latin typeface="Arial Rounded MT Bold" panose="020F0704030504030204" pitchFamily="34" charset="0"/>
              </a:rPr>
              <a:t>del sistema.</a:t>
            </a:r>
            <a:endParaRPr lang="es-ES" b="1" dirty="0">
              <a:solidFill>
                <a:srgbClr val="FF0000"/>
              </a:solidFill>
              <a:latin typeface="Arial Rounded MT Bold" panose="020F0704030504030204" pitchFamily="34" charset="0"/>
            </a:endParaRPr>
          </a:p>
        </p:txBody>
      </p:sp>
      <p:pic>
        <p:nvPicPr>
          <p:cNvPr id="4" name="Imagen 3"/>
          <p:cNvPicPr>
            <a:picLocks noChangeAspect="1"/>
          </p:cNvPicPr>
          <p:nvPr/>
        </p:nvPicPr>
        <p:blipFill>
          <a:blip r:embed="rId2"/>
          <a:stretch>
            <a:fillRect/>
          </a:stretch>
        </p:blipFill>
        <p:spPr>
          <a:xfrm>
            <a:off x="4333380" y="779256"/>
            <a:ext cx="3295650" cy="3019425"/>
          </a:xfrm>
          <a:prstGeom prst="rect">
            <a:avLst/>
          </a:prstGeom>
        </p:spPr>
      </p:pic>
    </p:spTree>
    <p:extLst>
      <p:ext uri="{BB962C8B-B14F-4D97-AF65-F5344CB8AC3E}">
        <p14:creationId xmlns:p14="http://schemas.microsoft.com/office/powerpoint/2010/main" val="194635470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a:t>
            </a:r>
            <a:r>
              <a:rPr lang="es-ES" b="1" dirty="0" smtClean="0">
                <a:solidFill>
                  <a:srgbClr val="0070C0"/>
                </a:solidFill>
              </a:rPr>
              <a:t>conexión </a:t>
            </a:r>
            <a:r>
              <a:rPr lang="es-ES" b="1" dirty="0">
                <a:solidFill>
                  <a:srgbClr val="0070C0"/>
                </a:solidFill>
              </a:rPr>
              <a:t>entre </a:t>
            </a:r>
            <a:r>
              <a:rPr lang="es-ES" b="1" dirty="0" smtClean="0">
                <a:solidFill>
                  <a:srgbClr val="0070C0"/>
                </a:solidFill>
              </a:rPr>
              <a:t>estrella </a:t>
            </a:r>
            <a:r>
              <a:rPr lang="es-ES" b="1" dirty="0">
                <a:solidFill>
                  <a:srgbClr val="0070C0"/>
                </a:solidFill>
              </a:rPr>
              <a:t>generador </a:t>
            </a:r>
            <a:r>
              <a:rPr lang="es-ES" b="1" dirty="0" smtClean="0">
                <a:solidFill>
                  <a:srgbClr val="0070C0"/>
                </a:solidFill>
              </a:rPr>
              <a:t>y </a:t>
            </a:r>
            <a:r>
              <a:rPr lang="es-ES" b="1" dirty="0">
                <a:solidFill>
                  <a:srgbClr val="0070C0"/>
                </a:solidFill>
              </a:rPr>
              <a:t>triángulo carga</a:t>
            </a:r>
            <a:r>
              <a:rPr lang="es-ES" b="1" dirty="0" smtClean="0">
                <a:solidFill>
                  <a:srgbClr val="0070C0"/>
                </a:solidFill>
              </a:rPr>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a:t>
            </a:r>
          </a:p>
          <a:p>
            <a:pPr algn="just"/>
            <a:r>
              <a:rPr lang="es-ES" dirty="0" smtClean="0"/>
              <a:t>i </a:t>
            </a:r>
            <a:r>
              <a:rPr lang="es-ES" dirty="0"/>
              <a:t>los devanados del generador están conectados en </a:t>
            </a:r>
            <a:r>
              <a:rPr lang="es-ES" dirty="0" smtClean="0"/>
              <a:t>triángulo</a:t>
            </a:r>
            <a:r>
              <a:rPr lang="es-ES" dirty="0"/>
              <a:t>, cada devanado de fase crea una tensión compuesta.</a:t>
            </a:r>
          </a:p>
          <a:p>
            <a:pPr algn="just"/>
            <a:r>
              <a:rPr lang="es-ES" dirty="0"/>
              <a:t>El consumidor conectado en triángulo tiene la tensión </a:t>
            </a:r>
            <a:r>
              <a:rPr lang="es-ES" dirty="0" err="1" smtClean="0"/>
              <a:t>comppuesta</a:t>
            </a:r>
            <a:r>
              <a:rPr lang="es-ES" dirty="0" smtClean="0"/>
              <a:t> </a:t>
            </a:r>
            <a:r>
              <a:rPr lang="es-ES" dirty="0"/>
              <a:t>a los bornes de la impedancia de fase. Por </a:t>
            </a:r>
            <a:r>
              <a:rPr lang="es-ES" dirty="0" smtClean="0"/>
              <a:t>consiguiente</a:t>
            </a:r>
            <a:r>
              <a:rPr lang="es-ES" dirty="0"/>
              <a:t>, la tensión compuesta es </a:t>
            </a:r>
            <a:r>
              <a:rPr lang="es-ES" dirty="0" smtClean="0"/>
              <a:t>igual </a:t>
            </a:r>
            <a:r>
              <a:rPr lang="es-ES" dirty="0"/>
              <a:t>a la tensión de fase. </a:t>
            </a:r>
          </a:p>
          <a:p>
            <a:pPr algn="just"/>
            <a:r>
              <a:rPr lang="es-ES" dirty="0"/>
              <a:t>Las impedancias de la carga son consideradas </a:t>
            </a:r>
            <a:r>
              <a:rPr lang="es-ES" dirty="0" smtClean="0"/>
              <a:t>iguales</a:t>
            </a:r>
            <a:r>
              <a:rPr lang="es-ES" dirty="0"/>
              <a:t>:</a:t>
            </a:r>
          </a:p>
          <a:p>
            <a:pPr algn="just"/>
            <a:endParaRPr lang="es-ES" dirty="0" smtClean="0"/>
          </a:p>
          <a:p>
            <a:pPr algn="just"/>
            <a:r>
              <a:rPr lang="es-ES" dirty="0" smtClean="0"/>
              <a:t>Por lo tanto</a:t>
            </a:r>
            <a:r>
              <a:rPr lang="es-ES" dirty="0"/>
              <a:t>, </a:t>
            </a:r>
            <a:r>
              <a:rPr lang="es-ES" dirty="0" smtClean="0"/>
              <a:t>las corrientes en cada </a:t>
            </a:r>
            <a:r>
              <a:rPr lang="es-ES" dirty="0"/>
              <a:t>fase estarán </a:t>
            </a:r>
            <a:r>
              <a:rPr lang="es-ES" dirty="0" smtClean="0"/>
              <a:t>de acuerdo con el diagrama </a:t>
            </a:r>
            <a:r>
              <a:rPr lang="es-ES" dirty="0" err="1"/>
              <a:t>fasorial</a:t>
            </a:r>
            <a:r>
              <a:rPr lang="es-ES" dirty="0"/>
              <a:t> que presentamos </a:t>
            </a:r>
            <a:r>
              <a:rPr lang="es-ES" dirty="0" smtClean="0"/>
              <a:t>en la imagen.</a:t>
            </a:r>
            <a:endParaRPr lang="es-ES" dirty="0"/>
          </a:p>
        </p:txBody>
      </p:sp>
      <p:pic>
        <p:nvPicPr>
          <p:cNvPr id="3" name="Imagen 2"/>
          <p:cNvPicPr>
            <a:picLocks noChangeAspect="1"/>
          </p:cNvPicPr>
          <p:nvPr/>
        </p:nvPicPr>
        <p:blipFill>
          <a:blip r:embed="rId2"/>
          <a:stretch>
            <a:fillRect/>
          </a:stretch>
        </p:blipFill>
        <p:spPr>
          <a:xfrm>
            <a:off x="2471242" y="695758"/>
            <a:ext cx="7019925" cy="3305175"/>
          </a:xfrm>
          <a:prstGeom prst="rect">
            <a:avLst/>
          </a:prstGeom>
        </p:spPr>
      </p:pic>
      <p:pic>
        <p:nvPicPr>
          <p:cNvPr id="5" name="Imagen 4"/>
          <p:cNvPicPr>
            <a:picLocks noChangeAspect="1"/>
          </p:cNvPicPr>
          <p:nvPr/>
        </p:nvPicPr>
        <p:blipFill>
          <a:blip r:embed="rId3"/>
          <a:stretch>
            <a:fillRect/>
          </a:stretch>
        </p:blipFill>
        <p:spPr>
          <a:xfrm>
            <a:off x="5328741" y="5359545"/>
            <a:ext cx="1304925" cy="295275"/>
          </a:xfrm>
          <a:prstGeom prst="rect">
            <a:avLst/>
          </a:prstGeom>
        </p:spPr>
      </p:pic>
    </p:spTree>
    <p:extLst>
      <p:ext uri="{BB962C8B-B14F-4D97-AF65-F5344CB8AC3E}">
        <p14:creationId xmlns:p14="http://schemas.microsoft.com/office/powerpoint/2010/main" val="179846749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ctr"/>
            <a:r>
              <a:rPr lang="es-ES" b="1" dirty="0" smtClean="0">
                <a:solidFill>
                  <a:srgbClr val="0070C0"/>
                </a:solidFill>
              </a:rPr>
              <a:t>Diagrama </a:t>
            </a:r>
            <a:r>
              <a:rPr lang="es-ES" b="1" dirty="0" err="1">
                <a:solidFill>
                  <a:srgbClr val="0070C0"/>
                </a:solidFill>
              </a:rPr>
              <a:t>fasorial</a:t>
            </a:r>
            <a:r>
              <a:rPr lang="es-ES" b="1" dirty="0">
                <a:solidFill>
                  <a:srgbClr val="0070C0"/>
                </a:solidFill>
              </a:rPr>
              <a:t> de tensiones en una carga en triángulo.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a:t>
            </a:r>
            <a:r>
              <a:rPr lang="es-ES" dirty="0"/>
              <a:t>carga o receptor para este tipo de </a:t>
            </a:r>
            <a:r>
              <a:rPr lang="es-ES" dirty="0" smtClean="0"/>
              <a:t>configuración </a:t>
            </a:r>
            <a:r>
              <a:rPr lang="es-ES" dirty="0"/>
              <a:t>para </a:t>
            </a:r>
            <a:r>
              <a:rPr lang="es-ES" dirty="0" smtClean="0"/>
              <a:t>generador </a:t>
            </a:r>
            <a:r>
              <a:rPr lang="es-ES" dirty="0"/>
              <a:t>está compuesto por un sistema de tres cargas, a </a:t>
            </a:r>
            <a:r>
              <a:rPr lang="es-ES" dirty="0" smtClean="0"/>
              <a:t>las que </a:t>
            </a:r>
            <a:r>
              <a:rPr lang="es-ES" dirty="0"/>
              <a:t>representamos por sus impedancias equivalentes que </a:t>
            </a:r>
            <a:r>
              <a:rPr lang="es-ES" dirty="0" smtClean="0"/>
              <a:t>son </a:t>
            </a:r>
            <a:r>
              <a:rPr lang="es-ES" dirty="0"/>
              <a:t>las fases del receptor. Estas se pueden unir de forma tal </a:t>
            </a:r>
            <a:r>
              <a:rPr lang="es-ES" dirty="0" smtClean="0"/>
              <a:t>de </a:t>
            </a:r>
            <a:r>
              <a:rPr lang="es-ES" dirty="0"/>
              <a:t>quedar conectadas en una </a:t>
            </a:r>
            <a:r>
              <a:rPr lang="es-ES" dirty="0" smtClean="0"/>
              <a:t>configuración </a:t>
            </a:r>
            <a:r>
              <a:rPr lang="es-ES" dirty="0"/>
              <a:t>de conexión del </a:t>
            </a:r>
            <a:r>
              <a:rPr lang="es-ES" dirty="0" smtClean="0"/>
              <a:t>tipo </a:t>
            </a:r>
            <a:r>
              <a:rPr lang="es-ES" dirty="0"/>
              <a:t>estrella o triángulo, según convenga o según el esquema </a:t>
            </a:r>
            <a:r>
              <a:rPr lang="es-ES" dirty="0" smtClean="0"/>
              <a:t>eléctrico </a:t>
            </a:r>
            <a:r>
              <a:rPr lang="es-ES" dirty="0"/>
              <a:t>que necesitemos para la instalación eléctrica: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4661992" y="547811"/>
            <a:ext cx="2638425" cy="2009775"/>
          </a:xfrm>
          <a:prstGeom prst="rect">
            <a:avLst/>
          </a:prstGeom>
        </p:spPr>
      </p:pic>
      <p:pic>
        <p:nvPicPr>
          <p:cNvPr id="6" name="Imagen 5"/>
          <p:cNvPicPr>
            <a:picLocks noChangeAspect="1"/>
          </p:cNvPicPr>
          <p:nvPr/>
        </p:nvPicPr>
        <p:blipFill>
          <a:blip r:embed="rId3"/>
          <a:stretch>
            <a:fillRect/>
          </a:stretch>
        </p:blipFill>
        <p:spPr>
          <a:xfrm>
            <a:off x="4600079" y="3950586"/>
            <a:ext cx="2762250" cy="2543175"/>
          </a:xfrm>
          <a:prstGeom prst="rect">
            <a:avLst/>
          </a:prstGeom>
        </p:spPr>
      </p:pic>
    </p:spTree>
    <p:extLst>
      <p:ext uri="{BB962C8B-B14F-4D97-AF65-F5344CB8AC3E}">
        <p14:creationId xmlns:p14="http://schemas.microsoft.com/office/powerpoint/2010/main" val="229226936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a:t>
            </a:r>
            <a:r>
              <a:rPr lang="es-ES" dirty="0"/>
              <a:t>este caso particular, encontramos que las corrientes de </a:t>
            </a:r>
            <a:r>
              <a:rPr lang="es-ES" dirty="0" smtClean="0"/>
              <a:t>fase </a:t>
            </a:r>
            <a:r>
              <a:rPr lang="es-ES" dirty="0"/>
              <a:t>son desfasadas entre sí un ángulo de </a:t>
            </a:r>
            <a:r>
              <a:rPr lang="es-ES" dirty="0" smtClean="0"/>
              <a:t>120°; </a:t>
            </a:r>
            <a:r>
              <a:rPr lang="es-ES" dirty="0"/>
              <a:t>la relación </a:t>
            </a:r>
          </a:p>
          <a:p>
            <a:pPr algn="just"/>
            <a:r>
              <a:rPr lang="es-ES" dirty="0"/>
              <a:t>existente entre estas y las corrientes propias de línea </a:t>
            </a:r>
            <a:r>
              <a:rPr lang="es-ES" dirty="0" smtClean="0"/>
              <a:t>en lo </a:t>
            </a:r>
            <a:r>
              <a:rPr lang="es-ES" dirty="0"/>
              <a:t>que a módulo se refiere puede ser expresada de la </a:t>
            </a:r>
            <a:r>
              <a:rPr lang="es-ES" dirty="0" smtClean="0"/>
              <a:t>siguiente </a:t>
            </a:r>
            <a:r>
              <a:rPr lang="es-ES" dirty="0"/>
              <a:t>manera</a:t>
            </a:r>
            <a:r>
              <a:rPr lang="es-ES" dirty="0" smtClean="0"/>
              <a:t>:</a:t>
            </a:r>
          </a:p>
          <a:p>
            <a:pPr algn="just"/>
            <a:endParaRPr lang="es-ES" dirty="0"/>
          </a:p>
          <a:p>
            <a:pPr algn="just"/>
            <a:r>
              <a:rPr lang="es-ES" dirty="0" smtClean="0"/>
              <a:t>En </a:t>
            </a:r>
            <a:r>
              <a:rPr lang="es-ES" dirty="0"/>
              <a:t>el caso de un sistema trifásico con carga conectada en </a:t>
            </a:r>
            <a:r>
              <a:rPr lang="es-ES" dirty="0" smtClean="0"/>
              <a:t>triángulo </a:t>
            </a:r>
            <a:r>
              <a:rPr lang="es-ES" dirty="0"/>
              <a:t>desequilibrado, las impedancias de la carga no </a:t>
            </a:r>
            <a:r>
              <a:rPr lang="es-ES" dirty="0" smtClean="0"/>
              <a:t>son iguales</a:t>
            </a:r>
            <a:r>
              <a:rPr lang="es-ES" dirty="0"/>
              <a:t>. El método por desarrollar para la obtención del </a:t>
            </a:r>
            <a:r>
              <a:rPr lang="es-ES" dirty="0" smtClean="0"/>
              <a:t>valor </a:t>
            </a:r>
            <a:r>
              <a:rPr lang="es-ES" dirty="0"/>
              <a:t>de las corrientes es de similares características al </a:t>
            </a:r>
            <a:r>
              <a:rPr lang="es-ES" dirty="0" smtClean="0"/>
              <a:t>utilizado </a:t>
            </a:r>
            <a:r>
              <a:rPr lang="es-ES" dirty="0"/>
              <a:t>en el caso particular del sistema equilibrado, ya que </a:t>
            </a:r>
            <a:r>
              <a:rPr lang="es-ES" dirty="0" smtClean="0"/>
              <a:t>existe </a:t>
            </a:r>
            <a:r>
              <a:rPr lang="es-ES" dirty="0"/>
              <a:t>la relación entre las tensiones de fase de la carga y </a:t>
            </a:r>
            <a:r>
              <a:rPr lang="es-ES" dirty="0" smtClean="0"/>
              <a:t>las </a:t>
            </a:r>
            <a:r>
              <a:rPr lang="es-ES" dirty="0"/>
              <a:t>de línea, que son coincidentes: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obtener las corrientes de línea, se realiza la </a:t>
            </a:r>
            <a:r>
              <a:rPr lang="es-ES" dirty="0" smtClean="0"/>
              <a:t>sumatoria de corrientes en cada </a:t>
            </a:r>
            <a:r>
              <a:rPr lang="es-ES" dirty="0"/>
              <a:t>uno </a:t>
            </a:r>
            <a:r>
              <a:rPr lang="es-ES" dirty="0" smtClean="0"/>
              <a:t>de los nodos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547817" y="975261"/>
            <a:ext cx="866775" cy="228600"/>
          </a:xfrm>
          <a:prstGeom prst="rect">
            <a:avLst/>
          </a:prstGeom>
        </p:spPr>
      </p:pic>
      <p:pic>
        <p:nvPicPr>
          <p:cNvPr id="5" name="Imagen 4"/>
          <p:cNvPicPr>
            <a:picLocks noChangeAspect="1"/>
          </p:cNvPicPr>
          <p:nvPr/>
        </p:nvPicPr>
        <p:blipFill>
          <a:blip r:embed="rId3"/>
          <a:stretch>
            <a:fillRect/>
          </a:stretch>
        </p:blipFill>
        <p:spPr>
          <a:xfrm>
            <a:off x="4361954" y="2390589"/>
            <a:ext cx="3238500" cy="2219325"/>
          </a:xfrm>
          <a:prstGeom prst="rect">
            <a:avLst/>
          </a:prstGeom>
        </p:spPr>
      </p:pic>
      <p:pic>
        <p:nvPicPr>
          <p:cNvPr id="7" name="Imagen 6"/>
          <p:cNvPicPr>
            <a:picLocks noChangeAspect="1"/>
          </p:cNvPicPr>
          <p:nvPr/>
        </p:nvPicPr>
        <p:blipFill>
          <a:blip r:embed="rId4"/>
          <a:stretch>
            <a:fillRect/>
          </a:stretch>
        </p:blipFill>
        <p:spPr>
          <a:xfrm>
            <a:off x="5409704" y="5334991"/>
            <a:ext cx="1143000" cy="914400"/>
          </a:xfrm>
          <a:prstGeom prst="rect">
            <a:avLst/>
          </a:prstGeom>
        </p:spPr>
      </p:pic>
    </p:spTree>
    <p:extLst>
      <p:ext uri="{BB962C8B-B14F-4D97-AF65-F5344CB8AC3E}">
        <p14:creationId xmlns:p14="http://schemas.microsoft.com/office/powerpoint/2010/main" val="3263710628"/>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7" y="160330"/>
            <a:ext cx="11542816"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Transformación </a:t>
            </a:r>
            <a:r>
              <a:rPr lang="es-ES" b="1" dirty="0">
                <a:solidFill>
                  <a:srgbClr val="0070C0"/>
                </a:solidFill>
                <a:latin typeface="Arial Rounded MT Bold" panose="020F0704030504030204" pitchFamily="34" charset="0"/>
              </a:rPr>
              <a:t>de </a:t>
            </a:r>
            <a:r>
              <a:rPr lang="es-ES" b="1" dirty="0" err="1" smtClean="0">
                <a:solidFill>
                  <a:srgbClr val="0070C0"/>
                </a:solidFill>
                <a:latin typeface="Arial Rounded MT Bold" panose="020F0704030504030204" pitchFamily="34" charset="0"/>
              </a:rPr>
              <a:t>KennelIy</a:t>
            </a:r>
            <a:endParaRPr lang="es-ES" b="1" dirty="0">
              <a:solidFill>
                <a:srgbClr val="0070C0"/>
              </a:solidFill>
              <a:latin typeface="Arial Rounded MT Bold" panose="020F0704030504030204" pitchFamily="34" charset="0"/>
            </a:endParaRPr>
          </a:p>
          <a:p>
            <a:pPr algn="just"/>
            <a:r>
              <a:rPr lang="es-ES" dirty="0"/>
              <a:t>Muchas veces, en nuestra vida </a:t>
            </a:r>
            <a:r>
              <a:rPr lang="es-ES" dirty="0" err="1" smtClean="0"/>
              <a:t>profesionaI</a:t>
            </a:r>
            <a:r>
              <a:rPr lang="es-ES" dirty="0" smtClean="0"/>
              <a:t>, necesitamos realizar </a:t>
            </a:r>
            <a:r>
              <a:rPr lang="es-ES" dirty="0"/>
              <a:t>un cálculo para transformar un grupo de impedancias </a:t>
            </a:r>
            <a:r>
              <a:rPr lang="es-ES" dirty="0" smtClean="0"/>
              <a:t>conectadas </a:t>
            </a:r>
            <a:r>
              <a:rPr lang="es-ES" dirty="0"/>
              <a:t>en estrella a una conexión en triángulo, o viceversa.</a:t>
            </a:r>
          </a:p>
          <a:p>
            <a:pPr algn="just"/>
            <a:r>
              <a:rPr lang="es-ES" dirty="0"/>
              <a:t>El teorema de transformación de </a:t>
            </a:r>
            <a:r>
              <a:rPr lang="es-ES" dirty="0" err="1" smtClean="0"/>
              <a:t>KennelIy</a:t>
            </a:r>
            <a:r>
              <a:rPr lang="es-ES" dirty="0" smtClean="0"/>
              <a:t> </a:t>
            </a:r>
            <a:r>
              <a:rPr lang="es-ES" dirty="0"/>
              <a:t>es el que nos </a:t>
            </a:r>
            <a:r>
              <a:rPr lang="es-ES" dirty="0" smtClean="0"/>
              <a:t>permite</a:t>
            </a:r>
            <a:r>
              <a:rPr lang="es-ES" dirty="0"/>
              <a:t>, mediante un desarrollo matemático, transformar </a:t>
            </a:r>
            <a:r>
              <a:rPr lang="es-ES" dirty="0" smtClean="0"/>
              <a:t>circuitos </a:t>
            </a:r>
            <a:r>
              <a:rPr lang="es-ES" dirty="0"/>
              <a:t>eléctricos en forma de estrella a triángulo, y viceversa. Es </a:t>
            </a:r>
            <a:r>
              <a:rPr lang="es-ES" dirty="0" smtClean="0"/>
              <a:t>un </a:t>
            </a:r>
            <a:r>
              <a:rPr lang="es-ES" dirty="0"/>
              <a:t>método muy útil para realizar el análisis de circuitos </a:t>
            </a:r>
            <a:r>
              <a:rPr lang="es-ES" dirty="0" smtClean="0"/>
              <a:t>eléctricos </a:t>
            </a:r>
            <a:r>
              <a:rPr lang="es-ES" dirty="0"/>
              <a:t>complejos, ya que permite transformarlos de tal manera </a:t>
            </a:r>
            <a:r>
              <a:rPr lang="es-ES" dirty="0" smtClean="0"/>
              <a:t>que </a:t>
            </a:r>
            <a:r>
              <a:rPr lang="es-ES" dirty="0"/>
              <a:t>dichos circuitos se puedan convertir en otros circuitos </a:t>
            </a:r>
            <a:r>
              <a:rPr lang="es-ES" dirty="0" smtClean="0"/>
              <a:t>equivalentes </a:t>
            </a:r>
            <a:r>
              <a:rPr lang="es-ES" dirty="0"/>
              <a:t>en forma de estrella o de triángulo.</a:t>
            </a:r>
          </a:p>
          <a:p>
            <a:pPr algn="just"/>
            <a:r>
              <a:rPr lang="es-ES" dirty="0" smtClean="0"/>
              <a:t>El método para pasar un sistema estrella a triángulo es el desarrollado a continuación</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Para </a:t>
            </a:r>
            <a:r>
              <a:rPr lang="es-ES" dirty="0"/>
              <a:t>convertir de un sistema en triángulo a otro sistema de </a:t>
            </a:r>
            <a:r>
              <a:rPr lang="es-ES" dirty="0" smtClean="0"/>
              <a:t>configuración </a:t>
            </a:r>
            <a:r>
              <a:rPr lang="es-ES" dirty="0"/>
              <a:t>en estrella, debemos proceder de la </a:t>
            </a:r>
            <a:r>
              <a:rPr lang="es-ES" dirty="0" smtClean="0"/>
              <a:t>siguiente </a:t>
            </a:r>
            <a:r>
              <a:rPr lang="es-ES" dirty="0"/>
              <a:t>forma</a:t>
            </a:r>
            <a:r>
              <a:rPr lang="es-ES" dirty="0" smtClean="0"/>
              <a:t>:</a:t>
            </a:r>
            <a:endParaRPr lang="es-ES" dirty="0"/>
          </a:p>
        </p:txBody>
      </p:sp>
      <p:pic>
        <p:nvPicPr>
          <p:cNvPr id="4" name="Imagen 3"/>
          <p:cNvPicPr>
            <a:picLocks noChangeAspect="1"/>
          </p:cNvPicPr>
          <p:nvPr/>
        </p:nvPicPr>
        <p:blipFill>
          <a:blip r:embed="rId2"/>
          <a:stretch>
            <a:fillRect/>
          </a:stretch>
        </p:blipFill>
        <p:spPr>
          <a:xfrm>
            <a:off x="4814392" y="2560246"/>
            <a:ext cx="2333625" cy="1428750"/>
          </a:xfrm>
          <a:prstGeom prst="rect">
            <a:avLst/>
          </a:prstGeom>
        </p:spPr>
      </p:pic>
      <p:pic>
        <p:nvPicPr>
          <p:cNvPr id="6" name="Imagen 5"/>
          <p:cNvPicPr>
            <a:picLocks noChangeAspect="1"/>
          </p:cNvPicPr>
          <p:nvPr/>
        </p:nvPicPr>
        <p:blipFill>
          <a:blip r:embed="rId3"/>
          <a:stretch>
            <a:fillRect/>
          </a:stretch>
        </p:blipFill>
        <p:spPr>
          <a:xfrm>
            <a:off x="5023941" y="4588452"/>
            <a:ext cx="1914525" cy="1504950"/>
          </a:xfrm>
          <a:prstGeom prst="rect">
            <a:avLst/>
          </a:prstGeom>
        </p:spPr>
      </p:pic>
    </p:spTree>
    <p:extLst>
      <p:ext uri="{BB962C8B-B14F-4D97-AF65-F5344CB8AC3E}">
        <p14:creationId xmlns:p14="http://schemas.microsoft.com/office/powerpoint/2010/main" val="120625951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2" y="208256"/>
            <a:ext cx="11665528" cy="369332"/>
          </a:xfrm>
          <a:prstGeom prst="rect">
            <a:avLst/>
          </a:prstGeom>
        </p:spPr>
        <p:txBody>
          <a:bodyPr wrap="square">
            <a:spAutoFit/>
          </a:bodyPr>
          <a:lstStyle/>
          <a:p>
            <a:pPr algn="ctr"/>
            <a:r>
              <a:rPr lang="es-ES" b="1" dirty="0">
                <a:solidFill>
                  <a:srgbClr val="0070C0"/>
                </a:solidFill>
              </a:rPr>
              <a:t>Comparación entre </a:t>
            </a:r>
            <a:r>
              <a:rPr lang="es-ES" b="1" dirty="0" smtClean="0">
                <a:solidFill>
                  <a:srgbClr val="0070C0"/>
                </a:solidFill>
              </a:rPr>
              <a:t>la conexión </a:t>
            </a:r>
            <a:r>
              <a:rPr lang="es-ES" b="1" dirty="0">
                <a:solidFill>
                  <a:srgbClr val="0070C0"/>
                </a:solidFill>
              </a:rPr>
              <a:t>en triángulo </a:t>
            </a:r>
            <a:r>
              <a:rPr lang="es-ES" b="1" dirty="0" smtClean="0">
                <a:solidFill>
                  <a:srgbClr val="0070C0"/>
                </a:solidFill>
              </a:rPr>
              <a:t>y la conexión </a:t>
            </a:r>
            <a:r>
              <a:rPr lang="es-ES" b="1" dirty="0">
                <a:solidFill>
                  <a:srgbClr val="0070C0"/>
                </a:solidFill>
              </a:rPr>
              <a:t>en estrella.</a:t>
            </a:r>
          </a:p>
        </p:txBody>
      </p:sp>
      <p:pic>
        <p:nvPicPr>
          <p:cNvPr id="5" name="Imagen 4"/>
          <p:cNvPicPr>
            <a:picLocks noChangeAspect="1"/>
          </p:cNvPicPr>
          <p:nvPr/>
        </p:nvPicPr>
        <p:blipFill>
          <a:blip r:embed="rId2"/>
          <a:stretch>
            <a:fillRect/>
          </a:stretch>
        </p:blipFill>
        <p:spPr>
          <a:xfrm>
            <a:off x="4030373" y="818779"/>
            <a:ext cx="4048125" cy="5505450"/>
          </a:xfrm>
          <a:prstGeom prst="rect">
            <a:avLst/>
          </a:prstGeom>
        </p:spPr>
      </p:pic>
    </p:spTree>
    <p:extLst>
      <p:ext uri="{BB962C8B-B14F-4D97-AF65-F5344CB8AC3E}">
        <p14:creationId xmlns:p14="http://schemas.microsoft.com/office/powerpoint/2010/main" val="1082031010"/>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1880" y="149707"/>
            <a:ext cx="11637819" cy="6463308"/>
          </a:xfrm>
          <a:prstGeom prst="rect">
            <a:avLst/>
          </a:prstGeom>
        </p:spPr>
        <p:txBody>
          <a:bodyPr wrap="square">
            <a:spAutoFit/>
          </a:bodyPr>
          <a:lstStyle/>
          <a:p>
            <a:pPr algn="just"/>
            <a:r>
              <a:rPr lang="es-ES" dirty="0"/>
              <a:t>La impedancia que concurre a un vértice de la estrella </a:t>
            </a:r>
            <a:r>
              <a:rPr lang="es-ES" dirty="0" smtClean="0"/>
              <a:t>es </a:t>
            </a:r>
            <a:r>
              <a:rPr lang="es-ES" dirty="0"/>
              <a:t>igual al producto de las dos que concurren al </a:t>
            </a:r>
            <a:r>
              <a:rPr lang="es-ES" dirty="0" smtClean="0"/>
              <a:t>mismo vértice </a:t>
            </a:r>
            <a:r>
              <a:rPr lang="es-ES" dirty="0"/>
              <a:t>en el triángulo, dividido por la suma de las tres </a:t>
            </a:r>
            <a:r>
              <a:rPr lang="es-ES" dirty="0" smtClean="0"/>
              <a:t>impedancias </a:t>
            </a:r>
            <a:r>
              <a:rPr lang="es-ES" dirty="0"/>
              <a:t>del triángulo.</a:t>
            </a:r>
          </a:p>
          <a:p>
            <a:pPr algn="just"/>
            <a:r>
              <a:rPr lang="es-ES" dirty="0"/>
              <a:t>En la mayoría de los casos, los circuitos conectados en </a:t>
            </a:r>
            <a:r>
              <a:rPr lang="es-ES" dirty="0" smtClean="0"/>
              <a:t>estrella </a:t>
            </a:r>
            <a:r>
              <a:rPr lang="es-ES" dirty="0"/>
              <a:t>pueden transformarse en triángulo, y viceversa. Este </a:t>
            </a:r>
            <a:r>
              <a:rPr lang="es-ES" dirty="0" smtClean="0"/>
              <a:t>cambio </a:t>
            </a:r>
            <a:r>
              <a:rPr lang="es-ES" dirty="0"/>
              <a:t>de conexión supone una variación de tensión y de </a:t>
            </a:r>
            <a:r>
              <a:rPr lang="es-ES" dirty="0" smtClean="0"/>
              <a:t>corriente</a:t>
            </a:r>
            <a:r>
              <a:rPr lang="es-ES" dirty="0"/>
              <a:t>; también </a:t>
            </a:r>
            <a:r>
              <a:rPr lang="es-ES" dirty="0" smtClean="0"/>
              <a:t>se modificará el consumo de potencia </a:t>
            </a:r>
            <a:r>
              <a:rPr lang="es-ES" dirty="0"/>
              <a:t>eléctrica. </a:t>
            </a:r>
          </a:p>
          <a:p>
            <a:pPr algn="just"/>
            <a:r>
              <a:rPr lang="es-ES" dirty="0" smtClean="0"/>
              <a:t>Una carga de consumo conectada en triángulo consume el triple de potencia que una carga conectada en estrella, considerando </a:t>
            </a:r>
            <a:r>
              <a:rPr lang="es-ES" dirty="0"/>
              <a:t>que tenemos cargas equilibradas, </a:t>
            </a:r>
            <a:r>
              <a:rPr lang="es-ES" dirty="0" smtClean="0"/>
              <a:t>o sea, que las impedancias </a:t>
            </a:r>
            <a:r>
              <a:rPr lang="es-ES" dirty="0"/>
              <a:t>son iguales.</a:t>
            </a:r>
          </a:p>
          <a:p>
            <a:pPr algn="just"/>
            <a:r>
              <a:rPr lang="es-ES" b="1" dirty="0">
                <a:solidFill>
                  <a:srgbClr val="0070C0"/>
                </a:solidFill>
                <a:latin typeface="Arial Rounded MT Bold" panose="020F0704030504030204" pitchFamily="34" charset="0"/>
              </a:rPr>
              <a:t>Caso de aplicación</a:t>
            </a:r>
          </a:p>
          <a:p>
            <a:pPr algn="just"/>
            <a:r>
              <a:rPr lang="es-ES" dirty="0"/>
              <a:t>Si consideramos ER ejemplo un sistema de </a:t>
            </a:r>
            <a:r>
              <a:rPr lang="es-ES" dirty="0" smtClean="0"/>
              <a:t>generación configurado </a:t>
            </a:r>
            <a:r>
              <a:rPr lang="es-ES" dirty="0"/>
              <a:t>en estrella y una carga configurada en </a:t>
            </a:r>
            <a:r>
              <a:rPr lang="es-ES" dirty="0" smtClean="0"/>
              <a:t>triángulo</a:t>
            </a:r>
            <a:r>
              <a:rPr lang="es-ES" dirty="0"/>
              <a:t>, y tenemos en cuenta la línea como impedancia real </a:t>
            </a:r>
            <a:r>
              <a:rPr lang="es-ES" dirty="0" smtClean="0"/>
              <a:t>propia</a:t>
            </a:r>
            <a:r>
              <a:rPr lang="es-ES" dirty="0"/>
              <a:t>, con el método de </a:t>
            </a:r>
            <a:r>
              <a:rPr lang="es-ES" dirty="0" err="1"/>
              <a:t>Kennelly</a:t>
            </a:r>
            <a:r>
              <a:rPr lang="es-ES" dirty="0"/>
              <a:t> visto antes podemos </a:t>
            </a:r>
            <a:r>
              <a:rPr lang="es-ES" dirty="0" smtClean="0"/>
              <a:t>convertir </a:t>
            </a:r>
            <a:r>
              <a:rPr lang="es-ES" dirty="0"/>
              <a:t>el sistema triángulo a uno estrella, de manera que nos </a:t>
            </a:r>
            <a:r>
              <a:rPr lang="es-ES" dirty="0" smtClean="0"/>
              <a:t>queden </a:t>
            </a:r>
            <a:r>
              <a:rPr lang="es-ES" dirty="0"/>
              <a:t>las impedancias en serie para tener una resolución </a:t>
            </a:r>
            <a:r>
              <a:rPr lang="es-ES" dirty="0" smtClean="0"/>
              <a:t>más </a:t>
            </a:r>
            <a:r>
              <a:rPr lang="es-ES" dirty="0"/>
              <a:t>conveniente y sencilla</a:t>
            </a:r>
            <a:r>
              <a:rPr lang="es-ES" dirty="0" smtClean="0"/>
              <a:t>.</a:t>
            </a:r>
          </a:p>
          <a:p>
            <a:pPr algn="just"/>
            <a:r>
              <a:rPr lang="es-ES" dirty="0"/>
              <a:t>En este caso, pasamos de un sistema real a un sistema ficticio, </a:t>
            </a:r>
            <a:r>
              <a:rPr lang="es-ES" dirty="0" smtClean="0"/>
              <a:t>ya </a:t>
            </a:r>
            <a:r>
              <a:rPr lang="es-ES" dirty="0"/>
              <a:t>que la estrella no existe en la realidad dado que se ha </a:t>
            </a:r>
            <a:r>
              <a:rPr lang="es-ES" dirty="0" smtClean="0"/>
              <a:t>con</a:t>
            </a:r>
            <a:endParaRPr lang="es-ES" dirty="0"/>
          </a:p>
          <a:p>
            <a:pPr algn="just"/>
            <a:r>
              <a:rPr lang="es-ES" dirty="0"/>
              <a:t>vertido matemáticamente. Si las cargas son equivalentes entre </a:t>
            </a:r>
            <a:r>
              <a:rPr lang="es-ES" dirty="0" smtClean="0"/>
              <a:t>sí</a:t>
            </a:r>
            <a:r>
              <a:rPr lang="es-ES" dirty="0"/>
              <a:t>, las corrientes en las líneas debido a la fuente tendrán que </a:t>
            </a:r>
          </a:p>
          <a:p>
            <a:pPr algn="just"/>
            <a:r>
              <a:rPr lang="es-ES" dirty="0"/>
              <a:t>ser iguales tanto para la carga real como para la carga ficticia. </a:t>
            </a:r>
          </a:p>
          <a:p>
            <a:pPr algn="just"/>
            <a:r>
              <a:rPr lang="es-ES" dirty="0"/>
              <a:t>En algunos elementos conviene conectar en estrella un lado </a:t>
            </a:r>
            <a:r>
              <a:rPr lang="es-ES" dirty="0" smtClean="0"/>
              <a:t>del </a:t>
            </a:r>
            <a:r>
              <a:rPr lang="es-ES" dirty="0"/>
              <a:t>transformador cuando hay una elevada tensión de </a:t>
            </a:r>
            <a:r>
              <a:rPr lang="es-ES" dirty="0" smtClean="0"/>
              <a:t>cortocircuito </a:t>
            </a:r>
            <a:r>
              <a:rPr lang="es-ES" dirty="0"/>
              <a:t>y cuando se precise una conexión simétrica de </a:t>
            </a:r>
            <a:r>
              <a:rPr lang="es-ES" dirty="0" smtClean="0"/>
              <a:t>neutro </a:t>
            </a:r>
            <a:r>
              <a:rPr lang="es-ES" dirty="0"/>
              <a:t>para poner a tierra o alimentar cargas monofásicas. </a:t>
            </a:r>
          </a:p>
          <a:p>
            <a:pPr algn="just"/>
            <a:r>
              <a:rPr lang="es-ES" dirty="0"/>
              <a:t>La conexión triángulo-estrella es usual cuando </a:t>
            </a:r>
            <a:r>
              <a:rPr lang="es-ES" dirty="0" smtClean="0"/>
              <a:t>tenemos transformadores </a:t>
            </a:r>
            <a:r>
              <a:rPr lang="es-ES" dirty="0"/>
              <a:t>elevadores en la salida de línea de </a:t>
            </a:r>
            <a:r>
              <a:rPr lang="es-ES" dirty="0" smtClean="0"/>
              <a:t>transmisión </a:t>
            </a:r>
            <a:r>
              <a:rPr lang="es-ES" dirty="0"/>
              <a:t>de energía de alta tensión, y por la misma razón</a:t>
            </a:r>
            <a:r>
              <a:rPr lang="es-ES" dirty="0" smtClean="0"/>
              <a:t>, en </a:t>
            </a:r>
            <a:r>
              <a:rPr lang="es-ES" dirty="0"/>
              <a:t>el extremo receptor, suelen estar conectados </a:t>
            </a:r>
            <a:r>
              <a:rPr lang="es-ES" dirty="0" smtClean="0"/>
              <a:t>estrella-triángulo</a:t>
            </a:r>
            <a:r>
              <a:rPr lang="es-ES" dirty="0"/>
              <a:t>. El neutro de la estrella del lado de alta tensión se </a:t>
            </a:r>
            <a:r>
              <a:rPr lang="es-ES" dirty="0" smtClean="0"/>
              <a:t>suele </a:t>
            </a:r>
            <a:r>
              <a:rPr lang="es-ES" dirty="0"/>
              <a:t>poner rígido a tierra para asegurar una distribución </a:t>
            </a:r>
            <a:r>
              <a:rPr lang="es-ES" dirty="0" smtClean="0"/>
              <a:t>equilibrada </a:t>
            </a:r>
            <a:r>
              <a:rPr lang="es-ES" dirty="0"/>
              <a:t>de tensiones entre fase y tierra, como también </a:t>
            </a:r>
            <a:r>
              <a:rPr lang="es-ES" dirty="0" smtClean="0"/>
              <a:t>para </a:t>
            </a:r>
            <a:r>
              <a:rPr lang="es-ES" dirty="0"/>
              <a:t>reducir las tensiones existentes entre la bobina de </a:t>
            </a:r>
            <a:r>
              <a:rPr lang="es-ES" dirty="0" smtClean="0"/>
              <a:t>los transformadores y el núcleo</a:t>
            </a:r>
            <a:r>
              <a:rPr lang="es-ES" dirty="0"/>
              <a:t>.</a:t>
            </a:r>
          </a:p>
          <a:p>
            <a:pPr algn="just"/>
            <a:r>
              <a:rPr lang="es-ES" dirty="0"/>
              <a:t>A veces se conecta el neutro a tierra mediante una </a:t>
            </a:r>
            <a:r>
              <a:rPr lang="es-ES" dirty="0" smtClean="0"/>
              <a:t>impedancia </a:t>
            </a:r>
            <a:r>
              <a:rPr lang="es-ES" dirty="0"/>
              <a:t>cuyo fin consiste en limitar la corriente de </a:t>
            </a:r>
            <a:r>
              <a:rPr lang="es-ES" dirty="0" smtClean="0"/>
              <a:t>cortocircuito </a:t>
            </a:r>
            <a:r>
              <a:rPr lang="es-ES" dirty="0"/>
              <a:t>entre fase y tierra; el valor de la impedancia se calcula </a:t>
            </a:r>
            <a:r>
              <a:rPr lang="es-ES" dirty="0" smtClean="0"/>
              <a:t>para </a:t>
            </a:r>
            <a:r>
              <a:rPr lang="es-ES" dirty="0"/>
              <a:t>obtener un valor de cortocircuito esperado</a:t>
            </a:r>
            <a:r>
              <a:rPr lang="es-ES" dirty="0" smtClean="0"/>
              <a:t>.</a:t>
            </a:r>
          </a:p>
          <a:p>
            <a:pPr algn="just"/>
            <a:endParaRPr lang="es-ES" dirty="0"/>
          </a:p>
        </p:txBody>
      </p:sp>
    </p:spTree>
    <p:extLst>
      <p:ext uri="{BB962C8B-B14F-4D97-AF65-F5344CB8AC3E}">
        <p14:creationId xmlns:p14="http://schemas.microsoft.com/office/powerpoint/2010/main" val="1934047456"/>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1880" y="149707"/>
            <a:ext cx="11637819" cy="5632311"/>
          </a:xfrm>
          <a:prstGeom prst="rect">
            <a:avLst/>
          </a:prstGeom>
        </p:spPr>
        <p:txBody>
          <a:bodyPr wrap="square">
            <a:spAutoFit/>
          </a:bodyPr>
          <a:lstStyle/>
          <a:p>
            <a:pPr algn="just"/>
            <a:r>
              <a:rPr lang="es-ES" dirty="0" smtClean="0"/>
              <a:t>Según </a:t>
            </a:r>
            <a:r>
              <a:rPr lang="es-ES" dirty="0"/>
              <a:t>la norma internacional, en la placa característica de </a:t>
            </a:r>
            <a:r>
              <a:rPr lang="es-ES" dirty="0" smtClean="0"/>
              <a:t>los </a:t>
            </a:r>
            <a:r>
              <a:rPr lang="es-ES" dirty="0"/>
              <a:t>motores trifásicos se debe indicar la tensión nominal y </a:t>
            </a:r>
            <a:r>
              <a:rPr lang="es-ES" dirty="0" smtClean="0"/>
              <a:t>la conexión </a:t>
            </a:r>
            <a:r>
              <a:rPr lang="es-ES" dirty="0"/>
              <a:t>a que corresponde. Hay motores que permiten la </a:t>
            </a:r>
            <a:r>
              <a:rPr lang="es-ES" dirty="0" smtClean="0"/>
              <a:t>conexión </a:t>
            </a:r>
            <a:r>
              <a:rPr lang="es-ES" dirty="0"/>
              <a:t>de los bobinados del motor tanto en estrella como </a:t>
            </a:r>
            <a:r>
              <a:rPr lang="es-ES" dirty="0" smtClean="0"/>
              <a:t>en </a:t>
            </a:r>
            <a:r>
              <a:rPr lang="es-ES" dirty="0"/>
              <a:t>triángulo. Los extremos de cada fase constituyen los </a:t>
            </a:r>
            <a:r>
              <a:rPr lang="es-ES" dirty="0" smtClean="0"/>
              <a:t>terminales </a:t>
            </a:r>
            <a:r>
              <a:rPr lang="es-ES" dirty="0"/>
              <a:t>ubicados en la caja de conexión del motor.</a:t>
            </a:r>
          </a:p>
          <a:p>
            <a:pPr algn="just"/>
            <a:r>
              <a:rPr lang="es-ES" dirty="0"/>
              <a:t>¿Dónde se efectúa el cambio de conexión? Este se </a:t>
            </a:r>
            <a:r>
              <a:rPr lang="es-ES" dirty="0" smtClean="0"/>
              <a:t>realiza directamente en la caja de bornes del motor con ayuda </a:t>
            </a:r>
            <a:r>
              <a:rPr lang="es-ES" dirty="0"/>
              <a:t>de </a:t>
            </a:r>
            <a:r>
              <a:rPr lang="es-ES" dirty="0" smtClean="0"/>
              <a:t>puentes </a:t>
            </a:r>
            <a:r>
              <a:rPr lang="es-ES" dirty="0"/>
              <a:t>iguales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Componentes</a:t>
            </a:r>
            <a:r>
              <a:rPr lang="es-ES" b="1" dirty="0" smtClean="0">
                <a:latin typeface="Arial Rounded MT Bold" panose="020F0704030504030204" pitchFamily="34" charset="0"/>
              </a:rPr>
              <a:t> </a:t>
            </a:r>
            <a:r>
              <a:rPr lang="es-ES" b="1" dirty="0" smtClean="0">
                <a:solidFill>
                  <a:srgbClr val="0070C0"/>
                </a:solidFill>
                <a:latin typeface="Arial Rounded MT Bold" panose="020F0704030504030204" pitchFamily="34" charset="0"/>
              </a:rPr>
              <a:t>simétricas</a:t>
            </a:r>
          </a:p>
          <a:p>
            <a:pPr algn="just"/>
            <a:r>
              <a:rPr lang="es-ES" dirty="0" smtClean="0">
                <a:solidFill>
                  <a:srgbClr val="0070C0"/>
                </a:solidFill>
              </a:rPr>
              <a:t>Un </a:t>
            </a:r>
            <a:r>
              <a:rPr lang="es-ES" dirty="0">
                <a:solidFill>
                  <a:srgbClr val="0070C0"/>
                </a:solidFill>
              </a:rPr>
              <a:t>sistema de </a:t>
            </a:r>
            <a:r>
              <a:rPr lang="es-ES" dirty="0" err="1">
                <a:solidFill>
                  <a:srgbClr val="0070C0"/>
                </a:solidFill>
              </a:rPr>
              <a:t>fasores</a:t>
            </a:r>
            <a:r>
              <a:rPr lang="es-ES" dirty="0">
                <a:solidFill>
                  <a:srgbClr val="0070C0"/>
                </a:solidFill>
              </a:rPr>
              <a:t> de </a:t>
            </a:r>
            <a:r>
              <a:rPr lang="es-ES" dirty="0" smtClean="0">
                <a:solidFill>
                  <a:srgbClr val="0070C0"/>
                </a:solidFill>
              </a:rPr>
              <a:t>tensiones (o intensidades</a:t>
            </a:r>
            <a:r>
              <a:rPr lang="es-ES" dirty="0">
                <a:solidFill>
                  <a:srgbClr val="0070C0"/>
                </a:solidFill>
              </a:rPr>
              <a:t>), </a:t>
            </a:r>
            <a:r>
              <a:rPr lang="es-ES" dirty="0" smtClean="0">
                <a:solidFill>
                  <a:srgbClr val="0070C0"/>
                </a:solidFill>
              </a:rPr>
              <a:t>sea equilibrado o desequilibrado</a:t>
            </a:r>
            <a:r>
              <a:rPr lang="es-ES" dirty="0">
                <a:solidFill>
                  <a:srgbClr val="0070C0"/>
                </a:solidFill>
              </a:rPr>
              <a:t>, puede expresarse como </a:t>
            </a:r>
            <a:r>
              <a:rPr lang="es-ES" dirty="0" smtClean="0">
                <a:solidFill>
                  <a:srgbClr val="0070C0"/>
                </a:solidFill>
              </a:rPr>
              <a:t>combinación línea de las componentes simétricas </a:t>
            </a:r>
            <a:r>
              <a:rPr lang="es-ES" dirty="0">
                <a:solidFill>
                  <a:srgbClr val="0070C0"/>
                </a:solidFill>
              </a:rPr>
              <a:t>que son:</a:t>
            </a:r>
          </a:p>
          <a:p>
            <a:pPr lvl="2" algn="just"/>
            <a:r>
              <a:rPr lang="es-ES" b="1" dirty="0" smtClean="0">
                <a:solidFill>
                  <a:srgbClr val="0070C0"/>
                </a:solidFill>
              </a:rPr>
              <a:t>1. componentes de secuencia cero o secuencia homopolar;</a:t>
            </a:r>
          </a:p>
          <a:p>
            <a:pPr lvl="2" algn="just"/>
            <a:r>
              <a:rPr lang="es-ES" b="1" dirty="0" smtClean="0">
                <a:solidFill>
                  <a:srgbClr val="0070C0"/>
                </a:solidFill>
              </a:rPr>
              <a:t>2. componentes de secuencia directa o secuencia positiva;</a:t>
            </a:r>
          </a:p>
          <a:p>
            <a:pPr lvl="2" algn="just"/>
            <a:r>
              <a:rPr lang="es-ES" b="1" dirty="0" smtClean="0">
                <a:solidFill>
                  <a:srgbClr val="0070C0"/>
                </a:solidFill>
              </a:rPr>
              <a:t>3. componente de secuencia inversa o secuencia negativa.</a:t>
            </a:r>
          </a:p>
          <a:p>
            <a:pPr algn="just"/>
            <a:endParaRPr lang="es-ES" dirty="0">
              <a:solidFill>
                <a:srgbClr val="0070C0"/>
              </a:solidFill>
            </a:endParaRPr>
          </a:p>
          <a:p>
            <a:pPr algn="just"/>
            <a:r>
              <a:rPr lang="es-ES" b="1" u="sng" dirty="0"/>
              <a:t>Indicación </a:t>
            </a:r>
            <a:r>
              <a:rPr lang="es-ES" b="1" u="sng" dirty="0" smtClean="0"/>
              <a:t>en la placa característica</a:t>
            </a:r>
            <a:endParaRPr lang="es-ES" b="1" u="sng" dirty="0"/>
          </a:p>
          <a:p>
            <a:pPr algn="just"/>
            <a:r>
              <a:rPr lang="es-ES" b="1" dirty="0"/>
              <a:t>La placa característica de un motor nos arroja información</a:t>
            </a:r>
          </a:p>
          <a:p>
            <a:pPr algn="just"/>
            <a:r>
              <a:rPr lang="es-ES" b="1" dirty="0"/>
              <a:t>muy importante </a:t>
            </a:r>
            <a:r>
              <a:rPr lang="es-ES" b="1" dirty="0" smtClean="0"/>
              <a:t>a la hora de realizar la tarea </a:t>
            </a:r>
            <a:r>
              <a:rPr lang="es-ES" b="1" dirty="0"/>
              <a:t>de</a:t>
            </a:r>
          </a:p>
          <a:p>
            <a:pPr algn="just"/>
            <a:r>
              <a:rPr lang="es-ES" b="1" dirty="0" err="1"/>
              <a:t>precomisionado</a:t>
            </a:r>
            <a:r>
              <a:rPr lang="es-ES" b="1" dirty="0"/>
              <a:t> </a:t>
            </a:r>
            <a:r>
              <a:rPr lang="es-ES" b="1" dirty="0" smtClean="0"/>
              <a:t>o puesta en marcha del equipo</a:t>
            </a:r>
            <a:r>
              <a:rPr lang="es-ES" b="1" dirty="0"/>
              <a:t>.</a:t>
            </a:r>
          </a:p>
          <a:p>
            <a:pPr algn="just"/>
            <a:r>
              <a:rPr lang="es-ES" b="1" dirty="0" smtClean="0"/>
              <a:t>En este </a:t>
            </a:r>
            <a:r>
              <a:rPr lang="es-ES" b="1" dirty="0"/>
              <a:t>caso</a:t>
            </a:r>
            <a:r>
              <a:rPr lang="es-ES" b="1" dirty="0" smtClean="0"/>
              <a:t>, podemos </a:t>
            </a:r>
            <a:r>
              <a:rPr lang="es-ES" b="1" dirty="0"/>
              <a:t>observar </a:t>
            </a:r>
            <a:r>
              <a:rPr lang="es-ES" b="1" dirty="0" smtClean="0"/>
              <a:t>los distintos </a:t>
            </a:r>
            <a:r>
              <a:rPr lang="es-ES" b="1" dirty="0"/>
              <a:t>tipos</a:t>
            </a:r>
          </a:p>
          <a:p>
            <a:pPr algn="just"/>
            <a:r>
              <a:rPr lang="es-ES" b="1" dirty="0"/>
              <a:t>de conexionado que nos ofrece </a:t>
            </a:r>
            <a:r>
              <a:rPr lang="es-ES" b="1" dirty="0" smtClean="0"/>
              <a:t>el motor y las tensiones </a:t>
            </a:r>
            <a:endParaRPr lang="es-ES" b="1" dirty="0"/>
          </a:p>
          <a:p>
            <a:pPr algn="just"/>
            <a:r>
              <a:rPr lang="es-ES" b="1" dirty="0" smtClean="0"/>
              <a:t>a las que </a:t>
            </a:r>
            <a:r>
              <a:rPr lang="es-ES" b="1" dirty="0"/>
              <a:t>estarán sometidos.</a:t>
            </a:r>
          </a:p>
        </p:txBody>
      </p:sp>
      <p:pic>
        <p:nvPicPr>
          <p:cNvPr id="1026" name="Picture 2" descr="Motores eléctricos trifásicos: arranque e inversión del giro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8256" y="3974811"/>
            <a:ext cx="38100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2823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60" y="391886"/>
            <a:ext cx="11495315" cy="6186309"/>
          </a:xfrm>
          <a:prstGeom prst="rect">
            <a:avLst/>
          </a:prstGeom>
        </p:spPr>
        <p:txBody>
          <a:bodyPr wrap="square">
            <a:spAutoFit/>
          </a:bodyPr>
          <a:lstStyle/>
          <a:p>
            <a:pPr algn="ctr"/>
            <a:r>
              <a:rPr lang="es-ES" sz="4400" b="1" dirty="0" smtClean="0"/>
              <a:t>MOTOR TRIFASICO</a:t>
            </a:r>
            <a:endParaRPr lang="es-ES" sz="4400" b="1" dirty="0"/>
          </a:p>
          <a:p>
            <a:pPr algn="ctr"/>
            <a:r>
              <a:rPr lang="es-ES" sz="4400" b="1" dirty="0" smtClean="0"/>
              <a:t>Cuando se requiera conectar un motor trifásico, se tendrá que tener en cuenta algunos datos antes de elegir el adecuado: carga de trabajo (potencia), clase de servicio, temperatura del medio refrigerante, curso de ciclo de trabajo, procesos de arranque, frenado e inversión, la regulación de la velocidad de rotación y variaciones de la red. </a:t>
            </a:r>
            <a:endParaRPr lang="es-ES" sz="4400" b="1" dirty="0"/>
          </a:p>
        </p:txBody>
      </p:sp>
    </p:spTree>
    <p:extLst>
      <p:ext uri="{BB962C8B-B14F-4D97-AF65-F5344CB8AC3E}">
        <p14:creationId xmlns:p14="http://schemas.microsoft.com/office/powerpoint/2010/main" val="340741253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0850" y="368567"/>
            <a:ext cx="7791450" cy="4695825"/>
          </a:xfrm>
          <a:prstGeom prst="rect">
            <a:avLst/>
          </a:prstGeom>
        </p:spPr>
      </p:pic>
      <p:sp>
        <p:nvSpPr>
          <p:cNvPr id="3" name="Rectángulo 2"/>
          <p:cNvSpPr/>
          <p:nvPr/>
        </p:nvSpPr>
        <p:spPr>
          <a:xfrm>
            <a:off x="430850" y="5064392"/>
            <a:ext cx="7050605"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Partes de un motor eléctrico </a:t>
            </a:r>
            <a:r>
              <a:rPr lang="es-ES" b="1" dirty="0">
                <a:solidFill>
                  <a:srgbClr val="0070C0"/>
                </a:solidFill>
                <a:latin typeface="Arial Rounded MT Bold" panose="020F0704030504030204" pitchFamily="34" charset="0"/>
              </a:rPr>
              <a:t>trifásico</a:t>
            </a:r>
          </a:p>
          <a:p>
            <a:pPr algn="just"/>
            <a:r>
              <a:rPr lang="es-ES" dirty="0"/>
              <a:t>Como sabemos, los motores trifásicos se encargan de convertir </a:t>
            </a:r>
            <a:r>
              <a:rPr lang="es-ES" dirty="0" smtClean="0"/>
              <a:t>la energía en mecánica</a:t>
            </a:r>
            <a:r>
              <a:rPr lang="es-ES" dirty="0"/>
              <a:t>. Están </a:t>
            </a:r>
            <a:r>
              <a:rPr lang="es-ES" dirty="0" smtClean="0"/>
              <a:t>compuestos de las siguientes </a:t>
            </a:r>
            <a:r>
              <a:rPr lang="es-ES" dirty="0"/>
              <a:t>partes fundamentales:</a:t>
            </a:r>
          </a:p>
          <a:p>
            <a:pPr algn="just"/>
            <a:r>
              <a:rPr lang="es-ES" b="1" dirty="0" smtClean="0"/>
              <a:t>1. Estator</a:t>
            </a:r>
            <a:r>
              <a:rPr lang="es-ES" dirty="0" smtClean="0"/>
              <a:t>: se trata del enchapado </a:t>
            </a:r>
            <a:r>
              <a:rPr lang="es-ES" dirty="0" err="1" smtClean="0"/>
              <a:t>ranurado</a:t>
            </a:r>
            <a:r>
              <a:rPr lang="es-ES" dirty="0" smtClean="0"/>
              <a:t> de hierro, introducido a presión </a:t>
            </a:r>
            <a:r>
              <a:rPr lang="es-ES" dirty="0"/>
              <a:t>entre una carcasa </a:t>
            </a:r>
            <a:r>
              <a:rPr lang="es-ES" dirty="0" smtClean="0"/>
              <a:t>de hierro </a:t>
            </a:r>
            <a:r>
              <a:rPr lang="es-ES" dirty="0"/>
              <a:t>colado. Aquí </a:t>
            </a:r>
            <a:r>
              <a:rPr lang="es-ES" dirty="0" smtClean="0"/>
              <a:t>se insertan las bobinas</a:t>
            </a:r>
            <a:r>
              <a:rPr lang="es-ES" dirty="0"/>
              <a:t>.</a:t>
            </a:r>
          </a:p>
        </p:txBody>
      </p:sp>
      <p:sp>
        <p:nvSpPr>
          <p:cNvPr id="4" name="Rectángulo 3"/>
          <p:cNvSpPr/>
          <p:nvPr/>
        </p:nvSpPr>
        <p:spPr>
          <a:xfrm>
            <a:off x="8222300" y="368567"/>
            <a:ext cx="3677092" cy="3139321"/>
          </a:xfrm>
          <a:prstGeom prst="rect">
            <a:avLst/>
          </a:prstGeom>
        </p:spPr>
        <p:txBody>
          <a:bodyPr wrap="square">
            <a:spAutoFit/>
          </a:bodyPr>
          <a:lstStyle/>
          <a:p>
            <a:pPr algn="just"/>
            <a:r>
              <a:rPr lang="es-ES" b="1" dirty="0"/>
              <a:t>2</a:t>
            </a:r>
            <a:r>
              <a:rPr lang="es-ES" b="1" dirty="0" smtClean="0"/>
              <a:t>. Rotor</a:t>
            </a:r>
            <a:r>
              <a:rPr lang="es-ES" dirty="0"/>
              <a:t>: </a:t>
            </a:r>
            <a:r>
              <a:rPr lang="es-ES" dirty="0" smtClean="0"/>
              <a:t>es la parte móvil del motor </a:t>
            </a:r>
            <a:r>
              <a:rPr lang="es-ES" dirty="0"/>
              <a:t>trifásico</a:t>
            </a:r>
            <a:r>
              <a:rPr lang="es-ES" dirty="0" smtClean="0"/>
              <a:t>. Se forma </a:t>
            </a:r>
            <a:r>
              <a:rPr lang="es-ES" dirty="0"/>
              <a:t>por </a:t>
            </a:r>
            <a:r>
              <a:rPr lang="es-ES" dirty="0" smtClean="0"/>
              <a:t>el eje, el enchapado y unas </a:t>
            </a:r>
            <a:r>
              <a:rPr lang="es-ES" dirty="0"/>
              <a:t>barras (cobre </a:t>
            </a:r>
          </a:p>
          <a:p>
            <a:pPr algn="just"/>
            <a:r>
              <a:rPr lang="es-ES" dirty="0" smtClean="0"/>
              <a:t>o aluminio</a:t>
            </a:r>
            <a:r>
              <a:rPr lang="es-ES" dirty="0"/>
              <a:t>) que </a:t>
            </a:r>
            <a:r>
              <a:rPr lang="es-ES" dirty="0" smtClean="0"/>
              <a:t>están unidas </a:t>
            </a:r>
            <a:r>
              <a:rPr lang="es-ES" dirty="0"/>
              <a:t>con tornillos</a:t>
            </a:r>
            <a:r>
              <a:rPr lang="es-ES" dirty="0" smtClean="0"/>
              <a:t>. Este rotor se conoce </a:t>
            </a:r>
            <a:r>
              <a:rPr lang="es-ES" dirty="0"/>
              <a:t>como </a:t>
            </a:r>
            <a:r>
              <a:rPr lang="es-ES" dirty="0" smtClean="0"/>
              <a:t>jaula de ardilla o en </a:t>
            </a:r>
            <a:r>
              <a:rPr lang="es-ES" dirty="0" err="1" smtClean="0"/>
              <a:t>cortoricuito</a:t>
            </a:r>
            <a:r>
              <a:rPr lang="es-ES" dirty="0" smtClean="0"/>
              <a:t>.</a:t>
            </a:r>
          </a:p>
          <a:p>
            <a:pPr algn="just"/>
            <a:r>
              <a:rPr lang="es-ES" dirty="0"/>
              <a:t>3</a:t>
            </a:r>
            <a:r>
              <a:rPr lang="es-ES" dirty="0" smtClean="0"/>
              <a:t>. </a:t>
            </a:r>
            <a:r>
              <a:rPr lang="es-ES" b="1" dirty="0" smtClean="0"/>
              <a:t>Escudos</a:t>
            </a:r>
            <a:r>
              <a:rPr lang="es-ES" dirty="0"/>
              <a:t>: generalmente </a:t>
            </a:r>
            <a:r>
              <a:rPr lang="es-ES" dirty="0" smtClean="0"/>
              <a:t>se construyen con hierro colado</a:t>
            </a:r>
            <a:r>
              <a:rPr lang="es-ES" dirty="0"/>
              <a:t>. Poseen cavidades </a:t>
            </a:r>
            <a:r>
              <a:rPr lang="es-ES" dirty="0" smtClean="0"/>
              <a:t>en las que se incrustan cojinetes </a:t>
            </a:r>
            <a:r>
              <a:rPr lang="es-ES" dirty="0"/>
              <a:t>sobre </a:t>
            </a:r>
            <a:r>
              <a:rPr lang="es-ES" dirty="0" smtClean="0"/>
              <a:t>los que </a:t>
            </a:r>
            <a:r>
              <a:rPr lang="es-ES" dirty="0"/>
              <a:t>descansa </a:t>
            </a:r>
            <a:r>
              <a:rPr lang="es-ES" dirty="0" smtClean="0"/>
              <a:t>el eje del rotor</a:t>
            </a:r>
            <a:r>
              <a:rPr lang="es-ES" dirty="0"/>
              <a:t>.</a:t>
            </a:r>
          </a:p>
        </p:txBody>
      </p:sp>
      <p:sp>
        <p:nvSpPr>
          <p:cNvPr id="5" name="Rectángulo 4"/>
          <p:cNvSpPr/>
          <p:nvPr/>
        </p:nvSpPr>
        <p:spPr>
          <a:xfrm>
            <a:off x="8248338" y="3507888"/>
            <a:ext cx="3625015" cy="1200329"/>
          </a:xfrm>
          <a:prstGeom prst="rect">
            <a:avLst/>
          </a:prstGeom>
        </p:spPr>
        <p:txBody>
          <a:bodyPr wrap="square">
            <a:spAutoFit/>
          </a:bodyPr>
          <a:lstStyle/>
          <a:p>
            <a:pPr algn="ctr"/>
            <a:r>
              <a:rPr lang="es-ES" b="1" dirty="0" smtClean="0"/>
              <a:t>En esta imagen </a:t>
            </a:r>
            <a:r>
              <a:rPr lang="es-ES" b="1" dirty="0"/>
              <a:t>vemos un motor </a:t>
            </a:r>
            <a:r>
              <a:rPr lang="es-ES" b="1" dirty="0" smtClean="0"/>
              <a:t>trifásico </a:t>
            </a:r>
            <a:r>
              <a:rPr lang="es-ES" b="1" dirty="0"/>
              <a:t>para movimiento </a:t>
            </a:r>
            <a:r>
              <a:rPr lang="es-ES" b="1" dirty="0" smtClean="0"/>
              <a:t>constante</a:t>
            </a:r>
            <a:r>
              <a:rPr lang="es-ES" b="1" dirty="0"/>
              <a:t>, con </a:t>
            </a:r>
            <a:r>
              <a:rPr lang="es-ES" b="1" dirty="0" smtClean="0"/>
              <a:t>un rango de </a:t>
            </a:r>
            <a:r>
              <a:rPr lang="es-ES" b="1" dirty="0"/>
              <a:t>potencia de 0,06 </a:t>
            </a:r>
            <a:r>
              <a:rPr lang="es-ES" b="1" dirty="0" smtClean="0"/>
              <a:t>hasta </a:t>
            </a:r>
            <a:r>
              <a:rPr lang="es-ES" b="1" dirty="0"/>
              <a:t>45 KW.</a:t>
            </a:r>
          </a:p>
        </p:txBody>
      </p:sp>
      <p:pic>
        <p:nvPicPr>
          <p:cNvPr id="6" name="Imagen 5"/>
          <p:cNvPicPr>
            <a:picLocks noChangeAspect="1"/>
          </p:cNvPicPr>
          <p:nvPr/>
        </p:nvPicPr>
        <p:blipFill>
          <a:blip r:embed="rId3"/>
          <a:stretch>
            <a:fillRect/>
          </a:stretch>
        </p:blipFill>
        <p:spPr>
          <a:xfrm>
            <a:off x="8248338" y="4607626"/>
            <a:ext cx="3625015" cy="2211092"/>
          </a:xfrm>
          <a:prstGeom prst="rect">
            <a:avLst/>
          </a:prstGeom>
        </p:spPr>
      </p:pic>
    </p:spTree>
    <p:extLst>
      <p:ext uri="{BB962C8B-B14F-4D97-AF65-F5344CB8AC3E}">
        <p14:creationId xmlns:p14="http://schemas.microsoft.com/office/powerpoint/2010/main" val="394293215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791816"/>
            <a:ext cx="11495315" cy="3477875"/>
          </a:xfrm>
          <a:prstGeom prst="rect">
            <a:avLst/>
          </a:prstGeom>
        </p:spPr>
        <p:txBody>
          <a:bodyPr wrap="square">
            <a:spAutoFit/>
          </a:bodyPr>
          <a:lstStyle/>
          <a:p>
            <a:pPr algn="ctr"/>
            <a:r>
              <a:rPr lang="es-ES" sz="4400" b="1" dirty="0" smtClean="0"/>
              <a:t>SISTEMAS DESEQUILIBRADOS</a:t>
            </a:r>
            <a:endParaRPr lang="es-ES" sz="4400" b="1" dirty="0"/>
          </a:p>
          <a:p>
            <a:pPr algn="ctr"/>
            <a:r>
              <a:rPr lang="es-ES" sz="4400" b="1" dirty="0" smtClean="0"/>
              <a:t>Se conocerá los sistemas de energía equilibrados</a:t>
            </a:r>
            <a:endParaRPr lang="es-ES" sz="4400" b="1" dirty="0"/>
          </a:p>
          <a:p>
            <a:pPr algn="ctr"/>
            <a:r>
              <a:rPr lang="es-ES" sz="4400" b="1" dirty="0" smtClean="0"/>
              <a:t>y desequilibrados</a:t>
            </a:r>
            <a:r>
              <a:rPr lang="es-ES" sz="4400" b="1" dirty="0"/>
              <a:t>, también veremos </a:t>
            </a:r>
            <a:r>
              <a:rPr lang="es-ES" sz="4400" b="1" dirty="0" smtClean="0"/>
              <a:t>la importancia del neutro y los problemas </a:t>
            </a:r>
            <a:r>
              <a:rPr lang="es-ES" sz="4400" b="1" dirty="0"/>
              <a:t>que </a:t>
            </a:r>
            <a:r>
              <a:rPr lang="es-ES" sz="4400" b="1" dirty="0" smtClean="0"/>
              <a:t>se pueden </a:t>
            </a:r>
            <a:r>
              <a:rPr lang="es-ES" sz="4400" b="1" dirty="0"/>
              <a:t>presentar.</a:t>
            </a:r>
          </a:p>
        </p:txBody>
      </p:sp>
    </p:spTree>
    <p:extLst>
      <p:ext uri="{BB962C8B-B14F-4D97-AF65-F5344CB8AC3E}">
        <p14:creationId xmlns:p14="http://schemas.microsoft.com/office/powerpoint/2010/main" val="286856127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542815"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SISTEMAS </a:t>
            </a:r>
            <a:r>
              <a:rPr lang="es-ES" b="1" dirty="0" smtClean="0">
                <a:solidFill>
                  <a:srgbClr val="0070C0"/>
                </a:solidFill>
                <a:latin typeface="Arial Rounded MT Bold" panose="020F0704030504030204" pitchFamily="34" charset="0"/>
              </a:rPr>
              <a:t>DESEQUILIBRADOS</a:t>
            </a:r>
            <a:endParaRPr lang="es-ES" b="1" dirty="0">
              <a:solidFill>
                <a:srgbClr val="0070C0"/>
              </a:solidFill>
              <a:latin typeface="Arial Rounded MT Bold" panose="020F0704030504030204" pitchFamily="34" charset="0"/>
            </a:endParaRPr>
          </a:p>
          <a:p>
            <a:pPr algn="just"/>
            <a:r>
              <a:rPr lang="es-ES" dirty="0" smtClean="0"/>
              <a:t>Conoceremos los sistemas de potencia equilibrados y desequilibrados</a:t>
            </a:r>
            <a:r>
              <a:rPr lang="es-ES" dirty="0"/>
              <a:t>, también veremos </a:t>
            </a:r>
            <a:r>
              <a:rPr lang="es-ES" dirty="0" smtClean="0"/>
              <a:t>la importancia del neutro y los problemas </a:t>
            </a:r>
            <a:r>
              <a:rPr lang="es-ES" dirty="0"/>
              <a:t>que </a:t>
            </a:r>
            <a:r>
              <a:rPr lang="es-ES" dirty="0" smtClean="0"/>
              <a:t>se pueden </a:t>
            </a:r>
            <a:r>
              <a:rPr lang="es-ES" dirty="0"/>
              <a:t>presentar.</a:t>
            </a:r>
          </a:p>
          <a:p>
            <a:pPr algn="just"/>
            <a:endParaRPr lang="es-ES" dirty="0" smtClean="0"/>
          </a:p>
          <a:p>
            <a:pPr algn="just"/>
            <a:r>
              <a:rPr lang="es-ES" dirty="0" smtClean="0"/>
              <a:t>L </a:t>
            </a:r>
            <a:r>
              <a:rPr lang="es-ES" dirty="0"/>
              <a:t>os sistemas desequilibrados </a:t>
            </a:r>
            <a:r>
              <a:rPr lang="es-ES" dirty="0" smtClean="0"/>
              <a:t>son aquellos en los que </a:t>
            </a:r>
            <a:r>
              <a:rPr lang="es-ES" dirty="0"/>
              <a:t>las </a:t>
            </a:r>
            <a:r>
              <a:rPr lang="es-ES" dirty="0" smtClean="0"/>
              <a:t>corrientes </a:t>
            </a:r>
            <a:r>
              <a:rPr lang="es-ES" dirty="0"/>
              <a:t>de las fases no son </a:t>
            </a:r>
            <a:r>
              <a:rPr lang="es-ES" dirty="0" smtClean="0"/>
              <a:t>iguales </a:t>
            </a:r>
            <a:r>
              <a:rPr lang="es-ES" dirty="0"/>
              <a:t>entre sí y</a:t>
            </a:r>
            <a:r>
              <a:rPr lang="es-ES" dirty="0" smtClean="0"/>
              <a:t>, por </a:t>
            </a:r>
            <a:r>
              <a:rPr lang="es-ES" dirty="0" err="1" smtClean="0"/>
              <a:t>lotanto</a:t>
            </a:r>
            <a:r>
              <a:rPr lang="es-ES" dirty="0"/>
              <a:t>, crean desbalances tanto en la distribución como también en </a:t>
            </a:r>
            <a:r>
              <a:rPr lang="es-ES" dirty="0" smtClean="0"/>
              <a:t>los </a:t>
            </a:r>
            <a:r>
              <a:rPr lang="es-ES" dirty="0"/>
              <a:t>consumos, y demandan conductores de mayor sección que </a:t>
            </a:r>
            <a:r>
              <a:rPr lang="es-ES" dirty="0" smtClean="0"/>
              <a:t>la </a:t>
            </a:r>
            <a:r>
              <a:rPr lang="es-ES" dirty="0"/>
              <a:t>requerida si el sistema fuese equilibrado</a:t>
            </a:r>
            <a:r>
              <a:rPr lang="es-ES" dirty="0" smtClean="0"/>
              <a:t>.</a:t>
            </a:r>
          </a:p>
          <a:p>
            <a:pPr algn="just"/>
            <a:endParaRPr lang="es-ES" dirty="0"/>
          </a:p>
          <a:p>
            <a:pPr algn="just"/>
            <a:r>
              <a:rPr lang="es-ES" b="1" dirty="0">
                <a:solidFill>
                  <a:srgbClr val="0070C0"/>
                </a:solidFill>
              </a:rPr>
              <a:t>Sistemas </a:t>
            </a:r>
            <a:r>
              <a:rPr lang="es-ES" b="1" dirty="0" smtClean="0">
                <a:solidFill>
                  <a:srgbClr val="0070C0"/>
                </a:solidFill>
              </a:rPr>
              <a:t>equilibrados y desequilibrados</a:t>
            </a:r>
          </a:p>
          <a:p>
            <a:pPr algn="just"/>
            <a:endParaRPr lang="es-ES" b="1" dirty="0">
              <a:solidFill>
                <a:srgbClr val="0070C0"/>
              </a:solidFill>
            </a:endParaRPr>
          </a:p>
          <a:p>
            <a:pPr algn="just"/>
            <a:r>
              <a:rPr lang="es-ES" dirty="0"/>
              <a:t>Recordemos que los sistemas de generación de electricidad </a:t>
            </a:r>
            <a:r>
              <a:rPr lang="es-ES" dirty="0" smtClean="0"/>
              <a:t>son </a:t>
            </a:r>
            <a:r>
              <a:rPr lang="es-ES" dirty="0"/>
              <a:t>en su mayoría trifásicos. Un generador elemental </a:t>
            </a:r>
            <a:r>
              <a:rPr lang="es-ES" dirty="0" smtClean="0"/>
              <a:t>consiste </a:t>
            </a:r>
            <a:r>
              <a:rPr lang="es-ES" dirty="0"/>
              <a:t>en un estator (cuerpo fijo) que contiene los bobinados </a:t>
            </a:r>
            <a:r>
              <a:rPr lang="es-ES" dirty="0" smtClean="0"/>
              <a:t>de </a:t>
            </a:r>
            <a:r>
              <a:rPr lang="es-ES" dirty="0"/>
              <a:t>los tres campos y un rotor (cuerpo móvil) con el </a:t>
            </a:r>
            <a:r>
              <a:rPr lang="es-ES" dirty="0" smtClean="0"/>
              <a:t>bobinado correspondiente </a:t>
            </a:r>
            <a:r>
              <a:rPr lang="es-ES" dirty="0"/>
              <a:t>para generar el campo electromagnético </a:t>
            </a:r>
            <a:r>
              <a:rPr lang="es-ES" dirty="0" smtClean="0"/>
              <a:t>necesario </a:t>
            </a:r>
            <a:r>
              <a:rPr lang="es-ES" dirty="0"/>
              <a:t>para que se induzcan las corrientes adecuadas </a:t>
            </a:r>
            <a:r>
              <a:rPr lang="es-ES" dirty="0" smtClean="0"/>
              <a:t>en los </a:t>
            </a:r>
            <a:r>
              <a:rPr lang="es-ES" dirty="0"/>
              <a:t>campos fijos y así generar la electricidad en un sistema </a:t>
            </a:r>
            <a:r>
              <a:rPr lang="es-ES" dirty="0" smtClean="0"/>
              <a:t>trifásico</a:t>
            </a:r>
            <a:r>
              <a:rPr lang="es-ES" dirty="0"/>
              <a:t>. Los campos se hallan ubicados a </a:t>
            </a:r>
            <a:r>
              <a:rPr lang="es-ES" dirty="0" smtClean="0"/>
              <a:t>120° </a:t>
            </a:r>
            <a:r>
              <a:rPr lang="es-ES" dirty="0"/>
              <a:t>uno del otro. </a:t>
            </a:r>
          </a:p>
          <a:p>
            <a:pPr algn="just"/>
            <a:r>
              <a:rPr lang="es-ES" dirty="0"/>
              <a:t>La generación y distribución se hace en alta tensión, </a:t>
            </a:r>
            <a:r>
              <a:rPr lang="es-ES" dirty="0" smtClean="0"/>
              <a:t>reduciéndola </a:t>
            </a:r>
            <a:r>
              <a:rPr lang="es-ES" dirty="0"/>
              <a:t>antes de llegar a los consumos (casas de familia, </a:t>
            </a:r>
            <a:r>
              <a:rPr lang="es-ES" dirty="0" smtClean="0"/>
              <a:t>comercios</a:t>
            </a:r>
            <a:r>
              <a:rPr lang="es-ES" dirty="0"/>
              <a:t>, industrias, etcétera) en baja tensión.</a:t>
            </a:r>
          </a:p>
          <a:p>
            <a:pPr algn="just"/>
            <a:r>
              <a:rPr lang="es-ES" dirty="0"/>
              <a:t>Debemos tener en cuenta que en los generadores, los </a:t>
            </a:r>
            <a:r>
              <a:rPr lang="es-ES" dirty="0" smtClean="0"/>
              <a:t>extremos </a:t>
            </a:r>
            <a:r>
              <a:rPr lang="es-ES" dirty="0"/>
              <a:t>de los bobinados de los campos se conectan entre </a:t>
            </a:r>
            <a:r>
              <a:rPr lang="es-ES" dirty="0" smtClean="0"/>
              <a:t>sí y </a:t>
            </a:r>
            <a:r>
              <a:rPr lang="es-ES" dirty="0"/>
              <a:t>el otro extremo queda conectado a la red de distribución.</a:t>
            </a:r>
          </a:p>
          <a:p>
            <a:pPr algn="just"/>
            <a:r>
              <a:rPr lang="es-ES" dirty="0" smtClean="0"/>
              <a:t>igual </a:t>
            </a:r>
            <a:r>
              <a:rPr lang="es-ES" dirty="0"/>
              <a:t>procedimiento se </a:t>
            </a:r>
            <a:r>
              <a:rPr lang="es-ES" dirty="0" smtClean="0"/>
              <a:t>sigue </a:t>
            </a:r>
            <a:r>
              <a:rPr lang="es-ES" dirty="0"/>
              <a:t>en la transformación a lo largo </a:t>
            </a:r>
            <a:r>
              <a:rPr lang="es-ES" dirty="0" smtClean="0"/>
              <a:t>de </a:t>
            </a:r>
            <a:r>
              <a:rPr lang="es-ES" dirty="0"/>
              <a:t>la red de distribución. De la misma forma, el centro de </a:t>
            </a:r>
            <a:r>
              <a:rPr lang="es-ES" dirty="0" smtClean="0"/>
              <a:t>esta </a:t>
            </a:r>
            <a:r>
              <a:rPr lang="es-ES" dirty="0"/>
              <a:t>estrella tanto en la generación como en la </a:t>
            </a:r>
            <a:r>
              <a:rPr lang="es-ES" dirty="0" smtClean="0"/>
              <a:t>transformación </a:t>
            </a:r>
            <a:r>
              <a:rPr lang="es-ES" dirty="0"/>
              <a:t>se conecta a tierra</a:t>
            </a:r>
            <a:r>
              <a:rPr lang="es-ES" dirty="0" smtClean="0"/>
              <a:t>.</a:t>
            </a:r>
          </a:p>
        </p:txBody>
      </p:sp>
    </p:spTree>
    <p:extLst>
      <p:ext uri="{BB962C8B-B14F-4D97-AF65-F5344CB8AC3E}">
        <p14:creationId xmlns:p14="http://schemas.microsoft.com/office/powerpoint/2010/main" val="2878331456"/>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542815" cy="424731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Conexión </a:t>
            </a:r>
            <a:r>
              <a:rPr lang="es-ES" b="1" dirty="0"/>
              <a:t>interna de los bobinados de los generadores. </a:t>
            </a:r>
          </a:p>
          <a:p>
            <a:pPr algn="just"/>
            <a:r>
              <a:rPr lang="es-ES" dirty="0"/>
              <a:t>Ahora veamos </a:t>
            </a:r>
            <a:r>
              <a:rPr lang="es-ES" dirty="0" smtClean="0"/>
              <a:t>qué ocurre con las cargas. Las </a:t>
            </a:r>
            <a:r>
              <a:rPr lang="es-ES" dirty="0"/>
              <a:t>tenemos de </a:t>
            </a:r>
            <a:r>
              <a:rPr lang="es-ES" dirty="0" smtClean="0"/>
              <a:t>dos </a:t>
            </a:r>
            <a:r>
              <a:rPr lang="es-ES" dirty="0"/>
              <a:t>tipos</a:t>
            </a:r>
            <a:r>
              <a:rPr lang="es-ES" dirty="0" smtClean="0"/>
              <a:t>: equilibradas y desequilibradas. Las cargas equilibradas son cargas trifásicas que </a:t>
            </a:r>
            <a:r>
              <a:rPr lang="es-ES" dirty="0"/>
              <a:t>presentan </a:t>
            </a:r>
            <a:r>
              <a:rPr lang="es-ES" dirty="0" smtClean="0"/>
              <a:t>las tres impedancias iguales</a:t>
            </a:r>
            <a:r>
              <a:rPr lang="es-ES" dirty="0"/>
              <a:t>. Cuando </a:t>
            </a:r>
            <a:r>
              <a:rPr lang="es-ES" dirty="0" smtClean="0"/>
              <a:t>se deben </a:t>
            </a:r>
            <a:r>
              <a:rPr lang="es-ES" dirty="0"/>
              <a:t>conectar </a:t>
            </a:r>
            <a:r>
              <a:rPr lang="es-ES" dirty="0" smtClean="0"/>
              <a:t>a la red</a:t>
            </a:r>
            <a:r>
              <a:rPr lang="es-ES" dirty="0"/>
              <a:t>, </a:t>
            </a:r>
            <a:r>
              <a:rPr lang="es-ES" dirty="0" smtClean="0"/>
              <a:t>las tres impedancias lo hacen en estrella o en </a:t>
            </a:r>
            <a:r>
              <a:rPr lang="es-ES" dirty="0"/>
              <a:t>triángulo.</a:t>
            </a:r>
          </a:p>
          <a:p>
            <a:pPr algn="ctr"/>
            <a:r>
              <a:rPr lang="es-ES" b="1" dirty="0" smtClean="0">
                <a:solidFill>
                  <a:srgbClr val="FF0000"/>
                </a:solidFill>
                <a:latin typeface="Arial Rounded MT Bold" panose="020F0704030504030204" pitchFamily="34" charset="0"/>
              </a:rPr>
              <a:t>Las cargas trifásicas son cargas </a:t>
            </a:r>
            <a:r>
              <a:rPr lang="es-ES" b="1" dirty="0">
                <a:solidFill>
                  <a:srgbClr val="FF0000"/>
                </a:solidFill>
                <a:latin typeface="Arial Rounded MT Bold" panose="020F0704030504030204" pitchFamily="34" charset="0"/>
              </a:rPr>
              <a:t>equilibradas, </a:t>
            </a:r>
            <a:r>
              <a:rPr lang="es-ES" b="1" dirty="0" smtClean="0">
                <a:solidFill>
                  <a:srgbClr val="FF0000"/>
                </a:solidFill>
                <a:latin typeface="Arial Rounded MT Bold" panose="020F0704030504030204" pitchFamily="34" charset="0"/>
              </a:rPr>
              <a:t>va sea que se conecten en estrella o en </a:t>
            </a:r>
            <a:r>
              <a:rPr lang="es-ES" b="1" dirty="0">
                <a:solidFill>
                  <a:srgbClr val="FF0000"/>
                </a:solidFill>
                <a:latin typeface="Arial Rounded MT Bold" panose="020F0704030504030204" pitchFamily="34" charset="0"/>
              </a:rPr>
              <a:t>triángulo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r>
              <a:rPr lang="es-ES" b="1" dirty="0"/>
              <a:t>Diagrama </a:t>
            </a:r>
            <a:r>
              <a:rPr lang="es-ES" b="1" dirty="0" smtClean="0"/>
              <a:t>vectorial de </a:t>
            </a:r>
            <a:r>
              <a:rPr lang="es-ES" b="1" dirty="0"/>
              <a:t>la salida del </a:t>
            </a:r>
            <a:r>
              <a:rPr lang="es-ES" b="1" dirty="0" smtClean="0"/>
              <a:t>generador </a:t>
            </a:r>
            <a:r>
              <a:rPr lang="es-ES" b="1" dirty="0"/>
              <a:t>y diagrama </a:t>
            </a:r>
            <a:r>
              <a:rPr lang="es-ES" b="1" dirty="0" smtClean="0"/>
              <a:t>temporal </a:t>
            </a:r>
            <a:r>
              <a:rPr lang="es-ES" b="1" dirty="0"/>
              <a:t>donde </a:t>
            </a:r>
            <a:r>
              <a:rPr lang="es-ES" b="1" dirty="0" smtClean="0"/>
              <a:t>se aprecian </a:t>
            </a:r>
            <a:r>
              <a:rPr lang="es-ES" b="1" dirty="0"/>
              <a:t>las </a:t>
            </a:r>
            <a:r>
              <a:rPr lang="es-ES" b="1" dirty="0" smtClean="0"/>
              <a:t>tres señales </a:t>
            </a:r>
            <a:r>
              <a:rPr lang="es-ES" b="1" dirty="0" err="1" smtClean="0"/>
              <a:t>senoidales</a:t>
            </a:r>
            <a:r>
              <a:rPr lang="es-ES" b="1" dirty="0" smtClean="0"/>
              <a:t> </a:t>
            </a:r>
            <a:r>
              <a:rPr lang="es-ES" b="1" dirty="0"/>
              <a:t>desfasadas </a:t>
            </a:r>
            <a:r>
              <a:rPr lang="es-ES" b="1" dirty="0" smtClean="0"/>
              <a:t>120°. </a:t>
            </a:r>
          </a:p>
          <a:p>
            <a:pPr algn="just"/>
            <a:endParaRPr lang="es-ES" dirty="0"/>
          </a:p>
        </p:txBody>
      </p:sp>
      <p:pic>
        <p:nvPicPr>
          <p:cNvPr id="3" name="Imagen 2"/>
          <p:cNvPicPr>
            <a:picLocks noChangeAspect="1"/>
          </p:cNvPicPr>
          <p:nvPr/>
        </p:nvPicPr>
        <p:blipFill>
          <a:blip r:embed="rId2"/>
          <a:stretch>
            <a:fillRect/>
          </a:stretch>
        </p:blipFill>
        <p:spPr>
          <a:xfrm>
            <a:off x="4461224" y="282410"/>
            <a:ext cx="3000375" cy="1543050"/>
          </a:xfrm>
          <a:prstGeom prst="rect">
            <a:avLst/>
          </a:prstGeom>
        </p:spPr>
      </p:pic>
      <p:pic>
        <p:nvPicPr>
          <p:cNvPr id="4" name="Imagen 3"/>
          <p:cNvPicPr>
            <a:picLocks noChangeAspect="1"/>
          </p:cNvPicPr>
          <p:nvPr/>
        </p:nvPicPr>
        <p:blipFill>
          <a:blip r:embed="rId3"/>
          <a:stretch>
            <a:fillRect/>
          </a:stretch>
        </p:blipFill>
        <p:spPr>
          <a:xfrm>
            <a:off x="3103911" y="3962153"/>
            <a:ext cx="5715000" cy="2781300"/>
          </a:xfrm>
          <a:prstGeom prst="rect">
            <a:avLst/>
          </a:prstGeom>
        </p:spPr>
      </p:pic>
    </p:spTree>
    <p:extLst>
      <p:ext uri="{BB962C8B-B14F-4D97-AF65-F5344CB8AC3E}">
        <p14:creationId xmlns:p14="http://schemas.microsoft.com/office/powerpoint/2010/main" val="3256430458"/>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542815" cy="6740307"/>
          </a:xfrm>
          <a:prstGeom prst="rect">
            <a:avLst/>
          </a:prstGeom>
        </p:spPr>
        <p:txBody>
          <a:bodyPr wrap="square">
            <a:spAutoFit/>
          </a:bodyPr>
          <a:lstStyle/>
          <a:p>
            <a:pPr algn="just"/>
            <a:r>
              <a:rPr lang="es-ES" dirty="0" smtClean="0"/>
              <a:t> </a:t>
            </a:r>
            <a:r>
              <a:rPr lang="es-ES" dirty="0"/>
              <a:t>Las corrientes que se presentan en las cargas equilibradas </a:t>
            </a:r>
            <a:r>
              <a:rPr lang="es-ES" dirty="0" smtClean="0"/>
              <a:t>son </a:t>
            </a:r>
            <a:r>
              <a:rPr lang="es-ES" dirty="0"/>
              <a:t>las mismas para cada fase; se hallarán desfasados </a:t>
            </a:r>
            <a:r>
              <a:rPr lang="es-ES" dirty="0" smtClean="0"/>
              <a:t>entre </a:t>
            </a:r>
            <a:r>
              <a:rPr lang="es-ES" dirty="0"/>
              <a:t>sí los mismos </a:t>
            </a:r>
            <a:r>
              <a:rPr lang="es-ES" dirty="0" smtClean="0"/>
              <a:t>120° </a:t>
            </a:r>
            <a:r>
              <a:rPr lang="es-ES" dirty="0"/>
              <a:t>que teníamos de desfasaje entre las </a:t>
            </a:r>
            <a:r>
              <a:rPr lang="es-ES" dirty="0" smtClean="0"/>
              <a:t>tensiones </a:t>
            </a:r>
            <a:r>
              <a:rPr lang="es-ES" dirty="0"/>
              <a:t>del sistema trifásico</a:t>
            </a:r>
            <a:r>
              <a:rPr lang="es-ES" dirty="0" smtClean="0"/>
              <a:t>.</a:t>
            </a:r>
          </a:p>
          <a:p>
            <a:pPr algn="just"/>
            <a:r>
              <a:rPr lang="es-ES" dirty="0" smtClean="0"/>
              <a:t>En </a:t>
            </a:r>
            <a:r>
              <a:rPr lang="es-ES" dirty="0"/>
              <a:t>el caso de cargas en conexión en estrella, las </a:t>
            </a:r>
            <a:r>
              <a:rPr lang="es-ES" dirty="0" smtClean="0"/>
              <a:t>corrientes se </a:t>
            </a:r>
            <a:r>
              <a:rPr lang="es-ES" dirty="0"/>
              <a:t>pueden calcular directamente aplicando la ley de Ohm</a:t>
            </a:r>
            <a:r>
              <a:rPr lang="es-ES" dirty="0" smtClean="0"/>
              <a:t>, es </a:t>
            </a:r>
            <a:r>
              <a:rPr lang="es-ES" dirty="0"/>
              <a:t>decir, </a:t>
            </a:r>
            <a:r>
              <a:rPr lang="es-ES" dirty="0" smtClean="0"/>
              <a:t>la tensión </a:t>
            </a:r>
            <a:r>
              <a:rPr lang="es-ES" dirty="0"/>
              <a:t>de fase dividida por </a:t>
            </a:r>
            <a:r>
              <a:rPr lang="es-ES" dirty="0" smtClean="0"/>
              <a:t>la impedancia </a:t>
            </a:r>
            <a:r>
              <a:rPr lang="es-ES" dirty="0"/>
              <a:t>nos da </a:t>
            </a:r>
            <a:r>
              <a:rPr lang="es-ES" dirty="0" smtClean="0"/>
              <a:t>la corriente </a:t>
            </a:r>
            <a:r>
              <a:rPr lang="es-ES" dirty="0"/>
              <a:t>por cada una </a:t>
            </a:r>
            <a:r>
              <a:rPr lang="es-ES" dirty="0" smtClean="0"/>
              <a:t>de las impedancias</a:t>
            </a:r>
            <a:r>
              <a:rPr lang="es-ES" dirty="0"/>
              <a:t>.</a:t>
            </a:r>
          </a:p>
          <a:p>
            <a:pPr algn="just"/>
            <a:r>
              <a:rPr lang="es-ES" dirty="0"/>
              <a:t>En el caso de cargas en conexión en triángulo, las </a:t>
            </a:r>
            <a:r>
              <a:rPr lang="es-ES" dirty="0" smtClean="0"/>
              <a:t>corrientes </a:t>
            </a:r>
            <a:r>
              <a:rPr lang="es-ES" dirty="0"/>
              <a:t>por cada una de las cargas son calculadas </a:t>
            </a:r>
            <a:r>
              <a:rPr lang="es-ES" dirty="0" smtClean="0"/>
              <a:t>también </a:t>
            </a:r>
            <a:r>
              <a:rPr lang="es-ES" dirty="0"/>
              <a:t>por la ley de Ohm, pero, en lugar de la tensión de </a:t>
            </a:r>
            <a:r>
              <a:rPr lang="es-ES" dirty="0" smtClean="0"/>
              <a:t>fase</a:t>
            </a:r>
            <a:r>
              <a:rPr lang="es-ES" dirty="0"/>
              <a:t>, utilizaremos la tensión de línea y la dividimos por la </a:t>
            </a:r>
            <a:r>
              <a:rPr lang="es-ES" dirty="0" smtClean="0"/>
              <a:t>impedancia </a:t>
            </a:r>
            <a:r>
              <a:rPr lang="es-ES" dirty="0"/>
              <a:t>de la carga. La corriente de línea será una </a:t>
            </a:r>
            <a:r>
              <a:rPr lang="es-ES" dirty="0" smtClean="0"/>
              <a:t>suma </a:t>
            </a:r>
            <a:r>
              <a:rPr lang="es-ES" dirty="0"/>
              <a:t>vectorial de corrientes; en forma análoga a lo visto </a:t>
            </a:r>
            <a:r>
              <a:rPr lang="es-ES" dirty="0" smtClean="0"/>
              <a:t>para </a:t>
            </a:r>
            <a:r>
              <a:rPr lang="es-ES" dirty="0"/>
              <a:t>las tensiones, tendremos que la corriente en cada </a:t>
            </a:r>
            <a:r>
              <a:rPr lang="es-ES" dirty="0" smtClean="0"/>
              <a:t>una </a:t>
            </a:r>
            <a:r>
              <a:rPr lang="es-ES" dirty="0"/>
              <a:t>de las líneas será:</a:t>
            </a:r>
          </a:p>
          <a:p>
            <a:pPr algn="just"/>
            <a:endParaRPr lang="es-ES" dirty="0" smtClean="0"/>
          </a:p>
          <a:p>
            <a:pPr algn="just"/>
            <a:r>
              <a:rPr lang="es-ES" b="1" dirty="0" smtClean="0">
                <a:solidFill>
                  <a:srgbClr val="0070C0"/>
                </a:solidFill>
                <a:latin typeface="Arial Rounded MT Bold" panose="020F0704030504030204" pitchFamily="34" charset="0"/>
              </a:rPr>
              <a:t>Ejercicio </a:t>
            </a:r>
            <a:r>
              <a:rPr lang="es-ES" b="1" dirty="0">
                <a:solidFill>
                  <a:srgbClr val="0070C0"/>
                </a:solidFill>
                <a:latin typeface="Arial Rounded MT Bold" panose="020F0704030504030204" pitchFamily="34" charset="0"/>
              </a:rPr>
              <a:t>de análisis</a:t>
            </a:r>
          </a:p>
          <a:p>
            <a:pPr algn="just"/>
            <a:r>
              <a:rPr lang="es-ES" dirty="0" smtClean="0"/>
              <a:t>Analicemos la siguiente situación: tenemos tres cargas exactamente iguales</a:t>
            </a:r>
            <a:r>
              <a:rPr lang="es-ES" dirty="0"/>
              <a:t>, </a:t>
            </a:r>
            <a:r>
              <a:rPr lang="es-ES" dirty="0" smtClean="0"/>
              <a:t>las conectamos </a:t>
            </a:r>
            <a:r>
              <a:rPr lang="es-ES" dirty="0"/>
              <a:t>primero </a:t>
            </a:r>
            <a:r>
              <a:rPr lang="es-ES" dirty="0" smtClean="0"/>
              <a:t>en estrella y, luego</a:t>
            </a:r>
            <a:r>
              <a:rPr lang="es-ES" dirty="0"/>
              <a:t>, en triángulo.</a:t>
            </a:r>
          </a:p>
          <a:p>
            <a:pPr algn="just"/>
            <a:r>
              <a:rPr lang="es-ES" dirty="0" smtClean="0"/>
              <a:t>En el caso de la conexión en estrella, la corriente de línea será</a:t>
            </a:r>
            <a:r>
              <a:rPr lang="es-ES" dirty="0"/>
              <a:t>:</a:t>
            </a:r>
          </a:p>
          <a:p>
            <a:pPr algn="just"/>
            <a:endParaRPr lang="es-ES" dirty="0" smtClean="0"/>
          </a:p>
          <a:p>
            <a:pPr algn="just"/>
            <a:endParaRPr lang="es-ES" dirty="0"/>
          </a:p>
          <a:p>
            <a:pPr algn="just"/>
            <a:r>
              <a:rPr lang="es-ES" dirty="0" smtClean="0"/>
              <a:t>En el caso de la conexión en triángulo, la corriente de línea será:</a:t>
            </a:r>
          </a:p>
          <a:p>
            <a:pPr algn="just"/>
            <a:endParaRPr lang="es-ES" dirty="0"/>
          </a:p>
          <a:p>
            <a:pPr algn="just"/>
            <a:r>
              <a:rPr lang="es-ES" dirty="0"/>
              <a:t>Por </a:t>
            </a:r>
            <a:r>
              <a:rPr lang="es-ES" dirty="0" smtClean="0"/>
              <a:t>lo cual</a:t>
            </a:r>
            <a:r>
              <a:rPr lang="es-ES" dirty="0"/>
              <a:t>, </a:t>
            </a:r>
            <a:r>
              <a:rPr lang="es-ES" dirty="0" smtClean="0"/>
              <a:t>la corriente de línea en conexión estrella es </a:t>
            </a:r>
            <a:r>
              <a:rPr lang="es-ES" dirty="0"/>
              <a:t>tres </a:t>
            </a:r>
          </a:p>
          <a:p>
            <a:pPr algn="just"/>
            <a:r>
              <a:rPr lang="es-ES" dirty="0"/>
              <a:t>veces mayor </a:t>
            </a:r>
            <a:r>
              <a:rPr lang="es-ES" dirty="0" smtClean="0"/>
              <a:t>a la corriente de línea en conexión </a:t>
            </a:r>
            <a:r>
              <a:rPr lang="es-ES" dirty="0"/>
              <a:t>triángulo.</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5556599" y="2305235"/>
            <a:ext cx="809625" cy="276225"/>
          </a:xfrm>
          <a:prstGeom prst="rect">
            <a:avLst/>
          </a:prstGeom>
        </p:spPr>
      </p:pic>
      <p:pic>
        <p:nvPicPr>
          <p:cNvPr id="7" name="Imagen 6"/>
          <p:cNvPicPr>
            <a:picLocks noChangeAspect="1"/>
          </p:cNvPicPr>
          <p:nvPr/>
        </p:nvPicPr>
        <p:blipFill>
          <a:blip r:embed="rId3"/>
          <a:stretch>
            <a:fillRect/>
          </a:stretch>
        </p:blipFill>
        <p:spPr>
          <a:xfrm>
            <a:off x="4851748" y="3841605"/>
            <a:ext cx="2219325" cy="504825"/>
          </a:xfrm>
          <a:prstGeom prst="rect">
            <a:avLst/>
          </a:prstGeom>
        </p:spPr>
      </p:pic>
      <p:pic>
        <p:nvPicPr>
          <p:cNvPr id="8" name="Imagen 7"/>
          <p:cNvPicPr>
            <a:picLocks noChangeAspect="1"/>
          </p:cNvPicPr>
          <p:nvPr/>
        </p:nvPicPr>
        <p:blipFill>
          <a:blip r:embed="rId4"/>
          <a:stretch>
            <a:fillRect/>
          </a:stretch>
        </p:blipFill>
        <p:spPr>
          <a:xfrm>
            <a:off x="4857911" y="5514851"/>
            <a:ext cx="1104900" cy="266700"/>
          </a:xfrm>
          <a:prstGeom prst="rect">
            <a:avLst/>
          </a:prstGeom>
        </p:spPr>
      </p:pic>
      <p:pic>
        <p:nvPicPr>
          <p:cNvPr id="9" name="Imagen 8"/>
          <p:cNvPicPr>
            <a:picLocks noChangeAspect="1"/>
          </p:cNvPicPr>
          <p:nvPr/>
        </p:nvPicPr>
        <p:blipFill>
          <a:blip r:embed="rId5"/>
          <a:stretch>
            <a:fillRect/>
          </a:stretch>
        </p:blipFill>
        <p:spPr>
          <a:xfrm>
            <a:off x="7310311" y="3327934"/>
            <a:ext cx="4565013" cy="3215369"/>
          </a:xfrm>
          <a:prstGeom prst="rect">
            <a:avLst/>
          </a:prstGeom>
        </p:spPr>
      </p:pic>
      <p:sp>
        <p:nvSpPr>
          <p:cNvPr id="10" name="Rectángulo 9"/>
          <p:cNvSpPr/>
          <p:nvPr/>
        </p:nvSpPr>
        <p:spPr>
          <a:xfrm>
            <a:off x="6593711" y="5053186"/>
            <a:ext cx="2419660" cy="1477328"/>
          </a:xfrm>
          <a:prstGeom prst="rect">
            <a:avLst/>
          </a:prstGeom>
        </p:spPr>
        <p:txBody>
          <a:bodyPr wrap="square">
            <a:spAutoFit/>
          </a:bodyPr>
          <a:lstStyle/>
          <a:p>
            <a:pPr algn="just"/>
            <a:r>
              <a:rPr lang="es-ES" b="1" dirty="0">
                <a:solidFill>
                  <a:srgbClr val="0070C0"/>
                </a:solidFill>
              </a:rPr>
              <a:t>Circuito por resolver. En este ejercicio se pide calcular las corrientes de línea.</a:t>
            </a:r>
          </a:p>
          <a:p>
            <a:pPr algn="just"/>
            <a:endParaRPr lang="es-ES" dirty="0"/>
          </a:p>
        </p:txBody>
      </p:sp>
      <p:pic>
        <p:nvPicPr>
          <p:cNvPr id="11" name="Imagen 10"/>
          <p:cNvPicPr>
            <a:picLocks noChangeAspect="1"/>
          </p:cNvPicPr>
          <p:nvPr/>
        </p:nvPicPr>
        <p:blipFill>
          <a:blip r:embed="rId6"/>
          <a:stretch>
            <a:fillRect/>
          </a:stretch>
        </p:blipFill>
        <p:spPr>
          <a:xfrm>
            <a:off x="4632674" y="4614393"/>
            <a:ext cx="1733550" cy="371475"/>
          </a:xfrm>
          <a:prstGeom prst="rect">
            <a:avLst/>
          </a:prstGeom>
        </p:spPr>
      </p:pic>
    </p:spTree>
    <p:extLst>
      <p:ext uri="{BB962C8B-B14F-4D97-AF65-F5344CB8AC3E}">
        <p14:creationId xmlns:p14="http://schemas.microsoft.com/office/powerpoint/2010/main" val="334221599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6" y="147767"/>
            <a:ext cx="11851574" cy="7017306"/>
          </a:xfrm>
          <a:prstGeom prst="rect">
            <a:avLst/>
          </a:prstGeom>
        </p:spPr>
        <p:txBody>
          <a:bodyPr wrap="square">
            <a:spAutoFit/>
          </a:bodyPr>
          <a:lstStyle/>
          <a:p>
            <a:pPr algn="ctr"/>
            <a:r>
              <a:rPr lang="es-ES" b="1" dirty="0"/>
              <a:t>Conexión equilibrada de cargas. Conexión en estrella y conexión en triángulo</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Tensiones </a:t>
            </a:r>
            <a:r>
              <a:rPr lang="es-ES" b="1" dirty="0">
                <a:solidFill>
                  <a:srgbClr val="0070C0"/>
                </a:solidFill>
                <a:latin typeface="Arial Rounded MT Bold" panose="020F0704030504030204" pitchFamily="34" charset="0"/>
              </a:rPr>
              <a:t>en sistemas equilibrados</a:t>
            </a:r>
          </a:p>
          <a:p>
            <a:pPr algn="just"/>
            <a:r>
              <a:rPr lang="es-ES" dirty="0"/>
              <a:t>En un sistema en estrella, las tensiones sobre cada una </a:t>
            </a:r>
            <a:r>
              <a:rPr lang="es-ES" dirty="0" smtClean="0"/>
              <a:t>de las cargas en forma </a:t>
            </a:r>
            <a:r>
              <a:rPr lang="es-ES" dirty="0"/>
              <a:t>individual </a:t>
            </a:r>
            <a:r>
              <a:rPr lang="es-ES" dirty="0" smtClean="0"/>
              <a:t>será de 220V y, si medimos las tensiones </a:t>
            </a:r>
            <a:r>
              <a:rPr lang="es-ES" dirty="0"/>
              <a:t>entre </a:t>
            </a:r>
            <a:r>
              <a:rPr lang="es-ES" dirty="0" smtClean="0"/>
              <a:t>los centros de las estrellas </a:t>
            </a:r>
            <a:r>
              <a:rPr lang="es-ES" dirty="0"/>
              <a:t>(</a:t>
            </a:r>
            <a:r>
              <a:rPr lang="es-ES" dirty="0" smtClean="0"/>
              <a:t>tanto la existente en el centro </a:t>
            </a:r>
            <a:r>
              <a:rPr lang="es-ES" dirty="0"/>
              <a:t>de estrella </a:t>
            </a:r>
            <a:r>
              <a:rPr lang="es-ES" dirty="0" smtClean="0"/>
              <a:t>del generador </a:t>
            </a:r>
            <a:r>
              <a:rPr lang="es-ES" dirty="0"/>
              <a:t>como en </a:t>
            </a:r>
            <a:r>
              <a:rPr lang="es-ES" dirty="0" smtClean="0"/>
              <a:t>el centro de la estrella de cargas</a:t>
            </a:r>
            <a:r>
              <a:rPr lang="es-ES" dirty="0"/>
              <a:t>), </a:t>
            </a:r>
            <a:r>
              <a:rPr lang="es-ES" dirty="0" smtClean="0"/>
              <a:t>la tensión </a:t>
            </a:r>
            <a:r>
              <a:rPr lang="es-ES" dirty="0"/>
              <a:t>medida será </a:t>
            </a:r>
            <a:r>
              <a:rPr lang="es-ES" dirty="0" smtClean="0"/>
              <a:t>de </a:t>
            </a:r>
            <a:r>
              <a:rPr lang="es-ES" dirty="0"/>
              <a:t>0V</a:t>
            </a:r>
            <a:r>
              <a:rPr lang="es-ES" dirty="0" smtClean="0"/>
              <a:t>. En un sistema en triángulo</a:t>
            </a:r>
            <a:r>
              <a:rPr lang="es-ES" dirty="0"/>
              <a:t>, </a:t>
            </a:r>
            <a:r>
              <a:rPr lang="es-ES" dirty="0" smtClean="0"/>
              <a:t>del lado </a:t>
            </a:r>
            <a:r>
              <a:rPr lang="es-ES" dirty="0"/>
              <a:t>generador la </a:t>
            </a:r>
            <a:r>
              <a:rPr lang="es-ES" dirty="0" smtClean="0"/>
              <a:t>situación </a:t>
            </a:r>
            <a:r>
              <a:rPr lang="es-ES" dirty="0"/>
              <a:t>no cambia, pero </a:t>
            </a:r>
            <a:r>
              <a:rPr lang="es-ES" dirty="0" smtClean="0"/>
              <a:t>del lado </a:t>
            </a:r>
            <a:r>
              <a:rPr lang="es-ES" dirty="0"/>
              <a:t>cargas, sí</a:t>
            </a:r>
            <a:r>
              <a:rPr lang="es-ES" dirty="0" smtClean="0"/>
              <a:t>. La </a:t>
            </a:r>
            <a:r>
              <a:rPr lang="es-ES" dirty="0"/>
              <a:t>tensión </a:t>
            </a:r>
            <a:r>
              <a:rPr lang="es-ES" dirty="0" smtClean="0"/>
              <a:t>sobre </a:t>
            </a:r>
            <a:r>
              <a:rPr lang="es-ES" dirty="0"/>
              <a:t>cada una </a:t>
            </a:r>
            <a:r>
              <a:rPr lang="es-ES" dirty="0" smtClean="0"/>
              <a:t>de las cargas será de </a:t>
            </a:r>
            <a:r>
              <a:rPr lang="es-ES" dirty="0"/>
              <a:t>380 V</a:t>
            </a:r>
            <a:r>
              <a:rPr lang="es-ES" dirty="0" smtClean="0"/>
              <a:t>. En el caso </a:t>
            </a:r>
            <a:r>
              <a:rPr lang="es-ES" dirty="0"/>
              <a:t>de </a:t>
            </a:r>
            <a:r>
              <a:rPr lang="es-ES" dirty="0" smtClean="0"/>
              <a:t>estrella</a:t>
            </a:r>
            <a:r>
              <a:rPr lang="es-ES" dirty="0"/>
              <a:t>, estamos midiendo tensión de fase; </a:t>
            </a:r>
            <a:r>
              <a:rPr lang="es-ES" dirty="0" smtClean="0"/>
              <a:t>en el caso </a:t>
            </a:r>
            <a:r>
              <a:rPr lang="es-ES" dirty="0"/>
              <a:t>de </a:t>
            </a:r>
            <a:r>
              <a:rPr lang="es-ES" dirty="0" smtClean="0"/>
              <a:t>triángulo</a:t>
            </a:r>
            <a:r>
              <a:rPr lang="es-ES" dirty="0"/>
              <a:t>, medimos tensión </a:t>
            </a:r>
            <a:r>
              <a:rPr lang="es-ES" dirty="0" smtClean="0"/>
              <a:t>de línea</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723037" y="581519"/>
            <a:ext cx="4476750" cy="1657350"/>
          </a:xfrm>
          <a:prstGeom prst="rect">
            <a:avLst/>
          </a:prstGeom>
        </p:spPr>
      </p:pic>
      <p:pic>
        <p:nvPicPr>
          <p:cNvPr id="4" name="Imagen 3"/>
          <p:cNvPicPr>
            <a:picLocks noChangeAspect="1"/>
          </p:cNvPicPr>
          <p:nvPr/>
        </p:nvPicPr>
        <p:blipFill>
          <a:blip r:embed="rId3"/>
          <a:stretch>
            <a:fillRect/>
          </a:stretch>
        </p:blipFill>
        <p:spPr>
          <a:xfrm>
            <a:off x="326447" y="4025736"/>
            <a:ext cx="4057650" cy="2600696"/>
          </a:xfrm>
          <a:prstGeom prst="rect">
            <a:avLst/>
          </a:prstGeom>
        </p:spPr>
      </p:pic>
      <p:pic>
        <p:nvPicPr>
          <p:cNvPr id="5" name="Imagen 4"/>
          <p:cNvPicPr>
            <a:picLocks noChangeAspect="1"/>
          </p:cNvPicPr>
          <p:nvPr/>
        </p:nvPicPr>
        <p:blipFill>
          <a:blip r:embed="rId4"/>
          <a:stretch>
            <a:fillRect/>
          </a:stretch>
        </p:blipFill>
        <p:spPr>
          <a:xfrm>
            <a:off x="7465620" y="3868759"/>
            <a:ext cx="4267200" cy="2914650"/>
          </a:xfrm>
          <a:prstGeom prst="rect">
            <a:avLst/>
          </a:prstGeom>
        </p:spPr>
      </p:pic>
      <p:sp>
        <p:nvSpPr>
          <p:cNvPr id="11" name="Rectángulo 10"/>
          <p:cNvSpPr/>
          <p:nvPr/>
        </p:nvSpPr>
        <p:spPr>
          <a:xfrm>
            <a:off x="4520538" y="4864419"/>
            <a:ext cx="2945082" cy="923330"/>
          </a:xfrm>
          <a:prstGeom prst="rect">
            <a:avLst/>
          </a:prstGeom>
        </p:spPr>
        <p:txBody>
          <a:bodyPr wrap="square">
            <a:spAutoFit/>
          </a:bodyPr>
          <a:lstStyle/>
          <a:p>
            <a:pPr algn="ctr"/>
            <a:r>
              <a:rPr lang="es-ES" b="1" dirty="0"/>
              <a:t>Tensiones medidas en sistemas equilibrados estrella y triángulo</a:t>
            </a:r>
          </a:p>
        </p:txBody>
      </p:sp>
    </p:spTree>
    <p:extLst>
      <p:ext uri="{BB962C8B-B14F-4D97-AF65-F5344CB8AC3E}">
        <p14:creationId xmlns:p14="http://schemas.microsoft.com/office/powerpoint/2010/main" val="3488933607"/>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6" y="147767"/>
            <a:ext cx="11851574" cy="6186309"/>
          </a:xfrm>
          <a:prstGeom prst="rect">
            <a:avLst/>
          </a:prstGeom>
        </p:spPr>
        <p:txBody>
          <a:bodyPr wrap="square">
            <a:spAutoFit/>
          </a:bodyPr>
          <a:lstStyle/>
          <a:p>
            <a:pPr algn="just"/>
            <a:r>
              <a:rPr lang="es-ES" dirty="0" smtClean="0"/>
              <a:t>Sabemos </a:t>
            </a:r>
            <a:r>
              <a:rPr lang="es-ES" dirty="0"/>
              <a:t>que todas las impedancias Z son </a:t>
            </a:r>
            <a:r>
              <a:rPr lang="es-ES" dirty="0" smtClean="0"/>
              <a:t>iguales</a:t>
            </a:r>
            <a:r>
              <a:rPr lang="es-ES" dirty="0"/>
              <a:t>; la </a:t>
            </a:r>
            <a:r>
              <a:rPr lang="es-ES" dirty="0" smtClean="0"/>
              <a:t>tensión </a:t>
            </a:r>
            <a:r>
              <a:rPr lang="es-ES" dirty="0"/>
              <a:t>de línea es de 380 V (tensión entre fases) y la tensión </a:t>
            </a:r>
            <a:r>
              <a:rPr lang="es-ES" dirty="0" smtClean="0"/>
              <a:t>de </a:t>
            </a:r>
            <a:r>
              <a:rPr lang="es-ES" dirty="0"/>
              <a:t>fase es de 220 V (tensión entre fase y neutro). El dato </a:t>
            </a:r>
            <a:r>
              <a:rPr lang="es-ES" dirty="0" smtClean="0"/>
              <a:t>adicional </a:t>
            </a:r>
            <a:r>
              <a:rPr lang="es-ES" dirty="0"/>
              <a:t>que tenemos es que la corriente por una de las </a:t>
            </a:r>
            <a:r>
              <a:rPr lang="es-ES" dirty="0" smtClean="0"/>
              <a:t>impedancias </a:t>
            </a:r>
            <a:r>
              <a:rPr lang="es-ES" dirty="0"/>
              <a:t>en triángulo es de 10 A. Por analogía, la corriente </a:t>
            </a:r>
            <a:r>
              <a:rPr lang="es-ES" dirty="0" smtClean="0"/>
              <a:t>D </a:t>
            </a:r>
            <a:r>
              <a:rPr lang="es-ES" dirty="0"/>
              <a:t>será la misma, es decir, 10 A.</a:t>
            </a:r>
          </a:p>
          <a:p>
            <a:pPr algn="just"/>
            <a:r>
              <a:rPr lang="es-ES" dirty="0" smtClean="0"/>
              <a:t>Por las relaciones vistas en la conexión triángulo, la corriente de línea será</a:t>
            </a:r>
            <a:r>
              <a:rPr lang="es-ES" dirty="0"/>
              <a:t>:</a:t>
            </a:r>
          </a:p>
          <a:p>
            <a:pPr algn="just"/>
            <a:endParaRPr lang="es-ES" dirty="0" smtClean="0"/>
          </a:p>
          <a:p>
            <a:pPr algn="just"/>
            <a:r>
              <a:rPr lang="es-ES" dirty="0" smtClean="0"/>
              <a:t>Por lo </a:t>
            </a:r>
            <a:r>
              <a:rPr lang="es-ES" dirty="0" err="1" smtClean="0"/>
              <a:t>cuaI</a:t>
            </a:r>
            <a:r>
              <a:rPr lang="es-ES" dirty="0" smtClean="0"/>
              <a:t>, la corriente C será de 17,3 </a:t>
            </a:r>
            <a:r>
              <a:rPr lang="es-ES" dirty="0"/>
              <a:t>A.</a:t>
            </a:r>
          </a:p>
          <a:p>
            <a:pPr algn="just"/>
            <a:r>
              <a:rPr lang="es-ES" dirty="0"/>
              <a:t>Si la tensión de línea es de 380 V y en la conexión triángulo </a:t>
            </a:r>
            <a:r>
              <a:rPr lang="es-ES" dirty="0" smtClean="0"/>
              <a:t>circula </a:t>
            </a:r>
            <a:r>
              <a:rPr lang="es-ES" dirty="0"/>
              <a:t>por cada impedancia una corriente de 10 A, la </a:t>
            </a:r>
            <a:r>
              <a:rPr lang="es-ES" dirty="0" smtClean="0"/>
              <a:t>impedancia </a:t>
            </a:r>
            <a:r>
              <a:rPr lang="es-ES" dirty="0"/>
              <a:t>vale 38 </a:t>
            </a:r>
            <a:r>
              <a:rPr lang="el-GR" dirty="0" smtClean="0"/>
              <a:t>Ω</a:t>
            </a:r>
            <a:r>
              <a:rPr lang="es-ES" dirty="0" smtClean="0"/>
              <a:t>.</a:t>
            </a:r>
            <a:endParaRPr lang="es-ES" dirty="0"/>
          </a:p>
          <a:p>
            <a:pPr algn="just"/>
            <a:r>
              <a:rPr lang="es-ES" dirty="0"/>
              <a:t>Las corrientes A y B serán </a:t>
            </a:r>
            <a:r>
              <a:rPr lang="es-ES" dirty="0" smtClean="0"/>
              <a:t>iguales </a:t>
            </a:r>
            <a:r>
              <a:rPr lang="es-ES" dirty="0"/>
              <a:t>entre sí y valen la </a:t>
            </a:r>
            <a:r>
              <a:rPr lang="es-ES" dirty="0" smtClean="0"/>
              <a:t>tensión de fase dividida la impedancia</a:t>
            </a:r>
            <a:r>
              <a:rPr lang="es-ES" dirty="0"/>
              <a:t>, </a:t>
            </a:r>
            <a:r>
              <a:rPr lang="es-ES" dirty="0" smtClean="0"/>
              <a:t>es decir, 220 V dividido 38 </a:t>
            </a:r>
            <a:r>
              <a:rPr lang="el-GR" dirty="0" smtClean="0"/>
              <a:t>Ω</a:t>
            </a:r>
            <a:r>
              <a:rPr lang="es-ES" dirty="0" smtClean="0"/>
              <a:t>. Por lo tanto</a:t>
            </a:r>
            <a:r>
              <a:rPr lang="es-ES" dirty="0"/>
              <a:t>, </a:t>
            </a:r>
            <a:r>
              <a:rPr lang="es-ES" dirty="0" smtClean="0"/>
              <a:t>las corrientes </a:t>
            </a:r>
            <a:r>
              <a:rPr lang="es-ES" dirty="0"/>
              <a:t>A </a:t>
            </a:r>
            <a:r>
              <a:rPr lang="es-ES" dirty="0" smtClean="0"/>
              <a:t>y B valen </a:t>
            </a:r>
            <a:r>
              <a:rPr lang="es-ES" dirty="0"/>
              <a:t>5,79 A cada una</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Cargas desequilibradas</a:t>
            </a:r>
          </a:p>
          <a:p>
            <a:pPr algn="just"/>
            <a:r>
              <a:rPr lang="es-ES" dirty="0"/>
              <a:t>Si bien las tensiones en la etapa de generación y </a:t>
            </a:r>
            <a:r>
              <a:rPr lang="es-ES" dirty="0" smtClean="0"/>
              <a:t>distribución </a:t>
            </a:r>
            <a:r>
              <a:rPr lang="es-ES" dirty="0"/>
              <a:t>se hallan equilibradas, cuando las cargas no son </a:t>
            </a:r>
            <a:r>
              <a:rPr lang="es-ES" dirty="0" smtClean="0"/>
              <a:t>iguales </a:t>
            </a:r>
            <a:r>
              <a:rPr lang="es-ES" dirty="0"/>
              <a:t>se producen desequilibrios.</a:t>
            </a:r>
          </a:p>
          <a:p>
            <a:pPr algn="just"/>
            <a:r>
              <a:rPr lang="es-ES" dirty="0"/>
              <a:t>Cuando ocurre este caso, en </a:t>
            </a:r>
            <a:r>
              <a:rPr lang="es-ES" dirty="0" smtClean="0"/>
              <a:t>generaI1 </a:t>
            </a:r>
            <a:r>
              <a:rPr lang="es-ES" dirty="0"/>
              <a:t>todos los sistemas </a:t>
            </a:r>
            <a:r>
              <a:rPr lang="es-ES" dirty="0" smtClean="0"/>
              <a:t>trifásicos </a:t>
            </a:r>
            <a:r>
              <a:rPr lang="es-ES" dirty="0"/>
              <a:t>se presentan para la empresa distribuidora como </a:t>
            </a:r>
            <a:r>
              <a:rPr lang="es-ES" dirty="0" smtClean="0"/>
              <a:t>desequilibrados</a:t>
            </a:r>
            <a:r>
              <a:rPr lang="es-ES" dirty="0"/>
              <a:t>. Pensemos por ejemplo en un consumo </a:t>
            </a:r>
            <a:r>
              <a:rPr lang="es-ES" dirty="0" smtClean="0"/>
              <a:t>trifásico </a:t>
            </a:r>
            <a:r>
              <a:rPr lang="es-ES" dirty="0"/>
              <a:t>típico (oficina grande, fábrica, etcétera), la </a:t>
            </a:r>
            <a:r>
              <a:rPr lang="es-ES" dirty="0" smtClean="0"/>
              <a:t>provisión es </a:t>
            </a:r>
            <a:r>
              <a:rPr lang="es-ES" dirty="0"/>
              <a:t>trifásica y se la supone equilibrada (las tres fases </a:t>
            </a:r>
            <a:r>
              <a:rPr lang="es-ES" dirty="0" smtClean="0"/>
              <a:t>presentan </a:t>
            </a:r>
            <a:r>
              <a:rPr lang="es-ES" dirty="0"/>
              <a:t>las tensiones correspondientes).</a:t>
            </a:r>
          </a:p>
          <a:p>
            <a:pPr algn="just"/>
            <a:r>
              <a:rPr lang="es-ES" dirty="0"/>
              <a:t>Ahora bien, cuando vemos las cargas dentro de la </a:t>
            </a:r>
            <a:r>
              <a:rPr lang="es-ES" dirty="0" smtClean="0"/>
              <a:t>instalación </a:t>
            </a:r>
            <a:r>
              <a:rPr lang="es-ES" dirty="0"/>
              <a:t>del cliente, luego del medidor de consumo eléctrico, </a:t>
            </a:r>
            <a:r>
              <a:rPr lang="es-ES" dirty="0" smtClean="0"/>
              <a:t>veremos </a:t>
            </a:r>
            <a:r>
              <a:rPr lang="es-ES" dirty="0"/>
              <a:t>que hay cargas trifásicas (motores por ejemplo) </a:t>
            </a:r>
            <a:r>
              <a:rPr lang="es-ES" dirty="0" smtClean="0"/>
              <a:t>que </a:t>
            </a:r>
            <a:r>
              <a:rPr lang="es-ES" dirty="0"/>
              <a:t>son equilibradas y cargas que son monofásicas. Las </a:t>
            </a:r>
            <a:r>
              <a:rPr lang="es-ES" dirty="0" smtClean="0"/>
              <a:t>cargas </a:t>
            </a:r>
            <a:r>
              <a:rPr lang="es-ES" dirty="0"/>
              <a:t>monofásicas pueden dar lugar a que aparezcan </a:t>
            </a:r>
            <a:r>
              <a:rPr lang="es-ES" dirty="0" smtClean="0"/>
              <a:t>cargas </a:t>
            </a:r>
            <a:r>
              <a:rPr lang="es-ES" dirty="0"/>
              <a:t>trifásicas desequilibradas (luces o equipos que no </a:t>
            </a:r>
            <a:r>
              <a:rPr lang="es-ES" dirty="0" smtClean="0"/>
              <a:t>se </a:t>
            </a:r>
            <a:r>
              <a:rPr lang="es-ES" dirty="0"/>
              <a:t>encienden); si bien toda la instalación puede haber sido </a:t>
            </a:r>
            <a:r>
              <a:rPr lang="es-ES" dirty="0" smtClean="0"/>
              <a:t>pensada </a:t>
            </a:r>
            <a:r>
              <a:rPr lang="es-ES" dirty="0"/>
              <a:t>como equilibrada, basta que un artefacto de </a:t>
            </a:r>
            <a:r>
              <a:rPr lang="es-ES" dirty="0" smtClean="0"/>
              <a:t>iluminación o cualquier equipo monofásico no esté encendido</a:t>
            </a:r>
            <a:r>
              <a:rPr lang="es-ES" dirty="0"/>
              <a:t>, </a:t>
            </a:r>
            <a:r>
              <a:rPr lang="es-ES" dirty="0" smtClean="0"/>
              <a:t>para </a:t>
            </a:r>
            <a:r>
              <a:rPr lang="es-ES" dirty="0"/>
              <a:t>que </a:t>
            </a:r>
            <a:r>
              <a:rPr lang="es-ES" dirty="0" smtClean="0"/>
              <a:t>se produzcan </a:t>
            </a:r>
            <a:r>
              <a:rPr lang="es-ES" dirty="0"/>
              <a:t>cargas trifásicas desequilibradas</a:t>
            </a:r>
            <a:r>
              <a:rPr lang="es-ES" dirty="0" smtClean="0"/>
              <a:t>.</a:t>
            </a:r>
          </a:p>
        </p:txBody>
      </p:sp>
      <p:pic>
        <p:nvPicPr>
          <p:cNvPr id="6" name="Imagen 5"/>
          <p:cNvPicPr>
            <a:picLocks noChangeAspect="1"/>
          </p:cNvPicPr>
          <p:nvPr/>
        </p:nvPicPr>
        <p:blipFill>
          <a:blip r:embed="rId2"/>
          <a:stretch>
            <a:fillRect/>
          </a:stretch>
        </p:blipFill>
        <p:spPr>
          <a:xfrm>
            <a:off x="5730030" y="2153206"/>
            <a:ext cx="771525" cy="295275"/>
          </a:xfrm>
          <a:prstGeom prst="rect">
            <a:avLst/>
          </a:prstGeom>
        </p:spPr>
      </p:pic>
    </p:spTree>
    <p:extLst>
      <p:ext uri="{BB962C8B-B14F-4D97-AF65-F5344CB8AC3E}">
        <p14:creationId xmlns:p14="http://schemas.microsoft.com/office/powerpoint/2010/main" val="157310728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6" y="147767"/>
            <a:ext cx="11851574" cy="5355312"/>
          </a:xfrm>
          <a:prstGeom prst="rect">
            <a:avLst/>
          </a:prstGeom>
        </p:spPr>
        <p:txBody>
          <a:bodyPr wrap="square">
            <a:spAutoFit/>
          </a:bodyPr>
          <a:lstStyle/>
          <a:p>
            <a:pPr algn="just"/>
            <a:r>
              <a:rPr lang="es-ES" dirty="0" smtClean="0"/>
              <a:t>En </a:t>
            </a:r>
            <a:r>
              <a:rPr lang="es-ES" dirty="0"/>
              <a:t>un sistema trifásico desequilibrado conectado en estrella</a:t>
            </a:r>
            <a:r>
              <a:rPr lang="es-ES" dirty="0" smtClean="0"/>
              <a:t>, las </a:t>
            </a:r>
            <a:r>
              <a:rPr lang="es-ES" dirty="0"/>
              <a:t>impedancias serán todas diferentes </a:t>
            </a:r>
            <a:r>
              <a:rPr lang="es-ES" dirty="0" smtClean="0"/>
              <a:t>Z1‡Z2‡Z3</a:t>
            </a:r>
            <a:r>
              <a:rPr lang="es-ES" dirty="0"/>
              <a:t>. El centro de </a:t>
            </a:r>
            <a:r>
              <a:rPr lang="es-ES" dirty="0" smtClean="0"/>
              <a:t>la </a:t>
            </a:r>
            <a:r>
              <a:rPr lang="es-ES" dirty="0"/>
              <a:t>estrella de cargas será ahora </a:t>
            </a:r>
            <a:r>
              <a:rPr lang="es-ES" dirty="0" smtClean="0"/>
              <a:t>N’, </a:t>
            </a:r>
            <a:r>
              <a:rPr lang="es-ES" dirty="0"/>
              <a:t>y las tensiones que </a:t>
            </a:r>
            <a:r>
              <a:rPr lang="es-ES" dirty="0" smtClean="0"/>
              <a:t>aparecen </a:t>
            </a:r>
            <a:r>
              <a:rPr lang="es-ES" dirty="0"/>
              <a:t>sobre cada impedancia serán diferentes entre sí y </a:t>
            </a:r>
            <a:r>
              <a:rPr lang="es-ES" dirty="0" smtClean="0"/>
              <a:t>distintas </a:t>
            </a:r>
            <a:r>
              <a:rPr lang="es-ES" dirty="0"/>
              <a:t>de la tensión de fase. Lo mismo ocurre con las corrientes, </a:t>
            </a:r>
            <a:r>
              <a:rPr lang="es-ES" dirty="0" smtClean="0"/>
              <a:t>las </a:t>
            </a:r>
            <a:r>
              <a:rPr lang="es-ES" dirty="0"/>
              <a:t>que serán diferentes. Tenemos que pensar que cada par </a:t>
            </a:r>
            <a:r>
              <a:rPr lang="es-ES" dirty="0" smtClean="0"/>
              <a:t>de </a:t>
            </a:r>
            <a:r>
              <a:rPr lang="es-ES" dirty="0"/>
              <a:t>impedancias está sometido a tensiones de línea y no de </a:t>
            </a:r>
            <a:r>
              <a:rPr lang="es-ES" dirty="0" smtClean="0"/>
              <a:t>fase</a:t>
            </a:r>
            <a:r>
              <a:rPr lang="es-ES" dirty="0"/>
              <a:t>. Por este motivo, el centro </a:t>
            </a:r>
            <a:r>
              <a:rPr lang="es-ES" dirty="0" smtClean="0"/>
              <a:t>N’ tendrá </a:t>
            </a:r>
            <a:r>
              <a:rPr lang="es-ES" dirty="0"/>
              <a:t>una tensión respecto </a:t>
            </a:r>
            <a:r>
              <a:rPr lang="es-ES" dirty="0" smtClean="0"/>
              <a:t>del </a:t>
            </a:r>
            <a:r>
              <a:rPr lang="es-ES" dirty="0"/>
              <a:t>centro de estrella del generador diferente de cero</a:t>
            </a:r>
            <a:r>
              <a:rPr lang="es-ES" dirty="0" smtClean="0"/>
              <a:t>.</a:t>
            </a:r>
          </a:p>
          <a:p>
            <a:pPr algn="just"/>
            <a:r>
              <a:rPr lang="es-ES" dirty="0" smtClean="0"/>
              <a:t>El </a:t>
            </a:r>
            <a:r>
              <a:rPr lang="es-ES" dirty="0"/>
              <a:t>sistema así planteado crea muchos problemas; </a:t>
            </a:r>
            <a:r>
              <a:rPr lang="es-ES" dirty="0" smtClean="0"/>
              <a:t>entre ellos, presenta </a:t>
            </a:r>
            <a:r>
              <a:rPr lang="es-ES" dirty="0"/>
              <a:t>sobretensiones </a:t>
            </a:r>
            <a:r>
              <a:rPr lang="es-ES" dirty="0" smtClean="0"/>
              <a:t>en las impedancias </a:t>
            </a:r>
            <a:r>
              <a:rPr lang="es-ES" dirty="0"/>
              <a:t>Z1</a:t>
            </a:r>
            <a:r>
              <a:rPr lang="es-ES" dirty="0" smtClean="0"/>
              <a:t>, Z2 </a:t>
            </a:r>
            <a:r>
              <a:rPr lang="es-ES" dirty="0"/>
              <a:t>y </a:t>
            </a:r>
            <a:r>
              <a:rPr lang="es-ES" dirty="0" smtClean="0"/>
              <a:t>Z3 que </a:t>
            </a:r>
            <a:r>
              <a:rPr lang="es-ES" dirty="0"/>
              <a:t>pueden dañar </a:t>
            </a:r>
            <a:r>
              <a:rPr lang="es-ES" dirty="0" smtClean="0"/>
              <a:t>los equipos</a:t>
            </a:r>
            <a:r>
              <a:rPr lang="es-ES" dirty="0"/>
              <a:t>.</a:t>
            </a:r>
          </a:p>
          <a:p>
            <a:pPr algn="just"/>
            <a:r>
              <a:rPr lang="es-ES" dirty="0"/>
              <a:t>La forma de solucionar este problema aquí presentado (</a:t>
            </a:r>
            <a:r>
              <a:rPr lang="es-ES" dirty="0" smtClean="0"/>
              <a:t>sobretensiones </a:t>
            </a:r>
            <a:r>
              <a:rPr lang="es-ES" dirty="0"/>
              <a:t>en las cargas y diferencia de tensión entre los </a:t>
            </a:r>
            <a:r>
              <a:rPr lang="es-ES" dirty="0" smtClean="0"/>
              <a:t>puntos </a:t>
            </a:r>
            <a:r>
              <a:rPr lang="es-ES" dirty="0"/>
              <a:t>N y N') consiste en interconectar los puntos N y N' con un </a:t>
            </a:r>
            <a:r>
              <a:rPr lang="es-ES" dirty="0" smtClean="0"/>
              <a:t>cable </a:t>
            </a:r>
            <a:r>
              <a:rPr lang="es-ES" dirty="0"/>
              <a:t>conductor, al que denominaremos conductor de neutro. </a:t>
            </a:r>
          </a:p>
          <a:p>
            <a:pPr algn="just"/>
            <a:r>
              <a:rPr lang="es-ES" dirty="0"/>
              <a:t>El conductor de neutro tiene por función establecer y fijar la </a:t>
            </a:r>
            <a:r>
              <a:rPr lang="es-ES" dirty="0" smtClean="0"/>
              <a:t>tensión </a:t>
            </a:r>
            <a:r>
              <a:rPr lang="es-ES" dirty="0"/>
              <a:t>entre N y N' </a:t>
            </a:r>
            <a:r>
              <a:rPr lang="es-ES" dirty="0" smtClean="0"/>
              <a:t>en o V</a:t>
            </a:r>
            <a:r>
              <a:rPr lang="es-ES" dirty="0"/>
              <a:t>, de esta forma, las tensiones </a:t>
            </a:r>
            <a:r>
              <a:rPr lang="es-ES" dirty="0" smtClean="0"/>
              <a:t>sobre </a:t>
            </a:r>
            <a:r>
              <a:rPr lang="es-ES" dirty="0"/>
              <a:t>las cargas serán todas </a:t>
            </a:r>
            <a:r>
              <a:rPr lang="es-ES" dirty="0" smtClean="0"/>
              <a:t>iguales </a:t>
            </a:r>
            <a:r>
              <a:rPr lang="es-ES" dirty="0"/>
              <a:t>a 220 V, y las corrientes </a:t>
            </a:r>
            <a:r>
              <a:rPr lang="es-ES" dirty="0" smtClean="0"/>
              <a:t>por </a:t>
            </a:r>
            <a:r>
              <a:rPr lang="es-ES" dirty="0"/>
              <a:t>cada fase serán la relación entre la tensión de fase y </a:t>
            </a:r>
            <a:r>
              <a:rPr lang="es-ES" dirty="0" smtClean="0"/>
              <a:t>el valor de la impedancia </a:t>
            </a:r>
            <a:r>
              <a:rPr lang="es-ES" dirty="0"/>
              <a:t>Z.</a:t>
            </a:r>
          </a:p>
          <a:p>
            <a:pPr algn="ctr"/>
            <a:r>
              <a:rPr lang="es-ES" b="1" dirty="0" smtClean="0">
                <a:solidFill>
                  <a:srgbClr val="FF0000"/>
                </a:solidFill>
                <a:latin typeface="Arial Rounded MT Bold" panose="020F0704030504030204" pitchFamily="34" charset="0"/>
              </a:rPr>
              <a:t>El conductor de neutro </a:t>
            </a:r>
            <a:r>
              <a:rPr lang="es-ES" b="1" dirty="0">
                <a:solidFill>
                  <a:srgbClr val="FF0000"/>
                </a:solidFill>
                <a:latin typeface="Arial Rounded MT Bold" panose="020F0704030504030204" pitchFamily="34" charset="0"/>
              </a:rPr>
              <a:t>asegura </a:t>
            </a:r>
            <a:r>
              <a:rPr lang="es-ES" b="1" dirty="0" smtClean="0">
                <a:solidFill>
                  <a:srgbClr val="FF0000"/>
                </a:solidFill>
                <a:latin typeface="Arial Rounded MT Bold" panose="020F0704030504030204" pitchFamily="34" charset="0"/>
              </a:rPr>
              <a:t>que la diferencia de tensión entre los puntos N y N' sea 0V.</a:t>
            </a:r>
            <a:endParaRPr lang="es-ES" b="1" dirty="0">
              <a:solidFill>
                <a:srgbClr val="FF0000"/>
              </a:solidFill>
              <a:latin typeface="Arial Rounded MT Bold" panose="020F0704030504030204" pitchFamily="34" charset="0"/>
            </a:endParaRPr>
          </a:p>
          <a:p>
            <a:pPr algn="just"/>
            <a:r>
              <a:rPr lang="es-ES" dirty="0"/>
              <a:t>No se analiza el caso de cargas desequilibradas en </a:t>
            </a:r>
            <a:r>
              <a:rPr lang="es-ES" dirty="0" smtClean="0"/>
              <a:t>triángulo</a:t>
            </a:r>
            <a:r>
              <a:rPr lang="es-ES" dirty="0"/>
              <a:t>, pues los equipos monofásicos no son apropiados para </a:t>
            </a:r>
            <a:r>
              <a:rPr lang="es-ES" dirty="0" smtClean="0"/>
              <a:t>soportar </a:t>
            </a:r>
            <a:r>
              <a:rPr lang="es-ES" dirty="0"/>
              <a:t>tensiones de línea de 380 V, lo que les produciría un </a:t>
            </a:r>
            <a:r>
              <a:rPr lang="es-ES" dirty="0" smtClean="0"/>
              <a:t>daño </a:t>
            </a:r>
            <a:r>
              <a:rPr lang="es-ES" dirty="0"/>
              <a:t>importante por las sobretensiones planteadas.</a:t>
            </a:r>
          </a:p>
          <a:p>
            <a:pPr algn="just"/>
            <a:r>
              <a:rPr lang="es-ES" b="1" dirty="0">
                <a:solidFill>
                  <a:srgbClr val="0070C0"/>
                </a:solidFill>
                <a:latin typeface="Arial Rounded MT Bold" panose="020F0704030504030204" pitchFamily="34" charset="0"/>
              </a:rPr>
              <a:t>Importancia del </a:t>
            </a:r>
            <a:r>
              <a:rPr lang="es-ES" b="1" dirty="0" smtClean="0">
                <a:solidFill>
                  <a:srgbClr val="0070C0"/>
                </a:solidFill>
                <a:latin typeface="Arial Rounded MT Bold" panose="020F0704030504030204" pitchFamily="34" charset="0"/>
              </a:rPr>
              <a:t>conductor de neutro</a:t>
            </a:r>
            <a:endParaRPr lang="es-ES" b="1" dirty="0">
              <a:solidFill>
                <a:srgbClr val="0070C0"/>
              </a:solidFill>
              <a:latin typeface="Arial Rounded MT Bold" panose="020F0704030504030204" pitchFamily="34" charset="0"/>
            </a:endParaRPr>
          </a:p>
          <a:p>
            <a:pPr algn="just"/>
            <a:r>
              <a:rPr lang="es-ES" dirty="0" smtClean="0"/>
              <a:t>Si tenemos un sistema desequilibrado </a:t>
            </a:r>
            <a:r>
              <a:rPr lang="es-ES" dirty="0"/>
              <a:t>de cargas, </a:t>
            </a:r>
            <a:r>
              <a:rPr lang="es-ES" dirty="0" smtClean="0"/>
              <a:t>a fin de evitar la presencia </a:t>
            </a:r>
            <a:r>
              <a:rPr lang="es-ES" dirty="0"/>
              <a:t>de sobretensiones </a:t>
            </a:r>
            <a:r>
              <a:rPr lang="es-ES" dirty="0" smtClean="0"/>
              <a:t>en ellas, se debe obligatoriamente instalar un conductor </a:t>
            </a:r>
            <a:r>
              <a:rPr lang="es-ES" dirty="0"/>
              <a:t>que </a:t>
            </a:r>
            <a:r>
              <a:rPr lang="es-ES" dirty="0" smtClean="0"/>
              <a:t>una los centros </a:t>
            </a:r>
            <a:r>
              <a:rPr lang="es-ES" dirty="0"/>
              <a:t>de </a:t>
            </a:r>
            <a:r>
              <a:rPr lang="es-ES" dirty="0" smtClean="0"/>
              <a:t>estrella de la generación con el de </a:t>
            </a:r>
            <a:r>
              <a:rPr lang="es-ES" dirty="0"/>
              <a:t>cargas</a:t>
            </a:r>
            <a:r>
              <a:rPr lang="es-ES" dirty="0" smtClean="0"/>
              <a:t>. Este conductor se denomina </a:t>
            </a:r>
            <a:r>
              <a:rPr lang="es-ES" dirty="0"/>
              <a:t>neutro, </a:t>
            </a:r>
            <a:r>
              <a:rPr lang="es-ES" dirty="0" smtClean="0"/>
              <a:t>y por </a:t>
            </a:r>
            <a:r>
              <a:rPr lang="es-ES" dirty="0"/>
              <a:t>él </a:t>
            </a:r>
            <a:r>
              <a:rPr lang="es-ES" dirty="0" smtClean="0"/>
              <a:t>circulará la corriente </a:t>
            </a:r>
            <a:r>
              <a:rPr lang="es-ES" dirty="0"/>
              <a:t>que se </a:t>
            </a:r>
            <a:r>
              <a:rPr lang="es-ES" dirty="0" smtClean="0"/>
              <a:t>origina por las diferencias de las impedancias de las cargas. </a:t>
            </a:r>
          </a:p>
        </p:txBody>
      </p:sp>
    </p:spTree>
    <p:extLst>
      <p:ext uri="{BB962C8B-B14F-4D97-AF65-F5344CB8AC3E}">
        <p14:creationId xmlns:p14="http://schemas.microsoft.com/office/powerpoint/2010/main" val="355409595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Tratamiento del neutro </a:t>
            </a:r>
          </a:p>
          <a:p>
            <a:pPr algn="just"/>
            <a:r>
              <a:rPr lang="es-ES" dirty="0" smtClean="0"/>
              <a:t>Hemos </a:t>
            </a:r>
            <a:r>
              <a:rPr lang="es-ES" dirty="0"/>
              <a:t>visto que el conductor de neutro es imprescindible </a:t>
            </a:r>
            <a:r>
              <a:rPr lang="es-ES" dirty="0" smtClean="0"/>
              <a:t>para </a:t>
            </a:r>
            <a:r>
              <a:rPr lang="es-ES" dirty="0"/>
              <a:t>evitar sobretensiones sobre las cargas </a:t>
            </a:r>
            <a:r>
              <a:rPr lang="es-ES" dirty="0" smtClean="0"/>
              <a:t>desequilibradas </a:t>
            </a:r>
            <a:r>
              <a:rPr lang="es-ES" dirty="0"/>
              <a:t>y, además, permite la circulación de corriente entre N </a:t>
            </a:r>
            <a:r>
              <a:rPr lang="es-ES" dirty="0" smtClean="0"/>
              <a:t>y </a:t>
            </a:r>
            <a:r>
              <a:rPr lang="es-ES" dirty="0"/>
              <a:t>N', asegurando así que ambos puntos tengan entre sí </a:t>
            </a:r>
            <a:r>
              <a:rPr lang="es-ES" dirty="0" smtClean="0"/>
              <a:t>una diferencia </a:t>
            </a:r>
            <a:r>
              <a:rPr lang="es-ES" dirty="0"/>
              <a:t>de tensión </a:t>
            </a:r>
            <a:r>
              <a:rPr lang="es-ES" dirty="0" smtClean="0"/>
              <a:t>de 0V</a:t>
            </a:r>
            <a:r>
              <a:rPr lang="es-ES" dirty="0"/>
              <a:t>.</a:t>
            </a:r>
          </a:p>
          <a:p>
            <a:pPr algn="just"/>
            <a:r>
              <a:rPr lang="es-ES" dirty="0"/>
              <a:t>Tal como se dijo al principio de esta nota, en el centro de </a:t>
            </a:r>
            <a:r>
              <a:rPr lang="es-ES" dirty="0" smtClean="0"/>
              <a:t>estrella </a:t>
            </a:r>
            <a:r>
              <a:rPr lang="es-ES" dirty="0"/>
              <a:t>de generación y en los centros de estrella de </a:t>
            </a:r>
            <a:r>
              <a:rPr lang="es-ES" dirty="0" smtClean="0"/>
              <a:t>transformación</a:t>
            </a:r>
            <a:r>
              <a:rPr lang="es-ES" dirty="0"/>
              <a:t>, las empresas generadoras conectan el </a:t>
            </a:r>
            <a:r>
              <a:rPr lang="es-ES" dirty="0" smtClean="0"/>
              <a:t>punto a </a:t>
            </a:r>
            <a:r>
              <a:rPr lang="es-ES" dirty="0"/>
              <a:t>tierra mediante la instalación adecuada de jabalinas </a:t>
            </a:r>
            <a:r>
              <a:rPr lang="es-ES" dirty="0" smtClean="0"/>
              <a:t>y mallas </a:t>
            </a:r>
            <a:r>
              <a:rPr lang="es-ES" dirty="0"/>
              <a:t>de puesta a tierra. Esto se realiza así pues, de esta </a:t>
            </a:r>
            <a:r>
              <a:rPr lang="es-ES" dirty="0" smtClean="0"/>
              <a:t>forma</a:t>
            </a:r>
            <a:r>
              <a:rPr lang="es-ES" dirty="0"/>
              <a:t>, se aseguran de que la terna generada está fija a </a:t>
            </a:r>
            <a:r>
              <a:rPr lang="es-ES" dirty="0" smtClean="0"/>
              <a:t>un </a:t>
            </a:r>
            <a:r>
              <a:rPr lang="es-ES" dirty="0"/>
              <a:t>potencial de referencia </a:t>
            </a:r>
            <a:r>
              <a:rPr lang="es-ES" dirty="0" smtClean="0"/>
              <a:t>de o V </a:t>
            </a:r>
            <a:r>
              <a:rPr lang="es-ES" dirty="0"/>
              <a:t>(tierra). El conductor de </a:t>
            </a:r>
            <a:r>
              <a:rPr lang="es-ES" dirty="0" smtClean="0"/>
              <a:t>neutro </a:t>
            </a:r>
            <a:r>
              <a:rPr lang="es-ES" dirty="0"/>
              <a:t>se instala recién en la última etapa de distribución, </a:t>
            </a:r>
            <a:r>
              <a:rPr lang="es-ES" dirty="0" smtClean="0"/>
              <a:t>en </a:t>
            </a:r>
            <a:r>
              <a:rPr lang="es-ES" dirty="0"/>
              <a:t>baja tensión, para asegurar la llegada de este </a:t>
            </a:r>
            <a:r>
              <a:rPr lang="es-ES" dirty="0" smtClean="0"/>
              <a:t>potencial de </a:t>
            </a:r>
            <a:r>
              <a:rPr lang="es-ES" dirty="0"/>
              <a:t>referencia a todas las cargas existentes. Las empresas </a:t>
            </a:r>
            <a:r>
              <a:rPr lang="es-ES" dirty="0" smtClean="0"/>
              <a:t>distribuidoras </a:t>
            </a:r>
            <a:r>
              <a:rPr lang="es-ES" dirty="0"/>
              <a:t>toman como inicio de este conector el </a:t>
            </a:r>
            <a:r>
              <a:rPr lang="es-ES" dirty="0" smtClean="0"/>
              <a:t>punto en el que </a:t>
            </a:r>
            <a:r>
              <a:rPr lang="es-ES" dirty="0"/>
              <a:t>conectan </a:t>
            </a:r>
            <a:r>
              <a:rPr lang="es-ES" dirty="0" smtClean="0"/>
              <a:t>el centro </a:t>
            </a:r>
            <a:r>
              <a:rPr lang="es-ES" dirty="0"/>
              <a:t>de </a:t>
            </a:r>
            <a:r>
              <a:rPr lang="es-ES" dirty="0" smtClean="0"/>
              <a:t>la estrella </a:t>
            </a:r>
            <a:r>
              <a:rPr lang="es-ES" dirty="0"/>
              <a:t>del transformador </a:t>
            </a:r>
            <a:r>
              <a:rPr lang="es-ES" dirty="0" smtClean="0"/>
              <a:t>con </a:t>
            </a:r>
            <a:r>
              <a:rPr lang="es-ES" dirty="0"/>
              <a:t>salida </a:t>
            </a:r>
            <a:r>
              <a:rPr lang="es-ES" dirty="0" smtClean="0"/>
              <a:t>3 x 380 </a:t>
            </a:r>
            <a:r>
              <a:rPr lang="es-ES" dirty="0"/>
              <a:t>V </a:t>
            </a:r>
            <a:r>
              <a:rPr lang="es-ES" dirty="0" smtClean="0"/>
              <a:t>a la </a:t>
            </a:r>
            <a:r>
              <a:rPr lang="es-ES" dirty="0"/>
              <a:t>tierra.</a:t>
            </a:r>
          </a:p>
          <a:p>
            <a:pPr algn="just"/>
            <a:r>
              <a:rPr lang="es-ES" dirty="0"/>
              <a:t>Ahora bien, para la instalación domiciliaria, no es lo </a:t>
            </a:r>
            <a:r>
              <a:rPr lang="es-ES" dirty="0" smtClean="0"/>
              <a:t>mismo el conductor de neutro que el conductor de puesta </a:t>
            </a:r>
            <a:r>
              <a:rPr lang="es-ES" dirty="0"/>
              <a:t>a </a:t>
            </a:r>
            <a:r>
              <a:rPr lang="es-ES" dirty="0" smtClean="0"/>
              <a:t>tierra de </a:t>
            </a:r>
            <a:r>
              <a:rPr lang="es-ES" dirty="0"/>
              <a:t>seguridad. Ambos conductores deben existir en la </a:t>
            </a:r>
            <a:r>
              <a:rPr lang="es-ES" dirty="0" smtClean="0"/>
              <a:t>instalación </a:t>
            </a:r>
            <a:r>
              <a:rPr lang="es-ES" dirty="0"/>
              <a:t>y deben ser diferentes: el de neutro conectado al </a:t>
            </a:r>
            <a:r>
              <a:rPr lang="es-ES" dirty="0" smtClean="0"/>
              <a:t>neutro </a:t>
            </a:r>
            <a:r>
              <a:rPr lang="es-ES" dirty="0"/>
              <a:t>provisto por la empresa distribuidora, y el de tierra </a:t>
            </a:r>
            <a:r>
              <a:rPr lang="es-ES" dirty="0" smtClean="0"/>
              <a:t>realizada </a:t>
            </a:r>
            <a:r>
              <a:rPr lang="es-ES" dirty="0"/>
              <a:t>mediante jabalinas.</a:t>
            </a:r>
          </a:p>
          <a:p>
            <a:pPr algn="just"/>
            <a:r>
              <a:rPr lang="es-ES" dirty="0"/>
              <a:t>Si, por problemas de instalación, el conductor de neutro se </a:t>
            </a:r>
            <a:r>
              <a:rPr lang="es-ES" dirty="0" smtClean="0"/>
              <a:t>corta</a:t>
            </a:r>
            <a:r>
              <a:rPr lang="es-ES" dirty="0"/>
              <a:t>, se plantea el caso de no poder asegurar que no se </a:t>
            </a:r>
            <a:r>
              <a:rPr lang="es-ES" dirty="0" smtClean="0"/>
              <a:t>presenten </a:t>
            </a:r>
            <a:r>
              <a:rPr lang="es-ES" dirty="0"/>
              <a:t>sobretensiones sobre las cargas, con el </a:t>
            </a:r>
            <a:r>
              <a:rPr lang="es-ES" dirty="0" smtClean="0"/>
              <a:t>consecuente </a:t>
            </a:r>
            <a:r>
              <a:rPr lang="es-ES" dirty="0"/>
              <a:t>daño para ellas.</a:t>
            </a:r>
          </a:p>
          <a:p>
            <a:pPr algn="just"/>
            <a:r>
              <a:rPr lang="es-ES" dirty="0"/>
              <a:t>Por otra parte, aunque las cargas por sus características </a:t>
            </a:r>
            <a:r>
              <a:rPr lang="es-ES" dirty="0" smtClean="0"/>
              <a:t>soporten </a:t>
            </a:r>
            <a:r>
              <a:rPr lang="es-ES" dirty="0"/>
              <a:t>las sobretensiones presentes, las corrientes que </a:t>
            </a:r>
            <a:r>
              <a:rPr lang="es-ES" dirty="0" smtClean="0"/>
              <a:t>circulan </a:t>
            </a:r>
            <a:r>
              <a:rPr lang="es-ES" dirty="0"/>
              <a:t>son mayores; esto provoca sobrecalentamiento de </a:t>
            </a:r>
            <a:r>
              <a:rPr lang="es-ES" dirty="0" smtClean="0"/>
              <a:t>los </a:t>
            </a:r>
            <a:r>
              <a:rPr lang="es-ES" dirty="0"/>
              <a:t>conductores y podría dañarlos.</a:t>
            </a:r>
          </a:p>
          <a:p>
            <a:pPr algn="just"/>
            <a:r>
              <a:rPr lang="es-ES" dirty="0"/>
              <a:t>La existencia del conductor de neutro nos permite tener </a:t>
            </a:r>
            <a:r>
              <a:rPr lang="es-ES" dirty="0" smtClean="0"/>
              <a:t>instalaciones </a:t>
            </a:r>
            <a:r>
              <a:rPr lang="es-ES" dirty="0"/>
              <a:t>desequilibradas sin sobretensiones en las cargas, </a:t>
            </a:r>
            <a:r>
              <a:rPr lang="es-ES" dirty="0" smtClean="0"/>
              <a:t>pues</a:t>
            </a:r>
            <a:r>
              <a:rPr lang="es-ES" dirty="0"/>
              <a:t>, aunque las corrientes de cada fase sean diferentes, </a:t>
            </a:r>
            <a:r>
              <a:rPr lang="es-ES" dirty="0" smtClean="0"/>
              <a:t>por el conductor de neutro </a:t>
            </a:r>
            <a:r>
              <a:rPr lang="es-ES" dirty="0"/>
              <a:t>circulará </a:t>
            </a:r>
            <a:r>
              <a:rPr lang="es-ES" dirty="0" smtClean="0"/>
              <a:t>la corriente </a:t>
            </a:r>
            <a:r>
              <a:rPr lang="es-ES" dirty="0"/>
              <a:t>resultante.</a:t>
            </a:r>
          </a:p>
          <a:p>
            <a:pPr algn="just"/>
            <a:r>
              <a:rPr lang="es-ES" dirty="0"/>
              <a:t>Tal como puede apreciarse, la no existencia del conductor </a:t>
            </a:r>
            <a:r>
              <a:rPr lang="es-ES" dirty="0" smtClean="0"/>
              <a:t>de </a:t>
            </a:r>
            <a:r>
              <a:rPr lang="es-ES" dirty="0"/>
              <a:t>neutro crea un sistema de tensiones respecto del centro </a:t>
            </a:r>
            <a:r>
              <a:rPr lang="es-ES" dirty="0" smtClean="0"/>
              <a:t>de </a:t>
            </a:r>
            <a:r>
              <a:rPr lang="es-ES" dirty="0"/>
              <a:t>estrella del generador y otro sistema respecto del </a:t>
            </a:r>
            <a:r>
              <a:rPr lang="es-ES" dirty="0" smtClean="0"/>
              <a:t>centro </a:t>
            </a:r>
            <a:r>
              <a:rPr lang="es-ES" dirty="0"/>
              <a:t>de estrella de la carga. Entre ambos centros de </a:t>
            </a:r>
            <a:r>
              <a:rPr lang="es-ES" dirty="0" smtClean="0"/>
              <a:t>estrella </a:t>
            </a:r>
            <a:r>
              <a:rPr lang="es-ES" dirty="0"/>
              <a:t>existe una diferencia de tensión </a:t>
            </a:r>
            <a:r>
              <a:rPr lang="es-ES" b="1" dirty="0" smtClean="0"/>
              <a:t>VNN’</a:t>
            </a:r>
            <a:r>
              <a:rPr lang="es-ES" dirty="0" smtClean="0"/>
              <a:t> </a:t>
            </a:r>
            <a:r>
              <a:rPr lang="es-ES" dirty="0"/>
              <a:t>no nula, que es la </a:t>
            </a:r>
            <a:r>
              <a:rPr lang="es-ES" dirty="0" smtClean="0"/>
              <a:t>encargada </a:t>
            </a:r>
            <a:r>
              <a:rPr lang="es-ES" dirty="0"/>
              <a:t>de presentar luego las sobretensiones sobre </a:t>
            </a:r>
            <a:r>
              <a:rPr lang="es-ES" dirty="0" smtClean="0"/>
              <a:t>las cargas </a:t>
            </a:r>
            <a:r>
              <a:rPr lang="es-ES" dirty="0"/>
              <a:t>con </a:t>
            </a:r>
            <a:r>
              <a:rPr lang="es-ES" dirty="0" smtClean="0"/>
              <a:t>el consiguiente </a:t>
            </a:r>
            <a:r>
              <a:rPr lang="es-ES" dirty="0"/>
              <a:t>daño para ellas</a:t>
            </a:r>
            <a:r>
              <a:rPr lang="es-ES" dirty="0" smtClean="0"/>
              <a:t>.</a:t>
            </a:r>
          </a:p>
        </p:txBody>
      </p:sp>
    </p:spTree>
    <p:extLst>
      <p:ext uri="{BB962C8B-B14F-4D97-AF65-F5344CB8AC3E}">
        <p14:creationId xmlns:p14="http://schemas.microsoft.com/office/powerpoint/2010/main" val="3113996273"/>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Diagramas de secuencia </a:t>
            </a:r>
            <a:endParaRPr lang="es-ES" b="1" dirty="0" smtClean="0">
              <a:solidFill>
                <a:srgbClr val="0070C0"/>
              </a:solidFill>
              <a:latin typeface="Arial Rounded MT Bold" panose="020F0704030504030204" pitchFamily="34" charset="0"/>
            </a:endParaRPr>
          </a:p>
          <a:p>
            <a:pPr algn="just"/>
            <a:r>
              <a:rPr lang="es-ES" dirty="0"/>
              <a:t>a secuencia de giro de los generadores eléctricos </a:t>
            </a:r>
            <a:r>
              <a:rPr lang="es-ES" dirty="0" smtClean="0"/>
              <a:t>determina </a:t>
            </a:r>
            <a:r>
              <a:rPr lang="es-ES" dirty="0"/>
              <a:t>la secuencia de las fases, esta es R-ST. La </a:t>
            </a:r>
            <a:r>
              <a:rPr lang="es-ES" dirty="0" smtClean="0"/>
              <a:t>secuencia directa </a:t>
            </a:r>
            <a:r>
              <a:rPr lang="es-ES" dirty="0"/>
              <a:t>de fases 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Al </a:t>
            </a:r>
            <a:r>
              <a:rPr lang="es-ES" b="1" dirty="0">
                <a:solidFill>
                  <a:srgbClr val="FF0000"/>
                </a:solidFill>
                <a:latin typeface="Arial Rounded MT Bold" panose="020F0704030504030204" pitchFamily="34" charset="0"/>
              </a:rPr>
              <a:t>dimensionar una Instalación, </a:t>
            </a:r>
            <a:r>
              <a:rPr lang="es-ES" b="1" dirty="0" smtClean="0">
                <a:solidFill>
                  <a:srgbClr val="FF0000"/>
                </a:solidFill>
                <a:latin typeface="Arial Rounded MT Bold" panose="020F0704030504030204" pitchFamily="34" charset="0"/>
              </a:rPr>
              <a:t>se </a:t>
            </a:r>
            <a:r>
              <a:rPr lang="es-ES" b="1" dirty="0">
                <a:solidFill>
                  <a:srgbClr val="FF0000"/>
                </a:solidFill>
                <a:latin typeface="Arial Rounded MT Bold" panose="020F0704030504030204" pitchFamily="34" charset="0"/>
              </a:rPr>
              <a:t>debe </a:t>
            </a:r>
            <a:r>
              <a:rPr lang="es-ES" b="1" dirty="0" smtClean="0">
                <a:solidFill>
                  <a:srgbClr val="FF0000"/>
                </a:solidFill>
                <a:latin typeface="Arial Rounded MT Bold" panose="020F0704030504030204" pitchFamily="34" charset="0"/>
              </a:rPr>
              <a:t>considerar </a:t>
            </a:r>
            <a:r>
              <a:rPr lang="es-ES" b="1" dirty="0">
                <a:solidFill>
                  <a:srgbClr val="FF0000"/>
                </a:solidFill>
                <a:latin typeface="Arial Rounded MT Bold" panose="020F0704030504030204" pitchFamily="34" charset="0"/>
              </a:rPr>
              <a:t>a la corriente de neutro </a:t>
            </a:r>
            <a:r>
              <a:rPr lang="es-ES" b="1" dirty="0" smtClean="0">
                <a:solidFill>
                  <a:srgbClr val="FF0000"/>
                </a:solidFill>
                <a:latin typeface="Arial Rounded MT Bold" panose="020F0704030504030204" pitchFamily="34" charset="0"/>
              </a:rPr>
              <a:t>igual a </a:t>
            </a:r>
            <a:r>
              <a:rPr lang="es-ES" b="1" dirty="0">
                <a:solidFill>
                  <a:srgbClr val="FF0000"/>
                </a:solidFill>
                <a:latin typeface="Arial Rounded MT Bold" panose="020F0704030504030204" pitchFamily="34" charset="0"/>
              </a:rPr>
              <a:t>la mayor corriente de fase</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5258543" y="903081"/>
            <a:ext cx="1714500" cy="942975"/>
          </a:xfrm>
          <a:prstGeom prst="rect">
            <a:avLst/>
          </a:prstGeom>
        </p:spPr>
      </p:pic>
      <p:pic>
        <p:nvPicPr>
          <p:cNvPr id="4" name="Imagen 3"/>
          <p:cNvPicPr>
            <a:picLocks noChangeAspect="1"/>
          </p:cNvPicPr>
          <p:nvPr/>
        </p:nvPicPr>
        <p:blipFill>
          <a:blip r:embed="rId3"/>
          <a:stretch>
            <a:fillRect/>
          </a:stretch>
        </p:blipFill>
        <p:spPr>
          <a:xfrm>
            <a:off x="299790" y="1665081"/>
            <a:ext cx="4467225" cy="4029075"/>
          </a:xfrm>
          <a:prstGeom prst="rect">
            <a:avLst/>
          </a:prstGeom>
        </p:spPr>
      </p:pic>
      <p:pic>
        <p:nvPicPr>
          <p:cNvPr id="5" name="Imagen 4"/>
          <p:cNvPicPr>
            <a:picLocks noChangeAspect="1"/>
          </p:cNvPicPr>
          <p:nvPr/>
        </p:nvPicPr>
        <p:blipFill>
          <a:blip r:embed="rId4"/>
          <a:stretch>
            <a:fillRect/>
          </a:stretch>
        </p:blipFill>
        <p:spPr>
          <a:xfrm>
            <a:off x="7553202" y="1846056"/>
            <a:ext cx="4381500" cy="3848100"/>
          </a:xfrm>
          <a:prstGeom prst="rect">
            <a:avLst/>
          </a:prstGeom>
        </p:spPr>
      </p:pic>
      <p:sp>
        <p:nvSpPr>
          <p:cNvPr id="6" name="Rectángulo 5"/>
          <p:cNvSpPr/>
          <p:nvPr/>
        </p:nvSpPr>
        <p:spPr>
          <a:xfrm>
            <a:off x="2996541" y="1692975"/>
            <a:ext cx="3273630" cy="1200329"/>
          </a:xfrm>
          <a:prstGeom prst="rect">
            <a:avLst/>
          </a:prstGeom>
        </p:spPr>
        <p:txBody>
          <a:bodyPr wrap="square">
            <a:spAutoFit/>
          </a:bodyPr>
          <a:lstStyle/>
          <a:p>
            <a:r>
              <a:rPr lang="es-ES" b="1" dirty="0"/>
              <a:t>Sistema vectorial de las tensiones de línea, de fase </a:t>
            </a:r>
            <a:r>
              <a:rPr lang="es-ES" b="1" dirty="0" smtClean="0"/>
              <a:t>y las </a:t>
            </a:r>
            <a:r>
              <a:rPr lang="es-ES" b="1" dirty="0"/>
              <a:t>corrientes </a:t>
            </a:r>
            <a:r>
              <a:rPr lang="es-ES" b="1" dirty="0" smtClean="0"/>
              <a:t>en </a:t>
            </a:r>
            <a:r>
              <a:rPr lang="es-ES" b="1" dirty="0"/>
              <a:t>una instalación con cargas </a:t>
            </a:r>
            <a:r>
              <a:rPr lang="es-ES" b="1" dirty="0" smtClean="0"/>
              <a:t>desequilibradas</a:t>
            </a:r>
            <a:r>
              <a:rPr lang="es-ES" dirty="0"/>
              <a:t>.</a:t>
            </a:r>
          </a:p>
        </p:txBody>
      </p:sp>
      <p:sp>
        <p:nvSpPr>
          <p:cNvPr id="7" name="Rectángulo 6"/>
          <p:cNvSpPr/>
          <p:nvPr/>
        </p:nvSpPr>
        <p:spPr>
          <a:xfrm>
            <a:off x="5581402" y="3832065"/>
            <a:ext cx="2569525" cy="923330"/>
          </a:xfrm>
          <a:prstGeom prst="rect">
            <a:avLst/>
          </a:prstGeom>
        </p:spPr>
        <p:txBody>
          <a:bodyPr wrap="square">
            <a:spAutoFit/>
          </a:bodyPr>
          <a:lstStyle/>
          <a:p>
            <a:r>
              <a:rPr lang="es-ES" b="1" dirty="0"/>
              <a:t>Sistema vectorial de las tensiones </a:t>
            </a:r>
            <a:r>
              <a:rPr lang="es-ES" b="1" dirty="0" smtClean="0"/>
              <a:t>sin conductor </a:t>
            </a:r>
            <a:r>
              <a:rPr lang="es-ES" b="1" dirty="0"/>
              <a:t>de neutro.</a:t>
            </a:r>
          </a:p>
        </p:txBody>
      </p:sp>
    </p:spTree>
    <p:extLst>
      <p:ext uri="{BB962C8B-B14F-4D97-AF65-F5344CB8AC3E}">
        <p14:creationId xmlns:p14="http://schemas.microsoft.com/office/powerpoint/2010/main" val="3611536172"/>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dirty="0" smtClean="0"/>
              <a:t>La secuencia inversa de fases es:</a:t>
            </a:r>
          </a:p>
          <a:p>
            <a:pPr algn="just"/>
            <a:endParaRPr lang="es-ES" dirty="0"/>
          </a:p>
          <a:p>
            <a:pPr algn="just"/>
            <a:endParaRPr lang="es-ES" dirty="0" smtClean="0"/>
          </a:p>
          <a:p>
            <a:pPr algn="just"/>
            <a:endParaRPr lang="es-ES" dirty="0"/>
          </a:p>
          <a:p>
            <a:pPr algn="just"/>
            <a:endParaRPr lang="es-ES" dirty="0" smtClean="0"/>
          </a:p>
          <a:p>
            <a:pPr algn="just"/>
            <a:r>
              <a:rPr lang="es-ES" dirty="0"/>
              <a:t>La secuencia de fases directa asegura que, al ser </a:t>
            </a:r>
            <a:r>
              <a:rPr lang="es-ES" dirty="0" smtClean="0"/>
              <a:t>conectado </a:t>
            </a:r>
            <a:r>
              <a:rPr lang="es-ES" dirty="0"/>
              <a:t>un motor trifásico, este gire en el sentido correcto. </a:t>
            </a:r>
            <a:r>
              <a:rPr lang="es-ES" dirty="0" smtClean="0"/>
              <a:t>De esta </a:t>
            </a:r>
            <a:r>
              <a:rPr lang="es-ES" dirty="0"/>
              <a:t>forma, </a:t>
            </a:r>
            <a:r>
              <a:rPr lang="es-ES" dirty="0" smtClean="0"/>
              <a:t>si se produce una inversión </a:t>
            </a:r>
            <a:r>
              <a:rPr lang="es-ES" dirty="0"/>
              <a:t>de fases (</a:t>
            </a:r>
            <a:r>
              <a:rPr lang="es-ES" dirty="0" smtClean="0"/>
              <a:t>intercambio de fases</a:t>
            </a:r>
            <a:r>
              <a:rPr lang="es-ES" dirty="0"/>
              <a:t>)</a:t>
            </a:r>
            <a:r>
              <a:rPr lang="es-ES" dirty="0" smtClean="0"/>
              <a:t> se tiene una secuencia de giro inversa, por lo que los motores trifásicos girarán en sentido </a:t>
            </a:r>
            <a:r>
              <a:rPr lang="es-ES" dirty="0"/>
              <a:t>contrario al normal de funcionamiento</a:t>
            </a:r>
            <a:r>
              <a:rPr lang="es-ES" dirty="0" smtClean="0"/>
              <a:t>. </a:t>
            </a:r>
            <a:endParaRPr lang="es-ES" dirty="0"/>
          </a:p>
          <a:p>
            <a:pPr algn="just"/>
            <a:r>
              <a:rPr lang="es-ES" dirty="0"/>
              <a:t>Como podemos apreciar</a:t>
            </a:r>
            <a:r>
              <a:rPr lang="es-ES" dirty="0" smtClean="0"/>
              <a:t>, un intercambio de fases produce </a:t>
            </a:r>
            <a:r>
              <a:rPr lang="es-ES" dirty="0"/>
              <a:t>una secuencia inversa </a:t>
            </a:r>
            <a:r>
              <a:rPr lang="es-ES" dirty="0" smtClean="0"/>
              <a:t>en cómo se presentan </a:t>
            </a:r>
            <a:r>
              <a:rPr lang="es-ES" dirty="0"/>
              <a:t>las fases </a:t>
            </a:r>
            <a:r>
              <a:rPr lang="es-ES" dirty="0" smtClean="0"/>
              <a:t>a las </a:t>
            </a:r>
            <a:r>
              <a:rPr lang="es-ES" dirty="0"/>
              <a:t>cargas. </a:t>
            </a:r>
            <a:r>
              <a:rPr lang="es-ES" dirty="0" smtClean="0"/>
              <a:t>En caso de cargas </a:t>
            </a:r>
            <a:r>
              <a:rPr lang="es-ES" dirty="0"/>
              <a:t>monofásicas, no tendrán </a:t>
            </a:r>
            <a:r>
              <a:rPr lang="es-ES" dirty="0" smtClean="0"/>
              <a:t>problemas, pero, en el caso de cargas </a:t>
            </a:r>
            <a:r>
              <a:rPr lang="es-ES" dirty="0"/>
              <a:t>trifásicas</a:t>
            </a:r>
            <a:r>
              <a:rPr lang="es-ES" dirty="0" smtClean="0"/>
              <a:t>, la secuencia </a:t>
            </a:r>
            <a:r>
              <a:rPr lang="es-ES" dirty="0"/>
              <a:t>de operación </a:t>
            </a:r>
            <a:r>
              <a:rPr lang="es-ES" dirty="0" smtClean="0"/>
              <a:t>se invierte.</a:t>
            </a:r>
          </a:p>
          <a:p>
            <a:pPr algn="just"/>
            <a:r>
              <a:rPr lang="es-ES" dirty="0" smtClean="0"/>
              <a:t>En </a:t>
            </a:r>
            <a:r>
              <a:rPr lang="es-ES" dirty="0"/>
              <a:t>1918, Charles </a:t>
            </a:r>
            <a:r>
              <a:rPr lang="es-ES" dirty="0" err="1"/>
              <a:t>LeGeyt</a:t>
            </a:r>
            <a:r>
              <a:rPr lang="es-ES" dirty="0"/>
              <a:t> </a:t>
            </a:r>
            <a:r>
              <a:rPr lang="es-ES" dirty="0" err="1"/>
              <a:t>Fortescue</a:t>
            </a:r>
            <a:r>
              <a:rPr lang="es-ES" dirty="0"/>
              <a:t> estableció el Teorema de las Componentes Simétricas que se aplica a la resolución </a:t>
            </a:r>
            <a:r>
              <a:rPr lang="es-ES" dirty="0" smtClean="0"/>
              <a:t>de sistemas polifásicos. En especial, se puede utilizar en </a:t>
            </a:r>
            <a:r>
              <a:rPr lang="es-ES" dirty="0"/>
              <a:t>cualquier sistema trifásico desequilibrado para </a:t>
            </a:r>
            <a:r>
              <a:rPr lang="es-ES" dirty="0" smtClean="0"/>
              <a:t>descomponer </a:t>
            </a:r>
            <a:r>
              <a:rPr lang="es-ES" dirty="0"/>
              <a:t>los </a:t>
            </a:r>
            <a:r>
              <a:rPr lang="es-ES" dirty="0" err="1"/>
              <a:t>fasores</a:t>
            </a:r>
            <a:r>
              <a:rPr lang="es-ES" dirty="0"/>
              <a:t> relacionados entre sí y obtener igual </a:t>
            </a:r>
            <a:r>
              <a:rPr lang="es-ES" dirty="0" smtClean="0"/>
              <a:t>cantidad </a:t>
            </a:r>
            <a:r>
              <a:rPr lang="es-ES" dirty="0"/>
              <a:t>de sistemas de </a:t>
            </a:r>
            <a:r>
              <a:rPr lang="es-ES" dirty="0" err="1"/>
              <a:t>fasores</a:t>
            </a:r>
            <a:r>
              <a:rPr lang="es-ES" dirty="0"/>
              <a:t> equilibrados.</a:t>
            </a:r>
          </a:p>
          <a:p>
            <a:pPr algn="just"/>
            <a:r>
              <a:rPr lang="es-ES" dirty="0"/>
              <a:t>De acuerdo a esto, tres </a:t>
            </a:r>
            <a:r>
              <a:rPr lang="es-ES" dirty="0" err="1"/>
              <a:t>fasores</a:t>
            </a:r>
            <a:r>
              <a:rPr lang="es-ES" dirty="0"/>
              <a:t> desbalanceados de un </a:t>
            </a:r>
            <a:r>
              <a:rPr lang="es-ES" dirty="0" smtClean="0"/>
              <a:t>sistema </a:t>
            </a:r>
            <a:r>
              <a:rPr lang="es-ES" dirty="0"/>
              <a:t>trifásico se pueden descomponer en tres </a:t>
            </a:r>
            <a:r>
              <a:rPr lang="es-ES" dirty="0" smtClean="0"/>
              <a:t>sistemas balanceados </a:t>
            </a:r>
            <a:r>
              <a:rPr lang="es-ES" dirty="0"/>
              <a:t>de </a:t>
            </a:r>
            <a:r>
              <a:rPr lang="es-ES" dirty="0" err="1"/>
              <a:t>fasores</a:t>
            </a:r>
            <a:r>
              <a:rPr lang="es-ES" dirty="0"/>
              <a:t>. Estos son</a:t>
            </a:r>
            <a:r>
              <a:rPr lang="es-ES" dirty="0" smtClean="0"/>
              <a:t>:</a:t>
            </a:r>
          </a:p>
          <a:p>
            <a:pPr marL="742950" lvl="1" indent="-285750" algn="just">
              <a:buFont typeface="Wingdings" panose="05000000000000000000" pitchFamily="2" charset="2"/>
              <a:buChar char="q"/>
            </a:pPr>
            <a:r>
              <a:rPr lang="es-ES" b="1" dirty="0" smtClean="0"/>
              <a:t>Tres </a:t>
            </a:r>
            <a:r>
              <a:rPr lang="es-ES" b="1" dirty="0" err="1"/>
              <a:t>fasores</a:t>
            </a:r>
            <a:r>
              <a:rPr lang="es-ES" b="1" dirty="0"/>
              <a:t> de secuencia directa, de igual magnitud con </a:t>
            </a:r>
            <a:r>
              <a:rPr lang="es-ES" b="1" dirty="0" smtClean="0"/>
              <a:t>un </a:t>
            </a:r>
            <a:r>
              <a:rPr lang="es-ES" b="1" dirty="0"/>
              <a:t>desfasaje de </a:t>
            </a:r>
            <a:r>
              <a:rPr lang="es-ES" b="1" dirty="0" smtClean="0"/>
              <a:t>120° </a:t>
            </a:r>
            <a:r>
              <a:rPr lang="es-ES" b="1" dirty="0"/>
              <a:t>entre ellos, con igual secuencia de </a:t>
            </a:r>
            <a:r>
              <a:rPr lang="es-ES" b="1" dirty="0" smtClean="0"/>
              <a:t>fase </a:t>
            </a:r>
            <a:r>
              <a:rPr lang="es-ES" b="1" dirty="0"/>
              <a:t>que los originales.</a:t>
            </a:r>
          </a:p>
          <a:p>
            <a:pPr marL="742950" lvl="1" indent="-285750" algn="just">
              <a:buFont typeface="Wingdings" panose="05000000000000000000" pitchFamily="2" charset="2"/>
              <a:buChar char="q"/>
            </a:pPr>
            <a:r>
              <a:rPr lang="es-ES" b="1" dirty="0"/>
              <a:t>Tres </a:t>
            </a:r>
            <a:r>
              <a:rPr lang="es-ES" b="1" dirty="0" err="1"/>
              <a:t>fasores</a:t>
            </a:r>
            <a:r>
              <a:rPr lang="es-ES" b="1" dirty="0"/>
              <a:t> de secuencia inversa, de </a:t>
            </a:r>
            <a:r>
              <a:rPr lang="es-ES" b="1" dirty="0" smtClean="0"/>
              <a:t>igual magnitud </a:t>
            </a:r>
            <a:r>
              <a:rPr lang="es-ES" b="1" dirty="0"/>
              <a:t>con </a:t>
            </a:r>
            <a:r>
              <a:rPr lang="es-ES" b="1" dirty="0" smtClean="0"/>
              <a:t>un desfasaje de 120° entre ellos, con secuencia de fase </a:t>
            </a:r>
            <a:r>
              <a:rPr lang="es-ES" b="1" dirty="0"/>
              <a:t>inversa que </a:t>
            </a:r>
            <a:r>
              <a:rPr lang="es-ES" b="1" dirty="0" smtClean="0"/>
              <a:t>los originales.</a:t>
            </a:r>
          </a:p>
          <a:p>
            <a:pPr marL="742950" lvl="1" indent="-285750" algn="just">
              <a:buFont typeface="Wingdings" panose="05000000000000000000" pitchFamily="2" charset="2"/>
              <a:buChar char="q"/>
            </a:pPr>
            <a:r>
              <a:rPr lang="es-ES" b="1" dirty="0" smtClean="0"/>
              <a:t>Tres </a:t>
            </a:r>
            <a:r>
              <a:rPr lang="es-ES" b="1" dirty="0" err="1" smtClean="0"/>
              <a:t>fasores</a:t>
            </a:r>
            <a:r>
              <a:rPr lang="es-ES" b="1" dirty="0" smtClean="0"/>
              <a:t> de secuencia cero (</a:t>
            </a:r>
            <a:r>
              <a:rPr lang="es-ES" b="1" dirty="0"/>
              <a:t>homopolares), </a:t>
            </a:r>
            <a:r>
              <a:rPr lang="es-ES" b="1" dirty="0" smtClean="0"/>
              <a:t>de igual magnitud </a:t>
            </a:r>
            <a:r>
              <a:rPr lang="es-ES" b="1" dirty="0"/>
              <a:t>con desfasaje de </a:t>
            </a:r>
            <a:r>
              <a:rPr lang="es-ES" b="1" dirty="0" smtClean="0"/>
              <a:t>0° </a:t>
            </a:r>
            <a:r>
              <a:rPr lang="es-ES" b="1" dirty="0"/>
              <a:t>entre ellos.</a:t>
            </a:r>
            <a:endParaRPr lang="es-ES" b="1" dirty="0" smtClean="0"/>
          </a:p>
          <a:p>
            <a:pPr algn="ctr"/>
            <a:r>
              <a:rPr lang="es-ES" b="1" dirty="0" smtClean="0">
                <a:solidFill>
                  <a:srgbClr val="FF0000"/>
                </a:solidFill>
                <a:latin typeface="Arial Rounded MT Bold" panose="020F0704030504030204" pitchFamily="34" charset="0"/>
              </a:rPr>
              <a:t>En instalaciones </a:t>
            </a:r>
            <a:r>
              <a:rPr lang="es-ES" b="1" dirty="0">
                <a:solidFill>
                  <a:srgbClr val="FF0000"/>
                </a:solidFill>
                <a:latin typeface="Arial Rounded MT Bold" panose="020F0704030504030204" pitchFamily="34" charset="0"/>
              </a:rPr>
              <a:t>trifásicas, </a:t>
            </a:r>
            <a:r>
              <a:rPr lang="es-ES" b="1" dirty="0" smtClean="0">
                <a:solidFill>
                  <a:srgbClr val="FF0000"/>
                </a:solidFill>
                <a:latin typeface="Arial Rounded MT Bold" panose="020F0704030504030204" pitchFamily="34" charset="0"/>
              </a:rPr>
              <a:t>las fases en bornes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entrada </a:t>
            </a:r>
            <a:r>
              <a:rPr lang="es-ES" b="1" dirty="0">
                <a:solidFill>
                  <a:srgbClr val="FF0000"/>
                </a:solidFill>
                <a:latin typeface="Arial Rounded MT Bold" panose="020F0704030504030204" pitchFamily="34" charset="0"/>
              </a:rPr>
              <a:t>deben presentar </a:t>
            </a:r>
            <a:r>
              <a:rPr lang="es-ES" b="1" dirty="0" smtClean="0">
                <a:solidFill>
                  <a:srgbClr val="FF0000"/>
                </a:solidFill>
                <a:latin typeface="Arial Rounded MT Bold" panose="020F0704030504030204" pitchFamily="34" charset="0"/>
              </a:rPr>
              <a:t>secuencia directa a fin de prevenir </a:t>
            </a:r>
            <a:r>
              <a:rPr lang="es-ES" b="1" dirty="0">
                <a:solidFill>
                  <a:srgbClr val="FF0000"/>
                </a:solidFill>
                <a:latin typeface="Arial Rounded MT Bold" panose="020F0704030504030204" pitchFamily="34" charset="0"/>
              </a:rPr>
              <a:t>problemas </a:t>
            </a:r>
            <a:r>
              <a:rPr lang="es-ES" b="1" dirty="0" smtClean="0">
                <a:solidFill>
                  <a:srgbClr val="FF0000"/>
                </a:solidFill>
                <a:latin typeface="Arial Rounded MT Bold" panose="020F0704030504030204" pitchFamily="34" charset="0"/>
              </a:rPr>
              <a:t>en las cargas </a:t>
            </a:r>
            <a:r>
              <a:rPr lang="es-ES" b="1" dirty="0">
                <a:solidFill>
                  <a:srgbClr val="FF0000"/>
                </a:solidFill>
                <a:latin typeface="Arial Rounded MT Bold" panose="020F0704030504030204" pitchFamily="34" charset="0"/>
              </a:rPr>
              <a:t>trifásicas</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8" name="Imagen 7"/>
          <p:cNvPicPr>
            <a:picLocks noChangeAspect="1"/>
          </p:cNvPicPr>
          <p:nvPr/>
        </p:nvPicPr>
        <p:blipFill>
          <a:blip r:embed="rId2"/>
          <a:stretch>
            <a:fillRect/>
          </a:stretch>
        </p:blipFill>
        <p:spPr>
          <a:xfrm>
            <a:off x="5253780" y="599146"/>
            <a:ext cx="1724025" cy="885825"/>
          </a:xfrm>
          <a:prstGeom prst="rect">
            <a:avLst/>
          </a:prstGeom>
        </p:spPr>
      </p:pic>
    </p:spTree>
    <p:extLst>
      <p:ext uri="{BB962C8B-B14F-4D97-AF65-F5344CB8AC3E}">
        <p14:creationId xmlns:p14="http://schemas.microsoft.com/office/powerpoint/2010/main" val="187478541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r>
              <a:rPr lang="es-ES" dirty="0" smtClean="0"/>
              <a:t>La transformación de </a:t>
            </a:r>
            <a:r>
              <a:rPr lang="es-ES" dirty="0" err="1" smtClean="0"/>
              <a:t>Fortescue</a:t>
            </a:r>
            <a:r>
              <a:rPr lang="es-ES" dirty="0" smtClean="0"/>
              <a:t> clásica define el operador a (</a:t>
            </a:r>
            <a:r>
              <a:rPr lang="es-ES" dirty="0"/>
              <a:t>vectorial) como:</a:t>
            </a:r>
            <a:endParaRPr lang="es-ES" dirty="0" smtClean="0"/>
          </a:p>
          <a:p>
            <a:pPr algn="just"/>
            <a:endParaRPr lang="es-ES" dirty="0"/>
          </a:p>
          <a:p>
            <a:pPr algn="just"/>
            <a:endParaRPr lang="es-ES" dirty="0" smtClean="0"/>
          </a:p>
          <a:p>
            <a:pPr algn="just"/>
            <a:r>
              <a:rPr lang="es-ES" dirty="0"/>
              <a:t>Las componentes simétricas respecto </a:t>
            </a:r>
            <a:r>
              <a:rPr lang="es-ES" dirty="0" smtClean="0"/>
              <a:t>de la fase </a:t>
            </a:r>
            <a:r>
              <a:rPr lang="es-ES" dirty="0"/>
              <a:t>A (VA) 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err="1"/>
              <a:t>Porlo</a:t>
            </a:r>
            <a:r>
              <a:rPr lang="es-ES" dirty="0"/>
              <a:t> tanto:</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Viéndolo </a:t>
            </a:r>
            <a:r>
              <a:rPr lang="es-ES" dirty="0"/>
              <a:t>en forma matricial será:</a:t>
            </a:r>
            <a:endParaRPr lang="es-ES" dirty="0" smtClean="0"/>
          </a:p>
          <a:p>
            <a:pPr algn="just"/>
            <a:endParaRPr lang="es-ES" dirty="0"/>
          </a:p>
          <a:p>
            <a:pPr algn="just"/>
            <a:endParaRPr lang="es-ES" dirty="0" smtClean="0"/>
          </a:p>
          <a:p>
            <a:pPr algn="just"/>
            <a:r>
              <a:rPr lang="es-ES" dirty="0" smtClean="0"/>
              <a:t>En donde </a:t>
            </a:r>
            <a:r>
              <a:rPr lang="es-ES" dirty="0"/>
              <a:t>V</a:t>
            </a:r>
            <a:r>
              <a:rPr lang="es-ES" dirty="0" smtClean="0"/>
              <a:t>' son </a:t>
            </a:r>
            <a:r>
              <a:rPr lang="es-ES" dirty="0"/>
              <a:t>las variables nuevas </a:t>
            </a:r>
            <a:r>
              <a:rPr lang="es-ES" dirty="0" smtClean="0"/>
              <a:t>y V, las originales</a:t>
            </a:r>
            <a:r>
              <a:rPr lang="es-ES" dirty="0"/>
              <a:t>.</a:t>
            </a:r>
          </a:p>
          <a:p>
            <a:pPr algn="just"/>
            <a:r>
              <a:rPr lang="es-ES" dirty="0" err="1"/>
              <a:t>Latransformación</a:t>
            </a:r>
            <a:r>
              <a:rPr lang="es-ES" dirty="0"/>
              <a:t> inversa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606204" y="633041"/>
            <a:ext cx="1019175" cy="390525"/>
          </a:xfrm>
          <a:prstGeom prst="rect">
            <a:avLst/>
          </a:prstGeom>
        </p:spPr>
      </p:pic>
      <p:pic>
        <p:nvPicPr>
          <p:cNvPr id="4" name="Imagen 3"/>
          <p:cNvPicPr>
            <a:picLocks noChangeAspect="1"/>
          </p:cNvPicPr>
          <p:nvPr/>
        </p:nvPicPr>
        <p:blipFill>
          <a:blip r:embed="rId3"/>
          <a:stretch>
            <a:fillRect/>
          </a:stretch>
        </p:blipFill>
        <p:spPr>
          <a:xfrm>
            <a:off x="3601191" y="1320078"/>
            <a:ext cx="5029200" cy="1724025"/>
          </a:xfrm>
          <a:prstGeom prst="rect">
            <a:avLst/>
          </a:prstGeom>
        </p:spPr>
      </p:pic>
      <p:pic>
        <p:nvPicPr>
          <p:cNvPr id="5" name="Imagen 4"/>
          <p:cNvPicPr>
            <a:picLocks noChangeAspect="1"/>
          </p:cNvPicPr>
          <p:nvPr/>
        </p:nvPicPr>
        <p:blipFill>
          <a:blip r:embed="rId4"/>
          <a:stretch>
            <a:fillRect/>
          </a:stretch>
        </p:blipFill>
        <p:spPr>
          <a:xfrm>
            <a:off x="4367953" y="3223099"/>
            <a:ext cx="3495675" cy="1266825"/>
          </a:xfrm>
          <a:prstGeom prst="rect">
            <a:avLst/>
          </a:prstGeom>
        </p:spPr>
      </p:pic>
      <p:pic>
        <p:nvPicPr>
          <p:cNvPr id="6" name="Imagen 5"/>
          <p:cNvPicPr>
            <a:picLocks noChangeAspect="1"/>
          </p:cNvPicPr>
          <p:nvPr/>
        </p:nvPicPr>
        <p:blipFill>
          <a:blip r:embed="rId5"/>
          <a:stretch>
            <a:fillRect/>
          </a:stretch>
        </p:blipFill>
        <p:spPr>
          <a:xfrm>
            <a:off x="5410940" y="4530807"/>
            <a:ext cx="1409700" cy="276225"/>
          </a:xfrm>
          <a:prstGeom prst="rect">
            <a:avLst/>
          </a:prstGeom>
        </p:spPr>
      </p:pic>
      <p:pic>
        <p:nvPicPr>
          <p:cNvPr id="7" name="Imagen 6"/>
          <p:cNvPicPr>
            <a:picLocks noChangeAspect="1"/>
          </p:cNvPicPr>
          <p:nvPr/>
        </p:nvPicPr>
        <p:blipFill>
          <a:blip r:embed="rId6"/>
          <a:stretch>
            <a:fillRect/>
          </a:stretch>
        </p:blipFill>
        <p:spPr>
          <a:xfrm>
            <a:off x="4872777" y="5579855"/>
            <a:ext cx="2486025" cy="733425"/>
          </a:xfrm>
          <a:prstGeom prst="rect">
            <a:avLst/>
          </a:prstGeom>
        </p:spPr>
      </p:pic>
    </p:spTree>
    <p:extLst>
      <p:ext uri="{BB962C8B-B14F-4D97-AF65-F5344CB8AC3E}">
        <p14:creationId xmlns:p14="http://schemas.microsoft.com/office/powerpoint/2010/main" val="199748923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lvl="1" algn="just"/>
            <a:r>
              <a:rPr lang="es-ES" b="1" dirty="0" smtClean="0"/>
              <a:t>Diagramas</a:t>
            </a:r>
            <a:endParaRPr lang="es-ES" b="1" dirty="0"/>
          </a:p>
          <a:p>
            <a:pPr lvl="1" algn="just"/>
            <a:r>
              <a:rPr lang="es-ES" b="1" dirty="0"/>
              <a:t>vectoriales</a:t>
            </a:r>
          </a:p>
          <a:p>
            <a:pPr lvl="1" algn="just"/>
            <a:r>
              <a:rPr lang="es-ES" b="1" dirty="0"/>
              <a:t>de tensiones</a:t>
            </a:r>
          </a:p>
          <a:p>
            <a:pPr lvl="1" algn="just"/>
            <a:r>
              <a:rPr lang="es-ES" b="1" dirty="0"/>
              <a:t>en secuencia </a:t>
            </a:r>
          </a:p>
          <a:p>
            <a:pPr lvl="1" algn="just"/>
            <a:r>
              <a:rPr lang="es-ES" b="1" dirty="0"/>
              <a:t>directa y en</a:t>
            </a:r>
          </a:p>
          <a:p>
            <a:pPr lvl="1" algn="just"/>
            <a:r>
              <a:rPr lang="es-ES" b="1" dirty="0"/>
              <a:t>secuencia inversa.</a:t>
            </a:r>
          </a:p>
          <a:p>
            <a:pPr algn="just"/>
            <a:endParaRPr lang="es-ES" dirty="0" smtClean="0"/>
          </a:p>
          <a:p>
            <a:pPr algn="just"/>
            <a:endParaRPr lang="es-ES" dirty="0" smtClean="0"/>
          </a:p>
          <a:p>
            <a:pPr algn="just"/>
            <a:endParaRPr lang="es-ES" dirty="0"/>
          </a:p>
          <a:p>
            <a:pPr algn="just"/>
            <a:endParaRPr lang="es-ES" dirty="0" smtClean="0"/>
          </a:p>
          <a:p>
            <a:pPr algn="just"/>
            <a:r>
              <a:rPr lang="es-ES" dirty="0" smtClean="0"/>
              <a:t>La transformación </a:t>
            </a:r>
            <a:r>
              <a:rPr lang="es-ES" dirty="0"/>
              <a:t>directa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a:p>
            <a:pPr algn="just"/>
            <a:endParaRPr lang="es-ES" dirty="0" smtClean="0"/>
          </a:p>
          <a:p>
            <a:pPr algn="just"/>
            <a:r>
              <a:rPr lang="es-ES" dirty="0" smtClean="0"/>
              <a:t>De </a:t>
            </a:r>
            <a:r>
              <a:rPr lang="es-ES" dirty="0"/>
              <a:t>esta forma, hemos descompuesto un sistema asimétrico </a:t>
            </a:r>
            <a:r>
              <a:rPr lang="es-ES" dirty="0" smtClean="0"/>
              <a:t>en </a:t>
            </a:r>
            <a:r>
              <a:rPr lang="es-ES" dirty="0"/>
              <a:t>tres simétricos, por lo que solo es necesario definir </a:t>
            </a:r>
            <a:r>
              <a:rPr lang="es-ES" dirty="0" smtClean="0"/>
              <a:t>los componentes </a:t>
            </a:r>
            <a:r>
              <a:rPr lang="es-ES" dirty="0"/>
              <a:t>de una fase pues las otras dos, al ser </a:t>
            </a:r>
            <a:r>
              <a:rPr lang="es-ES" dirty="0" smtClean="0"/>
              <a:t>simétrico</a:t>
            </a:r>
            <a:r>
              <a:rPr lang="es-ES" dirty="0"/>
              <a:t>, estarán desfasadas </a:t>
            </a:r>
            <a:r>
              <a:rPr lang="es-ES" dirty="0" smtClean="0"/>
              <a:t>120° </a:t>
            </a:r>
            <a:r>
              <a:rPr lang="es-ES" dirty="0"/>
              <a:t>en más y en menos.</a:t>
            </a:r>
          </a:p>
          <a:p>
            <a:pPr algn="just"/>
            <a:r>
              <a:rPr lang="es-ES" dirty="0"/>
              <a:t>A cada </a:t>
            </a:r>
            <a:r>
              <a:rPr lang="es-ES" dirty="0" err="1"/>
              <a:t>fasor</a:t>
            </a:r>
            <a:r>
              <a:rPr lang="es-ES" dirty="0"/>
              <a:t> lo hemos denominado con la letra V, pero esto </a:t>
            </a:r>
            <a:r>
              <a:rPr lang="es-ES" dirty="0" smtClean="0"/>
              <a:t>no </a:t>
            </a:r>
            <a:r>
              <a:rPr lang="es-ES" dirty="0"/>
              <a:t>significa que solo sea válido para tensiones, de la misma </a:t>
            </a:r>
            <a:r>
              <a:rPr lang="es-ES" dirty="0" smtClean="0"/>
              <a:t>forma </a:t>
            </a:r>
            <a:r>
              <a:rPr lang="es-ES" dirty="0"/>
              <a:t>lo aplicamos a corrientes. El método así </a:t>
            </a:r>
            <a:r>
              <a:rPr lang="es-ES" dirty="0" smtClean="0"/>
              <a:t>desarrollado </a:t>
            </a:r>
            <a:r>
              <a:rPr lang="es-ES" dirty="0"/>
              <a:t>permite dimensionar las protecciones adecuadas en las </a:t>
            </a:r>
            <a:r>
              <a:rPr lang="es-ES" dirty="0" smtClean="0"/>
              <a:t>plantas </a:t>
            </a:r>
            <a:r>
              <a:rPr lang="es-ES" dirty="0"/>
              <a:t>de generación para que actúen en caso de falla en </a:t>
            </a:r>
            <a:r>
              <a:rPr lang="es-ES" dirty="0" smtClean="0"/>
              <a:t>la </a:t>
            </a:r>
            <a:r>
              <a:rPr lang="es-ES" dirty="0"/>
              <a:t>red, por ejemplo, si se produce un cortocircuito</a:t>
            </a:r>
            <a:r>
              <a:rPr lang="es-ES" dirty="0" smtClean="0"/>
              <a:t>.</a:t>
            </a:r>
            <a:endParaRPr lang="es-ES" dirty="0"/>
          </a:p>
        </p:txBody>
      </p:sp>
      <p:pic>
        <p:nvPicPr>
          <p:cNvPr id="8" name="Imagen 7"/>
          <p:cNvPicPr>
            <a:picLocks noChangeAspect="1"/>
          </p:cNvPicPr>
          <p:nvPr/>
        </p:nvPicPr>
        <p:blipFill>
          <a:blip r:embed="rId2"/>
          <a:stretch>
            <a:fillRect/>
          </a:stretch>
        </p:blipFill>
        <p:spPr>
          <a:xfrm>
            <a:off x="2501054" y="453674"/>
            <a:ext cx="7229475" cy="3171825"/>
          </a:xfrm>
          <a:prstGeom prst="rect">
            <a:avLst/>
          </a:prstGeom>
        </p:spPr>
      </p:pic>
      <p:pic>
        <p:nvPicPr>
          <p:cNvPr id="9" name="Imagen 8"/>
          <p:cNvPicPr>
            <a:picLocks noChangeAspect="1"/>
          </p:cNvPicPr>
          <p:nvPr/>
        </p:nvPicPr>
        <p:blipFill>
          <a:blip r:embed="rId3"/>
          <a:stretch>
            <a:fillRect/>
          </a:stretch>
        </p:blipFill>
        <p:spPr>
          <a:xfrm>
            <a:off x="5187103" y="3911180"/>
            <a:ext cx="1857375" cy="971550"/>
          </a:xfrm>
          <a:prstGeom prst="rect">
            <a:avLst/>
          </a:prstGeom>
        </p:spPr>
      </p:pic>
    </p:spTree>
    <p:extLst>
      <p:ext uri="{BB962C8B-B14F-4D97-AF65-F5344CB8AC3E}">
        <p14:creationId xmlns:p14="http://schemas.microsoft.com/office/powerpoint/2010/main" val="135045747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851574" cy="4801314"/>
          </a:xfrm>
          <a:prstGeom prst="rect">
            <a:avLst/>
          </a:prstGeom>
        </p:spPr>
        <p:txBody>
          <a:bodyPr wrap="square">
            <a:spAutoFit/>
          </a:bodyPr>
          <a:lstStyle/>
          <a:p>
            <a:pPr algn="just"/>
            <a:r>
              <a:rPr lang="es-ES" dirty="0" smtClean="0"/>
              <a:t>En el caso de un cortocircuito monofásico a tierra a través de una </a:t>
            </a:r>
            <a:r>
              <a:rPr lang="es-ES" dirty="0"/>
              <a:t>impedancia ZF se tiene (</a:t>
            </a:r>
            <a:r>
              <a:rPr lang="es-ES" dirty="0" smtClean="0"/>
              <a:t>se supone </a:t>
            </a:r>
            <a:r>
              <a:rPr lang="es-ES" dirty="0"/>
              <a:t>IA la falla):</a:t>
            </a:r>
          </a:p>
          <a:p>
            <a:pPr algn="just"/>
            <a:endParaRPr lang="es-ES" dirty="0"/>
          </a:p>
          <a:p>
            <a:pPr algn="just"/>
            <a:endParaRPr lang="es-ES" dirty="0" smtClean="0"/>
          </a:p>
          <a:p>
            <a:pPr algn="just"/>
            <a:r>
              <a:rPr lang="es-ES" dirty="0" smtClean="0"/>
              <a:t>Las componentes </a:t>
            </a:r>
            <a:r>
              <a:rPr lang="es-ES" dirty="0"/>
              <a:t>simétricas son:</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a:t>Para </a:t>
            </a:r>
            <a:r>
              <a:rPr lang="es-ES" dirty="0" smtClean="0"/>
              <a:t>las componentes </a:t>
            </a:r>
            <a:r>
              <a:rPr lang="es-ES" dirty="0"/>
              <a:t>simétricas </a:t>
            </a:r>
            <a:r>
              <a:rPr lang="es-ES" dirty="0" smtClean="0"/>
              <a:t>de la tensión </a:t>
            </a:r>
            <a:r>
              <a:rPr lang="es-ES" dirty="0"/>
              <a:t>se tiene</a:t>
            </a:r>
            <a:r>
              <a:rPr lang="es-ES" dirty="0" smtClean="0"/>
              <a:t>:</a:t>
            </a:r>
          </a:p>
          <a:p>
            <a:pPr algn="just"/>
            <a:endParaRPr lang="es-ES" dirty="0"/>
          </a:p>
          <a:p>
            <a:pPr algn="just"/>
            <a:endParaRPr lang="es-ES" dirty="0" smtClean="0"/>
          </a:p>
          <a:p>
            <a:pPr algn="just"/>
            <a:r>
              <a:rPr lang="es-ES" dirty="0" smtClean="0"/>
              <a:t>Por </a:t>
            </a:r>
            <a:r>
              <a:rPr lang="es-ES" dirty="0"/>
              <a:t>lo cual se tiene:</a:t>
            </a:r>
          </a:p>
          <a:p>
            <a:pPr algn="just"/>
            <a:endParaRPr lang="es-ES" dirty="0" smtClean="0"/>
          </a:p>
          <a:p>
            <a:pPr algn="just"/>
            <a:endParaRPr lang="es-ES" dirty="0" smtClean="0"/>
          </a:p>
          <a:p>
            <a:pPr algn="just"/>
            <a:r>
              <a:rPr lang="es-ES" dirty="0" smtClean="0"/>
              <a:t>O bien</a:t>
            </a:r>
            <a:r>
              <a:rPr lang="es-ES" dirty="0"/>
              <a:t>:</a:t>
            </a:r>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687167" y="528389"/>
            <a:ext cx="857250" cy="504825"/>
          </a:xfrm>
          <a:prstGeom prst="rect">
            <a:avLst/>
          </a:prstGeom>
        </p:spPr>
      </p:pic>
      <p:pic>
        <p:nvPicPr>
          <p:cNvPr id="4" name="Imagen 3"/>
          <p:cNvPicPr>
            <a:picLocks noChangeAspect="1"/>
          </p:cNvPicPr>
          <p:nvPr/>
        </p:nvPicPr>
        <p:blipFill>
          <a:blip r:embed="rId3"/>
          <a:stretch>
            <a:fillRect/>
          </a:stretch>
        </p:blipFill>
        <p:spPr>
          <a:xfrm>
            <a:off x="5249017" y="1375241"/>
            <a:ext cx="1733550" cy="1009650"/>
          </a:xfrm>
          <a:prstGeom prst="rect">
            <a:avLst/>
          </a:prstGeom>
        </p:spPr>
      </p:pic>
      <p:pic>
        <p:nvPicPr>
          <p:cNvPr id="5" name="Imagen 4"/>
          <p:cNvPicPr>
            <a:picLocks noChangeAspect="1"/>
          </p:cNvPicPr>
          <p:nvPr/>
        </p:nvPicPr>
        <p:blipFill>
          <a:blip r:embed="rId4"/>
          <a:stretch>
            <a:fillRect/>
          </a:stretch>
        </p:blipFill>
        <p:spPr>
          <a:xfrm>
            <a:off x="5210917" y="2726918"/>
            <a:ext cx="1809750" cy="561975"/>
          </a:xfrm>
          <a:prstGeom prst="rect">
            <a:avLst/>
          </a:prstGeom>
        </p:spPr>
      </p:pic>
      <p:pic>
        <p:nvPicPr>
          <p:cNvPr id="6" name="Imagen 5"/>
          <p:cNvPicPr>
            <a:picLocks noChangeAspect="1"/>
          </p:cNvPicPr>
          <p:nvPr/>
        </p:nvPicPr>
        <p:blipFill>
          <a:blip r:embed="rId5"/>
          <a:stretch>
            <a:fillRect/>
          </a:stretch>
        </p:blipFill>
        <p:spPr>
          <a:xfrm>
            <a:off x="5172817" y="3630920"/>
            <a:ext cx="1885950" cy="295275"/>
          </a:xfrm>
          <a:prstGeom prst="rect">
            <a:avLst/>
          </a:prstGeom>
        </p:spPr>
      </p:pic>
      <p:pic>
        <p:nvPicPr>
          <p:cNvPr id="7" name="Imagen 6"/>
          <p:cNvPicPr>
            <a:picLocks noChangeAspect="1"/>
          </p:cNvPicPr>
          <p:nvPr/>
        </p:nvPicPr>
        <p:blipFill>
          <a:blip r:embed="rId6"/>
          <a:stretch>
            <a:fillRect/>
          </a:stretch>
        </p:blipFill>
        <p:spPr>
          <a:xfrm>
            <a:off x="4734667" y="4153922"/>
            <a:ext cx="2762250" cy="228600"/>
          </a:xfrm>
          <a:prstGeom prst="rect">
            <a:avLst/>
          </a:prstGeom>
        </p:spPr>
      </p:pic>
    </p:spTree>
    <p:extLst>
      <p:ext uri="{BB962C8B-B14F-4D97-AF65-F5344CB8AC3E}">
        <p14:creationId xmlns:p14="http://schemas.microsoft.com/office/powerpoint/2010/main" val="2666229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Cálculo </a:t>
            </a:r>
            <a:r>
              <a:rPr lang="es-ES" b="1" dirty="0" smtClean="0">
                <a:solidFill>
                  <a:srgbClr val="0070C0"/>
                </a:solidFill>
                <a:latin typeface="Arial Rounded MT Bold" panose="020F0704030504030204" pitchFamily="34" charset="0"/>
              </a:rPr>
              <a:t>de las corrientes de cortocircuito</a:t>
            </a:r>
            <a:endParaRPr lang="es-ES" b="1" dirty="0">
              <a:solidFill>
                <a:srgbClr val="0070C0"/>
              </a:solidFill>
              <a:latin typeface="Arial Rounded MT Bold" panose="020F0704030504030204" pitchFamily="34" charset="0"/>
            </a:endParaRPr>
          </a:p>
          <a:p>
            <a:pPr algn="just"/>
            <a:r>
              <a:rPr lang="es-ES" dirty="0"/>
              <a:t>Para realizar el cálculo de las corrientes puestas en juego </a:t>
            </a:r>
            <a:r>
              <a:rPr lang="es-ES" dirty="0" smtClean="0"/>
              <a:t>durante </a:t>
            </a:r>
            <a:r>
              <a:rPr lang="es-ES" dirty="0"/>
              <a:t>un cortocircuito, se deben conocer la tensión del </a:t>
            </a:r>
            <a:r>
              <a:rPr lang="es-ES" dirty="0" smtClean="0"/>
              <a:t>generador </a:t>
            </a:r>
            <a:r>
              <a:rPr lang="es-ES" dirty="0"/>
              <a:t>y las impedancias de las líneas intervinientes.</a:t>
            </a:r>
          </a:p>
          <a:p>
            <a:pPr marL="342900" indent="-342900" algn="just">
              <a:buFont typeface="+mj-lt"/>
              <a:buAutoNum type="arabicPeriod"/>
            </a:pPr>
            <a:r>
              <a:rPr lang="es-ES" b="1" dirty="0" smtClean="0">
                <a:solidFill>
                  <a:srgbClr val="0070C0"/>
                </a:solidFill>
              </a:rPr>
              <a:t>El primer </a:t>
            </a:r>
            <a:r>
              <a:rPr lang="es-ES" b="1" dirty="0">
                <a:solidFill>
                  <a:srgbClr val="0070C0"/>
                </a:solidFill>
              </a:rPr>
              <a:t>paso es determinar </a:t>
            </a:r>
            <a:r>
              <a:rPr lang="es-ES" b="1" dirty="0" smtClean="0">
                <a:solidFill>
                  <a:srgbClr val="0070C0"/>
                </a:solidFill>
              </a:rPr>
              <a:t>las impedancias Directa (</a:t>
            </a:r>
            <a:r>
              <a:rPr lang="es-ES" b="1" dirty="0">
                <a:solidFill>
                  <a:srgbClr val="0070C0"/>
                </a:solidFill>
              </a:rPr>
              <a:t>Z1</a:t>
            </a:r>
            <a:r>
              <a:rPr lang="es-ES" b="1" dirty="0" smtClean="0">
                <a:solidFill>
                  <a:srgbClr val="0070C0"/>
                </a:solidFill>
              </a:rPr>
              <a:t>), Inversa (Z2) y Homopolar </a:t>
            </a:r>
            <a:r>
              <a:rPr lang="es-ES" b="1" dirty="0">
                <a:solidFill>
                  <a:srgbClr val="0070C0"/>
                </a:solidFill>
              </a:rPr>
              <a:t>(</a:t>
            </a:r>
            <a:r>
              <a:rPr lang="es-ES" b="1" dirty="0" smtClean="0">
                <a:solidFill>
                  <a:srgbClr val="0070C0"/>
                </a:solidFill>
              </a:rPr>
              <a:t>Z0), como se indica en la imagen</a:t>
            </a:r>
            <a:r>
              <a:rPr lang="es-ES" b="1" dirty="0">
                <a:solidFill>
                  <a:srgbClr val="0070C0"/>
                </a:solidFill>
              </a:rPr>
              <a:t>. </a:t>
            </a:r>
            <a:r>
              <a:rPr lang="es-ES" b="1" dirty="0" smtClean="0">
                <a:solidFill>
                  <a:srgbClr val="0070C0"/>
                </a:solidFill>
              </a:rPr>
              <a:t>La impedancia </a:t>
            </a:r>
            <a:r>
              <a:rPr lang="es-ES" b="1" dirty="0">
                <a:solidFill>
                  <a:srgbClr val="0070C0"/>
                </a:solidFill>
              </a:rPr>
              <a:t>Directa (21</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equilibrado de secuencia </a:t>
            </a:r>
            <a:r>
              <a:rPr lang="es-ES" b="1" dirty="0" smtClean="0">
                <a:solidFill>
                  <a:srgbClr val="0070C0"/>
                </a:solidFill>
              </a:rPr>
              <a:t>directa. La impedancia </a:t>
            </a:r>
            <a:r>
              <a:rPr lang="es-ES" b="1" dirty="0">
                <a:solidFill>
                  <a:srgbClr val="0070C0"/>
                </a:solidFill>
              </a:rPr>
              <a:t>Inversa (Z2</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a:t>
            </a:r>
            <a:r>
              <a:rPr lang="es-ES" b="1" dirty="0">
                <a:solidFill>
                  <a:srgbClr val="0070C0"/>
                </a:solidFill>
              </a:rPr>
              <a:t>sistema equilibrado de secuencia </a:t>
            </a:r>
            <a:r>
              <a:rPr lang="es-ES" b="1" dirty="0" smtClean="0">
                <a:solidFill>
                  <a:srgbClr val="0070C0"/>
                </a:solidFill>
              </a:rPr>
              <a:t>inversa. La impedancia </a:t>
            </a:r>
            <a:r>
              <a:rPr lang="es-ES" b="1" dirty="0">
                <a:solidFill>
                  <a:srgbClr val="0070C0"/>
                </a:solidFill>
              </a:rPr>
              <a:t>Homopolar (23</a:t>
            </a:r>
            <a:r>
              <a:rPr lang="es-ES" b="1" dirty="0" smtClean="0">
                <a:solidFill>
                  <a:srgbClr val="0070C0"/>
                </a:solidFill>
              </a:rPr>
              <a:t>) de </a:t>
            </a:r>
            <a:r>
              <a:rPr lang="es-ES" b="1" dirty="0">
                <a:solidFill>
                  <a:srgbClr val="0070C0"/>
                </a:solidFill>
              </a:rPr>
              <a:t>un equipo </a:t>
            </a:r>
            <a:r>
              <a:rPr lang="es-ES" b="1" dirty="0" smtClean="0">
                <a:solidFill>
                  <a:srgbClr val="0070C0"/>
                </a:solidFill>
              </a:rPr>
              <a:t>eléctrico 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monofásico.</a:t>
            </a:r>
          </a:p>
          <a:p>
            <a:pPr marL="342900" indent="-342900" algn="just">
              <a:buFont typeface="+mj-lt"/>
              <a:buAutoNum type="arabicPeriod"/>
            </a:pPr>
            <a:r>
              <a:rPr lang="es-ES" b="1" dirty="0" smtClean="0">
                <a:solidFill>
                  <a:srgbClr val="0070C0"/>
                </a:solidFill>
              </a:rPr>
              <a:t>El segundo </a:t>
            </a:r>
            <a:r>
              <a:rPr lang="es-ES" b="1" dirty="0">
                <a:solidFill>
                  <a:srgbClr val="0070C0"/>
                </a:solidFill>
              </a:rPr>
              <a:t>paso consiste en calcular </a:t>
            </a:r>
            <a:r>
              <a:rPr lang="es-ES" b="1" dirty="0" smtClean="0">
                <a:solidFill>
                  <a:srgbClr val="0070C0"/>
                </a:solidFill>
              </a:rPr>
              <a:t>las corrientes </a:t>
            </a:r>
            <a:r>
              <a:rPr lang="es-ES" b="1" dirty="0">
                <a:solidFill>
                  <a:srgbClr val="0070C0"/>
                </a:solidFill>
              </a:rPr>
              <a:t>en </a:t>
            </a:r>
            <a:r>
              <a:rPr lang="es-ES" b="1" dirty="0" smtClean="0">
                <a:solidFill>
                  <a:srgbClr val="0070C0"/>
                </a:solidFill>
              </a:rPr>
              <a:t>servicio </a:t>
            </a:r>
            <a:r>
              <a:rPr lang="es-ES" b="1" dirty="0">
                <a:solidFill>
                  <a:srgbClr val="0070C0"/>
                </a:solidFill>
              </a:rPr>
              <a:t>normal </a:t>
            </a:r>
            <a:r>
              <a:rPr lang="es-ES" b="1" dirty="0" smtClean="0">
                <a:solidFill>
                  <a:srgbClr val="0070C0"/>
                </a:solidFill>
              </a:rPr>
              <a:t>y la tensión en el punto </a:t>
            </a:r>
            <a:r>
              <a:rPr lang="es-ES" b="1" dirty="0">
                <a:solidFill>
                  <a:srgbClr val="0070C0"/>
                </a:solidFill>
              </a:rPr>
              <a:t>de falla.</a:t>
            </a:r>
          </a:p>
          <a:p>
            <a:pPr marL="342900" indent="-342900" algn="just">
              <a:buFont typeface="+mj-lt"/>
              <a:buAutoNum type="arabicPeriod"/>
            </a:pPr>
            <a:r>
              <a:rPr lang="es-ES" b="1" dirty="0" smtClean="0">
                <a:solidFill>
                  <a:srgbClr val="0070C0"/>
                </a:solidFill>
              </a:rPr>
              <a:t>El tercer </a:t>
            </a:r>
            <a:r>
              <a:rPr lang="es-ES" b="1" dirty="0">
                <a:solidFill>
                  <a:srgbClr val="0070C0"/>
                </a:solidFill>
              </a:rPr>
              <a:t>paso consiste </a:t>
            </a:r>
            <a:r>
              <a:rPr lang="es-ES" b="1" dirty="0" smtClean="0">
                <a:solidFill>
                  <a:srgbClr val="0070C0"/>
                </a:solidFill>
              </a:rPr>
              <a:t>en calcular, para el mismo </a:t>
            </a:r>
            <a:r>
              <a:rPr lang="es-ES" b="1" dirty="0">
                <a:solidFill>
                  <a:srgbClr val="0070C0"/>
                </a:solidFill>
              </a:rPr>
              <a:t>circuito, </a:t>
            </a:r>
            <a:r>
              <a:rPr lang="es-ES" b="1" dirty="0" smtClean="0">
                <a:solidFill>
                  <a:srgbClr val="0070C0"/>
                </a:solidFill>
              </a:rPr>
              <a:t>las corrientes</a:t>
            </a:r>
            <a:r>
              <a:rPr lang="es-ES" b="1" dirty="0">
                <a:solidFill>
                  <a:srgbClr val="0070C0"/>
                </a:solidFill>
              </a:rPr>
              <a:t>, luego de anular </a:t>
            </a:r>
            <a:r>
              <a:rPr lang="es-ES" b="1" dirty="0" smtClean="0">
                <a:solidFill>
                  <a:srgbClr val="0070C0"/>
                </a:solidFill>
              </a:rPr>
              <a:t>los efectos </a:t>
            </a:r>
            <a:r>
              <a:rPr lang="es-ES" b="1" dirty="0">
                <a:solidFill>
                  <a:srgbClr val="0070C0"/>
                </a:solidFill>
              </a:rPr>
              <a:t>de todas las </a:t>
            </a:r>
            <a:r>
              <a:rPr lang="es-ES" b="1" dirty="0" smtClean="0">
                <a:solidFill>
                  <a:srgbClr val="0070C0"/>
                </a:solidFill>
              </a:rPr>
              <a:t>fuentes </a:t>
            </a:r>
            <a:r>
              <a:rPr lang="es-ES" b="1" dirty="0">
                <a:solidFill>
                  <a:srgbClr val="0070C0"/>
                </a:solidFill>
              </a:rPr>
              <a:t>(cortocircuito </a:t>
            </a:r>
            <a:r>
              <a:rPr lang="es-ES" b="1" dirty="0" smtClean="0">
                <a:solidFill>
                  <a:srgbClr val="0070C0"/>
                </a:solidFill>
              </a:rPr>
              <a:t>de las </a:t>
            </a:r>
            <a:r>
              <a:rPr lang="es-ES" b="1" dirty="0">
                <a:solidFill>
                  <a:srgbClr val="0070C0"/>
                </a:solidFill>
              </a:rPr>
              <a:t>fuentes de tensión </a:t>
            </a:r>
            <a:r>
              <a:rPr lang="es-ES" b="1" dirty="0" smtClean="0">
                <a:solidFill>
                  <a:srgbClr val="0070C0"/>
                </a:solidFill>
              </a:rPr>
              <a:t>y apertura de las de </a:t>
            </a:r>
            <a:r>
              <a:rPr lang="es-ES" b="1" dirty="0">
                <a:solidFill>
                  <a:srgbClr val="0070C0"/>
                </a:solidFill>
              </a:rPr>
              <a:t>corriente), aplicando </a:t>
            </a:r>
            <a:r>
              <a:rPr lang="es-ES" b="1" dirty="0" smtClean="0">
                <a:solidFill>
                  <a:srgbClr val="0070C0"/>
                </a:solidFill>
              </a:rPr>
              <a:t>en el punto </a:t>
            </a:r>
            <a:r>
              <a:rPr lang="es-ES" b="1" dirty="0">
                <a:solidFill>
                  <a:srgbClr val="0070C0"/>
                </a:solidFill>
              </a:rPr>
              <a:t>de </a:t>
            </a:r>
            <a:r>
              <a:rPr lang="es-ES" b="1" dirty="0" smtClean="0">
                <a:solidFill>
                  <a:srgbClr val="0070C0"/>
                </a:solidFill>
              </a:rPr>
              <a:t>falla una tensión </a:t>
            </a:r>
            <a:r>
              <a:rPr lang="es-ES" b="1" dirty="0">
                <a:solidFill>
                  <a:srgbClr val="0070C0"/>
                </a:solidFill>
              </a:rPr>
              <a:t>opuesta </a:t>
            </a:r>
            <a:r>
              <a:rPr lang="es-ES" b="1" dirty="0" smtClean="0">
                <a:solidFill>
                  <a:srgbClr val="0070C0"/>
                </a:solidFill>
              </a:rPr>
              <a:t>a la tensión </a:t>
            </a:r>
            <a:r>
              <a:rPr lang="es-ES" b="1" dirty="0">
                <a:solidFill>
                  <a:srgbClr val="0070C0"/>
                </a:solidFill>
              </a:rPr>
              <a:t>de </a:t>
            </a:r>
            <a:r>
              <a:rPr lang="es-ES" b="1" dirty="0" smtClean="0">
                <a:solidFill>
                  <a:srgbClr val="0070C0"/>
                </a:solidFill>
              </a:rPr>
              <a:t>falla calculada en el segundo </a:t>
            </a:r>
            <a:r>
              <a:rPr lang="es-ES" b="1" dirty="0">
                <a:solidFill>
                  <a:srgbClr val="0070C0"/>
                </a:solidFill>
              </a:rPr>
              <a:t>paso.</a:t>
            </a:r>
          </a:p>
          <a:p>
            <a:pPr marL="342900" indent="-342900" algn="just">
              <a:buFont typeface="+mj-lt"/>
              <a:buAutoNum type="arabicPeriod"/>
            </a:pPr>
            <a:r>
              <a:rPr lang="es-ES" b="1" dirty="0" smtClean="0">
                <a:solidFill>
                  <a:srgbClr val="0070C0"/>
                </a:solidFill>
              </a:rPr>
              <a:t>Por </a:t>
            </a:r>
            <a:r>
              <a:rPr lang="es-ES" b="1" dirty="0">
                <a:solidFill>
                  <a:srgbClr val="0070C0"/>
                </a:solidFill>
              </a:rPr>
              <a:t>último, se suman las corrientes calculadas en los </a:t>
            </a:r>
            <a:r>
              <a:rPr lang="es-ES" b="1" dirty="0" smtClean="0">
                <a:solidFill>
                  <a:srgbClr val="0070C0"/>
                </a:solidFill>
              </a:rPr>
              <a:t>pasos </a:t>
            </a:r>
            <a:r>
              <a:rPr lang="es-ES" b="1" dirty="0">
                <a:solidFill>
                  <a:srgbClr val="0070C0"/>
                </a:solidFill>
              </a:rPr>
              <a:t>segundo y tercero, y se obtiene así la corriente </a:t>
            </a:r>
            <a:r>
              <a:rPr lang="es-ES" b="1" dirty="0" smtClean="0">
                <a:solidFill>
                  <a:srgbClr val="0070C0"/>
                </a:solidFill>
              </a:rPr>
              <a:t>de </a:t>
            </a:r>
            <a:r>
              <a:rPr lang="es-ES" b="1" dirty="0">
                <a:solidFill>
                  <a:srgbClr val="0070C0"/>
                </a:solidFill>
              </a:rPr>
              <a:t>cortocircuito.</a:t>
            </a:r>
          </a:p>
          <a:p>
            <a:pPr algn="just"/>
            <a:endParaRPr lang="es-ES" dirty="0" smtClean="0"/>
          </a:p>
          <a:p>
            <a:pPr algn="just"/>
            <a:r>
              <a:rPr lang="es-ES" b="1" dirty="0"/>
              <a:t>Esquema de </a:t>
            </a:r>
          </a:p>
          <a:p>
            <a:pPr algn="just"/>
            <a:r>
              <a:rPr lang="es-ES" b="1" dirty="0"/>
              <a:t>conexiones para</a:t>
            </a:r>
          </a:p>
          <a:p>
            <a:pPr algn="just"/>
            <a:r>
              <a:rPr lang="es-ES" b="1" dirty="0"/>
              <a:t>las mediciones de </a:t>
            </a:r>
          </a:p>
          <a:p>
            <a:pPr algn="just"/>
            <a:r>
              <a:rPr lang="es-ES" b="1" dirty="0" smtClean="0"/>
              <a:t>las impedancias</a:t>
            </a:r>
            <a:endParaRPr lang="es-ES" b="1" dirty="0"/>
          </a:p>
          <a:p>
            <a:pPr algn="just"/>
            <a:r>
              <a:rPr lang="es-ES" b="1" dirty="0" smtClean="0"/>
              <a:t>Z1, Z2 y Z3</a:t>
            </a:r>
            <a:r>
              <a:rPr lang="es-ES" b="1" dirty="0"/>
              <a:t>.</a:t>
            </a:r>
            <a:endParaRPr lang="es-ES" b="1" dirty="0" smtClean="0"/>
          </a:p>
          <a:p>
            <a:pPr algn="just"/>
            <a:endParaRPr lang="es-ES" dirty="0"/>
          </a:p>
          <a:p>
            <a:pPr algn="just"/>
            <a:endParaRPr lang="es-ES" dirty="0" smtClean="0"/>
          </a:p>
        </p:txBody>
      </p:sp>
      <p:grpSp>
        <p:nvGrpSpPr>
          <p:cNvPr id="10" name="Grupo 9"/>
          <p:cNvGrpSpPr/>
          <p:nvPr/>
        </p:nvGrpSpPr>
        <p:grpSpPr>
          <a:xfrm>
            <a:off x="2220686" y="4096987"/>
            <a:ext cx="8217724" cy="2422566"/>
            <a:chOff x="2699534" y="4564701"/>
            <a:chExt cx="6083010" cy="1504950"/>
          </a:xfrm>
        </p:grpSpPr>
        <p:pic>
          <p:nvPicPr>
            <p:cNvPr id="8" name="Imagen 7"/>
            <p:cNvPicPr>
              <a:picLocks noChangeAspect="1"/>
            </p:cNvPicPr>
            <p:nvPr/>
          </p:nvPicPr>
          <p:blipFill>
            <a:blip r:embed="rId2"/>
            <a:stretch>
              <a:fillRect/>
            </a:stretch>
          </p:blipFill>
          <p:spPr>
            <a:xfrm>
              <a:off x="2699534" y="4564701"/>
              <a:ext cx="3752850" cy="1438275"/>
            </a:xfrm>
            <a:prstGeom prst="rect">
              <a:avLst/>
            </a:prstGeom>
          </p:spPr>
        </p:pic>
        <p:pic>
          <p:nvPicPr>
            <p:cNvPr id="9" name="Imagen 8"/>
            <p:cNvPicPr>
              <a:picLocks noChangeAspect="1"/>
            </p:cNvPicPr>
            <p:nvPr/>
          </p:nvPicPr>
          <p:blipFill>
            <a:blip r:embed="rId3"/>
            <a:stretch>
              <a:fillRect/>
            </a:stretch>
          </p:blipFill>
          <p:spPr>
            <a:xfrm>
              <a:off x="6687044" y="4564701"/>
              <a:ext cx="2095500" cy="1504950"/>
            </a:xfrm>
            <a:prstGeom prst="rect">
              <a:avLst/>
            </a:prstGeom>
          </p:spPr>
        </p:pic>
      </p:grpSp>
    </p:spTree>
    <p:extLst>
      <p:ext uri="{BB962C8B-B14F-4D97-AF65-F5344CB8AC3E}">
        <p14:creationId xmlns:p14="http://schemas.microsoft.com/office/powerpoint/2010/main" val="3153250358"/>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563585" y="2666585"/>
            <a:ext cx="2295896" cy="1477328"/>
          </a:xfrm>
          <a:prstGeom prst="rect">
            <a:avLst/>
          </a:prstGeom>
        </p:spPr>
        <p:txBody>
          <a:bodyPr wrap="square">
            <a:spAutoFit/>
          </a:bodyPr>
          <a:lstStyle/>
          <a:p>
            <a:r>
              <a:rPr lang="es-ES" b="1" dirty="0"/>
              <a:t>Diagrama </a:t>
            </a:r>
            <a:r>
              <a:rPr lang="es-ES" b="1" dirty="0" err="1"/>
              <a:t>fasorial</a:t>
            </a:r>
            <a:endParaRPr lang="es-ES" b="1" dirty="0"/>
          </a:p>
          <a:p>
            <a:r>
              <a:rPr lang="es-ES" b="1" dirty="0"/>
              <a:t>del operador a, </a:t>
            </a:r>
            <a:r>
              <a:rPr lang="es-ES" b="1" dirty="0" smtClean="0"/>
              <a:t>y de </a:t>
            </a:r>
            <a:endParaRPr lang="es-ES" b="1" dirty="0"/>
          </a:p>
          <a:p>
            <a:r>
              <a:rPr lang="es-ES" b="1" dirty="0"/>
              <a:t>las tensiones entre </a:t>
            </a:r>
          </a:p>
          <a:p>
            <a:r>
              <a:rPr lang="es-ES" b="1" dirty="0"/>
              <a:t>fase </a:t>
            </a:r>
            <a:r>
              <a:rPr lang="es-ES" b="1" dirty="0" smtClean="0"/>
              <a:t>y neutro </a:t>
            </a:r>
            <a:r>
              <a:rPr lang="es-ES" b="1" dirty="0"/>
              <a:t>en </a:t>
            </a:r>
          </a:p>
          <a:p>
            <a:r>
              <a:rPr lang="es-ES" b="1" dirty="0"/>
              <a:t>sistemas trifásicos.</a:t>
            </a:r>
          </a:p>
        </p:txBody>
      </p:sp>
      <p:pic>
        <p:nvPicPr>
          <p:cNvPr id="4" name="Imagen 3"/>
          <p:cNvPicPr>
            <a:picLocks noChangeAspect="1"/>
          </p:cNvPicPr>
          <p:nvPr/>
        </p:nvPicPr>
        <p:blipFill>
          <a:blip r:embed="rId2"/>
          <a:stretch>
            <a:fillRect/>
          </a:stretch>
        </p:blipFill>
        <p:spPr>
          <a:xfrm>
            <a:off x="4558393" y="1662174"/>
            <a:ext cx="6210300" cy="3486150"/>
          </a:xfrm>
          <a:prstGeom prst="rect">
            <a:avLst/>
          </a:prstGeom>
        </p:spPr>
      </p:pic>
    </p:spTree>
    <p:extLst>
      <p:ext uri="{BB962C8B-B14F-4D97-AF65-F5344CB8AC3E}">
        <p14:creationId xmlns:p14="http://schemas.microsoft.com/office/powerpoint/2010/main" val="117374951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POTENCIA TRIFASICA</a:t>
            </a:r>
          </a:p>
          <a:p>
            <a:pPr algn="ctr"/>
            <a:r>
              <a:rPr lang="es-ES" sz="4400" b="1" dirty="0" smtClean="0"/>
              <a:t>Generalmente utilizados depósitos, almacenes y negocios, el sistema trifásico permite </a:t>
            </a:r>
            <a:r>
              <a:rPr lang="es-ES" sz="4400" b="1" dirty="0"/>
              <a:t>alimentar distintos </a:t>
            </a:r>
            <a:r>
              <a:rPr lang="es-ES" sz="4400" b="1" dirty="0" smtClean="0"/>
              <a:t>establecimientos cuando la potencia </a:t>
            </a:r>
            <a:r>
              <a:rPr lang="es-ES" sz="4400" b="1" dirty="0"/>
              <a:t>supera </a:t>
            </a:r>
            <a:r>
              <a:rPr lang="es-ES" sz="4400" b="1" dirty="0" smtClean="0"/>
              <a:t>los límites </a:t>
            </a:r>
            <a:r>
              <a:rPr lang="es-ES" sz="4400" b="1" dirty="0"/>
              <a:t>convencionales.</a:t>
            </a:r>
          </a:p>
        </p:txBody>
      </p:sp>
    </p:spTree>
    <p:extLst>
      <p:ext uri="{BB962C8B-B14F-4D97-AF65-F5344CB8AC3E}">
        <p14:creationId xmlns:p14="http://schemas.microsoft.com/office/powerpoint/2010/main" val="1664999140"/>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Para </a:t>
            </a:r>
            <a:r>
              <a:rPr lang="es-ES" dirty="0"/>
              <a:t>introducirnos en el tema, debemos recordar </a:t>
            </a:r>
            <a:r>
              <a:rPr lang="es-ES" dirty="0" smtClean="0"/>
              <a:t>la diferencia entre los sistemas </a:t>
            </a:r>
            <a:r>
              <a:rPr lang="es-ES" dirty="0"/>
              <a:t>monofásicos </a:t>
            </a:r>
            <a:r>
              <a:rPr lang="es-ES" dirty="0" smtClean="0"/>
              <a:t>y los trifásicos</a:t>
            </a:r>
            <a:r>
              <a:rPr lang="es-ES" dirty="0"/>
              <a:t>. Cada sistema monofásico posee un valor de tensión </a:t>
            </a:r>
            <a:r>
              <a:rPr lang="es-ES" dirty="0" smtClean="0"/>
              <a:t>en </a:t>
            </a:r>
            <a:r>
              <a:rPr lang="es-ES" dirty="0"/>
              <a:t>sus terminales; el sistema trifásico entrega la misma </a:t>
            </a:r>
            <a:r>
              <a:rPr lang="es-ES" dirty="0" smtClean="0"/>
              <a:t>tensión </a:t>
            </a:r>
            <a:r>
              <a:rPr lang="es-ES" dirty="0"/>
              <a:t>con un determinado desfasaje en tres cables </a:t>
            </a:r>
            <a:r>
              <a:rPr lang="es-ES" dirty="0" smtClean="0"/>
              <a:t>conductores </a:t>
            </a:r>
            <a:r>
              <a:rPr lang="es-ES" dirty="0"/>
              <a:t>diferentes.</a:t>
            </a:r>
          </a:p>
          <a:p>
            <a:pPr algn="just"/>
            <a:r>
              <a:rPr lang="es-ES" dirty="0"/>
              <a:t>Los sistemas trifásicos se pueden observar en los tendidos </a:t>
            </a:r>
            <a:r>
              <a:rPr lang="es-ES" dirty="0" smtClean="0"/>
              <a:t>de </a:t>
            </a:r>
            <a:r>
              <a:rPr lang="es-ES" dirty="0"/>
              <a:t>baja, media y alta tensión, y son físicamente </a:t>
            </a:r>
            <a:r>
              <a:rPr lang="es-ES" dirty="0" smtClean="0"/>
              <a:t>reconocibles </a:t>
            </a:r>
            <a:r>
              <a:rPr lang="es-ES" dirty="0"/>
              <a:t>en media tensión por cuatro cables entrelazados; cada </a:t>
            </a:r>
            <a:r>
              <a:rPr lang="es-ES" dirty="0" smtClean="0"/>
              <a:t>cable </a:t>
            </a:r>
            <a:r>
              <a:rPr lang="es-ES" dirty="0"/>
              <a:t>posee un diámetro de sección que será variable </a:t>
            </a:r>
            <a:r>
              <a:rPr lang="es-ES" dirty="0" smtClean="0"/>
              <a:t>dependiendo </a:t>
            </a:r>
            <a:r>
              <a:rPr lang="es-ES" dirty="0"/>
              <a:t>de cada pérdida de carga.</a:t>
            </a:r>
          </a:p>
          <a:p>
            <a:pPr algn="just"/>
            <a:r>
              <a:rPr lang="es-ES" dirty="0"/>
              <a:t>Cuando mencionamos la potencia trifásica, debemos </a:t>
            </a:r>
            <a:r>
              <a:rPr lang="es-ES" dirty="0" smtClean="0"/>
              <a:t>recordar </a:t>
            </a:r>
            <a:r>
              <a:rPr lang="es-ES" dirty="0"/>
              <a:t>que estamos hablando del paso de corriente por </a:t>
            </a:r>
            <a:r>
              <a:rPr lang="es-ES" dirty="0" smtClean="0"/>
              <a:t>unidad </a:t>
            </a:r>
            <a:r>
              <a:rPr lang="es-ES" dirty="0"/>
              <a:t>de tiempo, es decir, de un trabajo. La potencia </a:t>
            </a:r>
            <a:r>
              <a:rPr lang="es-ES" dirty="0" smtClean="0"/>
              <a:t>generada </a:t>
            </a:r>
            <a:r>
              <a:rPr lang="es-ES" dirty="0"/>
              <a:t>por un sistema trifásico corresponde al trabajo que </a:t>
            </a:r>
            <a:r>
              <a:rPr lang="es-ES" dirty="0" smtClean="0"/>
              <a:t>debe </a:t>
            </a:r>
            <a:r>
              <a:rPr lang="es-ES" dirty="0"/>
              <a:t>realizar el sistema para realizar determinada tarea. A </a:t>
            </a:r>
            <a:r>
              <a:rPr lang="es-ES" dirty="0" smtClean="0"/>
              <a:t>diferencia </a:t>
            </a:r>
            <a:r>
              <a:rPr lang="es-ES" dirty="0"/>
              <a:t>del trabajo que debe realizar un sistema </a:t>
            </a:r>
            <a:r>
              <a:rPr lang="es-ES" dirty="0" smtClean="0"/>
              <a:t>monofásico</a:t>
            </a:r>
            <a:r>
              <a:rPr lang="es-ES" dirty="0"/>
              <a:t>, veamos al sistema trifásico como el mismo trabajo del </a:t>
            </a:r>
            <a:r>
              <a:rPr lang="es-ES" dirty="0" smtClean="0"/>
              <a:t>monofásico</a:t>
            </a:r>
            <a:r>
              <a:rPr lang="es-ES" dirty="0"/>
              <a:t>, pero por triplicado. Es decir, si tomamos </a:t>
            </a:r>
            <a:r>
              <a:rPr lang="es-ES" dirty="0" smtClean="0"/>
              <a:t>como ejemplo </a:t>
            </a:r>
            <a:r>
              <a:rPr lang="es-ES" dirty="0"/>
              <a:t>a una persona que realiza una tarea, como la de </a:t>
            </a:r>
            <a:r>
              <a:rPr lang="es-ES" dirty="0" smtClean="0"/>
              <a:t>levantar </a:t>
            </a:r>
            <a:r>
              <a:rPr lang="es-ES" dirty="0"/>
              <a:t>una caja del suelo (sistema monofásico), una </a:t>
            </a:r>
            <a:r>
              <a:rPr lang="es-ES" dirty="0" smtClean="0"/>
              <a:t>potencia </a:t>
            </a:r>
            <a:r>
              <a:rPr lang="es-ES" dirty="0"/>
              <a:t>trifásica correspondería a tres personas idénticas </a:t>
            </a:r>
            <a:r>
              <a:rPr lang="es-ES" dirty="0" smtClean="0"/>
              <a:t>que </a:t>
            </a:r>
            <a:r>
              <a:rPr lang="es-ES" dirty="0"/>
              <a:t>levanten la misma caja (sistema trifásico).</a:t>
            </a:r>
          </a:p>
          <a:p>
            <a:pPr algn="just"/>
            <a:r>
              <a:rPr lang="es-ES" dirty="0"/>
              <a:t>Al igual que la potencia eléctrica, la potencia trifásica </a:t>
            </a:r>
            <a:r>
              <a:rPr lang="es-ES" dirty="0" smtClean="0"/>
              <a:t>utilizará </a:t>
            </a:r>
            <a:r>
              <a:rPr lang="es-ES" dirty="0"/>
              <a:t>como unidad de medición el watt y será una </a:t>
            </a:r>
            <a:r>
              <a:rPr lang="es-ES" dirty="0" smtClean="0"/>
              <a:t>medida </a:t>
            </a:r>
            <a:r>
              <a:rPr lang="es-ES" dirty="0"/>
              <a:t>del consumo que realice nuestro sistema o </a:t>
            </a:r>
            <a:r>
              <a:rPr lang="es-ES" dirty="0" smtClean="0"/>
              <a:t>la producción </a:t>
            </a:r>
            <a:r>
              <a:rPr lang="es-ES" dirty="0"/>
              <a:t>de este.</a:t>
            </a:r>
          </a:p>
          <a:p>
            <a:pPr algn="just"/>
            <a:r>
              <a:rPr lang="es-ES" dirty="0"/>
              <a:t>En una casa o en una industria, el consumo no distinguirá </a:t>
            </a:r>
            <a:r>
              <a:rPr lang="es-ES" dirty="0" smtClean="0"/>
              <a:t>un </a:t>
            </a:r>
            <a:r>
              <a:rPr lang="es-ES" dirty="0"/>
              <a:t>sistema del otro, no le importará si la instalación usa un </a:t>
            </a:r>
            <a:r>
              <a:rPr lang="es-ES" dirty="0" smtClean="0"/>
              <a:t>sistema </a:t>
            </a:r>
            <a:r>
              <a:rPr lang="es-ES" dirty="0"/>
              <a:t>monofásico o trifásico, solo medirá la cantidad de </a:t>
            </a:r>
            <a:r>
              <a:rPr lang="es-ES" dirty="0" smtClean="0"/>
              <a:t>corriente </a:t>
            </a:r>
            <a:r>
              <a:rPr lang="es-ES" dirty="0"/>
              <a:t>consumida en </a:t>
            </a:r>
            <a:r>
              <a:rPr lang="es-ES" dirty="0" err="1" smtClean="0"/>
              <a:t>éI</a:t>
            </a:r>
            <a:r>
              <a:rPr lang="es-ES" dirty="0" smtClean="0"/>
              <a:t>, y </a:t>
            </a:r>
            <a:r>
              <a:rPr lang="es-ES" dirty="0"/>
              <a:t>por lo general se mide en </a:t>
            </a:r>
            <a:r>
              <a:rPr lang="es-ES" dirty="0" err="1"/>
              <a:t>kWh</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Un sistema trifásico es </a:t>
            </a:r>
            <a:r>
              <a:rPr lang="es-ES" b="1" dirty="0" smtClean="0">
                <a:solidFill>
                  <a:srgbClr val="FF0000"/>
                </a:solidFill>
                <a:latin typeface="Arial Rounded MT Bold" panose="020F0704030504030204" pitchFamily="34" charset="0"/>
              </a:rPr>
              <a:t>una asociación de tres sistemas monofásicos </a:t>
            </a:r>
            <a:r>
              <a:rPr lang="es-ES" b="1" dirty="0">
                <a:solidFill>
                  <a:srgbClr val="FF0000"/>
                </a:solidFill>
                <a:latin typeface="Arial Rounded MT Bold" panose="020F0704030504030204" pitchFamily="34" charset="0"/>
              </a:rPr>
              <a:t>equilibrados</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Si asumimos que un sistema trifásico es la combinación </a:t>
            </a:r>
            <a:r>
              <a:rPr lang="es-ES" dirty="0" smtClean="0"/>
              <a:t>de </a:t>
            </a:r>
            <a:r>
              <a:rPr lang="es-ES" dirty="0"/>
              <a:t>tres sistemas monofásicos, la potencia total trifásica </a:t>
            </a:r>
            <a:r>
              <a:rPr lang="es-ES" dirty="0" smtClean="0"/>
              <a:t>será </a:t>
            </a:r>
            <a:r>
              <a:rPr lang="es-ES" dirty="0"/>
              <a:t>considerada como la suma de la potencia </a:t>
            </a:r>
            <a:r>
              <a:rPr lang="es-ES" dirty="0" smtClean="0"/>
              <a:t>individual de </a:t>
            </a:r>
            <a:r>
              <a:rPr lang="es-ES" dirty="0"/>
              <a:t>cada fase. </a:t>
            </a:r>
            <a:endParaRPr lang="es-ES" dirty="0" smtClean="0"/>
          </a:p>
          <a:p>
            <a:pPr algn="just"/>
            <a:endParaRPr lang="es-ES" dirty="0"/>
          </a:p>
        </p:txBody>
      </p:sp>
    </p:spTree>
    <p:extLst>
      <p:ext uri="{BB962C8B-B14F-4D97-AF65-F5344CB8AC3E}">
        <p14:creationId xmlns:p14="http://schemas.microsoft.com/office/powerpoint/2010/main" val="167443304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01683" y="434163"/>
            <a:ext cx="6096000" cy="2308324"/>
          </a:xfrm>
          <a:prstGeom prst="rect">
            <a:avLst/>
          </a:prstGeom>
        </p:spPr>
        <p:txBody>
          <a:bodyPr>
            <a:spAutoFit/>
          </a:bodyPr>
          <a:lstStyle/>
          <a:p>
            <a:pPr algn="just"/>
            <a:r>
              <a:rPr lang="es-ES" b="1" dirty="0"/>
              <a:t>Cuando se utiliza un </a:t>
            </a:r>
          </a:p>
          <a:p>
            <a:pPr algn="just"/>
            <a:r>
              <a:rPr lang="es-ES" b="1" dirty="0"/>
              <a:t>cableado trifásico, los </a:t>
            </a:r>
          </a:p>
          <a:p>
            <a:pPr algn="just"/>
            <a:r>
              <a:rPr lang="es-ES" b="1" dirty="0"/>
              <a:t>cables usados están </a:t>
            </a:r>
          </a:p>
          <a:p>
            <a:pPr algn="just"/>
            <a:r>
              <a:rPr lang="es-ES" b="1" dirty="0"/>
              <a:t>entrelazados entre</a:t>
            </a:r>
          </a:p>
          <a:p>
            <a:pPr algn="just"/>
            <a:r>
              <a:rPr lang="es-ES" b="1" dirty="0"/>
              <a:t>sí. A mayor corriente</a:t>
            </a:r>
          </a:p>
          <a:p>
            <a:pPr algn="just"/>
            <a:r>
              <a:rPr lang="es-ES" b="1" dirty="0"/>
              <a:t>requerida, mayor </a:t>
            </a:r>
          </a:p>
          <a:p>
            <a:pPr algn="just"/>
            <a:r>
              <a:rPr lang="es-ES" b="1" dirty="0"/>
              <a:t>diámetro de</a:t>
            </a:r>
          </a:p>
          <a:p>
            <a:pPr algn="just"/>
            <a:r>
              <a:rPr lang="es-ES" b="1" dirty="0"/>
              <a:t>sus conductores.</a:t>
            </a:r>
          </a:p>
        </p:txBody>
      </p:sp>
      <p:pic>
        <p:nvPicPr>
          <p:cNvPr id="5" name="Imagen 4"/>
          <p:cNvPicPr>
            <a:picLocks noChangeAspect="1"/>
          </p:cNvPicPr>
          <p:nvPr/>
        </p:nvPicPr>
        <p:blipFill>
          <a:blip r:embed="rId2"/>
          <a:stretch>
            <a:fillRect/>
          </a:stretch>
        </p:blipFill>
        <p:spPr>
          <a:xfrm>
            <a:off x="3069648" y="615599"/>
            <a:ext cx="2228850" cy="2847975"/>
          </a:xfrm>
          <a:prstGeom prst="rect">
            <a:avLst/>
          </a:prstGeom>
        </p:spPr>
      </p:pic>
      <p:sp>
        <p:nvSpPr>
          <p:cNvPr id="6" name="Rectángulo 5"/>
          <p:cNvSpPr/>
          <p:nvPr/>
        </p:nvSpPr>
        <p:spPr>
          <a:xfrm>
            <a:off x="3649683" y="4301376"/>
            <a:ext cx="3523013" cy="1477328"/>
          </a:xfrm>
          <a:prstGeom prst="rect">
            <a:avLst/>
          </a:prstGeom>
        </p:spPr>
        <p:txBody>
          <a:bodyPr wrap="square">
            <a:spAutoFit/>
          </a:bodyPr>
          <a:lstStyle/>
          <a:p>
            <a:r>
              <a:rPr lang="es-ES" b="1" dirty="0"/>
              <a:t>Podemos apreciar cómo es </a:t>
            </a:r>
            <a:r>
              <a:rPr lang="es-ES" b="1" dirty="0" smtClean="0"/>
              <a:t>el conexionado </a:t>
            </a:r>
            <a:r>
              <a:rPr lang="es-ES" b="1" dirty="0"/>
              <a:t>en una línea trifásica hacia </a:t>
            </a:r>
            <a:r>
              <a:rPr lang="es-ES" b="1" dirty="0" smtClean="0"/>
              <a:t>un </a:t>
            </a:r>
            <a:r>
              <a:rPr lang="es-ES" b="1" dirty="0"/>
              <a:t>transformador, para poder ser utilizado </a:t>
            </a:r>
            <a:r>
              <a:rPr lang="es-ES" b="1" dirty="0" smtClean="0"/>
              <a:t>en las </a:t>
            </a:r>
            <a:r>
              <a:rPr lang="es-ES" b="1" dirty="0"/>
              <a:t>líneas hogareñas.</a:t>
            </a:r>
          </a:p>
        </p:txBody>
      </p:sp>
      <p:pic>
        <p:nvPicPr>
          <p:cNvPr id="7" name="Imagen 6"/>
          <p:cNvPicPr>
            <a:picLocks noChangeAspect="1"/>
          </p:cNvPicPr>
          <p:nvPr/>
        </p:nvPicPr>
        <p:blipFill>
          <a:blip r:embed="rId3"/>
          <a:stretch>
            <a:fillRect/>
          </a:stretch>
        </p:blipFill>
        <p:spPr>
          <a:xfrm>
            <a:off x="7261266" y="2182063"/>
            <a:ext cx="4343400" cy="4238625"/>
          </a:xfrm>
          <a:prstGeom prst="rect">
            <a:avLst/>
          </a:prstGeom>
        </p:spPr>
      </p:pic>
    </p:spTree>
    <p:extLst>
      <p:ext uri="{BB962C8B-B14F-4D97-AF65-F5344CB8AC3E}">
        <p14:creationId xmlns:p14="http://schemas.microsoft.com/office/powerpoint/2010/main" val="182359912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740307"/>
          </a:xfrm>
          <a:prstGeom prst="rect">
            <a:avLst/>
          </a:prstGeom>
        </p:spPr>
        <p:txBody>
          <a:bodyPr wrap="square">
            <a:spAutoFit/>
          </a:bodyPr>
          <a:lstStyle/>
          <a:p>
            <a:pPr algn="just"/>
            <a:r>
              <a:rPr lang="es-ES" dirty="0" smtClean="0"/>
              <a:t>Para </a:t>
            </a:r>
            <a:r>
              <a:rPr lang="es-ES" dirty="0"/>
              <a:t>el sistema </a:t>
            </a:r>
            <a:r>
              <a:rPr lang="es-ES" dirty="0" err="1" smtClean="0"/>
              <a:t>totaI</a:t>
            </a:r>
            <a:r>
              <a:rPr lang="es-ES" dirty="0" smtClean="0"/>
              <a:t>, </a:t>
            </a:r>
            <a:r>
              <a:rPr lang="es-ES" dirty="0"/>
              <a:t>tendremos como </a:t>
            </a:r>
            <a:r>
              <a:rPr lang="es-ES" dirty="0" smtClean="0"/>
              <a:t>elementos </a:t>
            </a:r>
            <a:r>
              <a:rPr lang="es-ES" dirty="0"/>
              <a:t>del sistema: tensión de línea, impedancias o </a:t>
            </a:r>
            <a:r>
              <a:rPr lang="es-ES" dirty="0" smtClean="0"/>
              <a:t>carga</a:t>
            </a:r>
            <a:r>
              <a:rPr lang="es-ES" dirty="0"/>
              <a:t>, y las corrientes de línea. Cuando tenemos todos los </a:t>
            </a:r>
            <a:r>
              <a:rPr lang="es-ES" dirty="0" smtClean="0"/>
              <a:t>datos </a:t>
            </a:r>
            <a:r>
              <a:rPr lang="es-ES" dirty="0"/>
              <a:t>conocidos, denominaremos a cada elemento como</a:t>
            </a:r>
            <a:r>
              <a:rPr lang="es-ES" dirty="0" smtClean="0"/>
              <a:t>:</a:t>
            </a:r>
          </a:p>
          <a:p>
            <a:pPr algn="just"/>
            <a:endParaRPr lang="es-ES" dirty="0"/>
          </a:p>
          <a:p>
            <a:pPr lvl="1" algn="just"/>
            <a:r>
              <a:rPr lang="es-ES" b="1" dirty="0" smtClean="0"/>
              <a:t>0  </a:t>
            </a:r>
            <a:r>
              <a:rPr lang="es-ES" b="1" dirty="0"/>
              <a:t>Tensión instantánea de fase: </a:t>
            </a:r>
            <a:r>
              <a:rPr lang="es-ES" b="1" dirty="0" smtClean="0"/>
              <a:t>u1(t), u2(t), u3(t).</a:t>
            </a:r>
            <a:endParaRPr lang="es-ES" b="1" dirty="0"/>
          </a:p>
          <a:p>
            <a:pPr lvl="1" algn="just"/>
            <a:r>
              <a:rPr lang="es-ES" b="1" dirty="0" smtClean="0"/>
              <a:t>0  Impedancias o carga </a:t>
            </a:r>
            <a:r>
              <a:rPr lang="es-ES" b="1" dirty="0"/>
              <a:t>de fase</a:t>
            </a:r>
            <a:r>
              <a:rPr lang="es-ES" b="1" dirty="0" smtClean="0"/>
              <a:t>: Z1, Z2, Z3</a:t>
            </a:r>
            <a:endParaRPr lang="es-ES" b="1" dirty="0"/>
          </a:p>
          <a:p>
            <a:pPr lvl="1" algn="just"/>
            <a:r>
              <a:rPr lang="es-ES" b="1" dirty="0" smtClean="0"/>
              <a:t>0  Corriente </a:t>
            </a:r>
            <a:r>
              <a:rPr lang="es-ES" b="1" dirty="0"/>
              <a:t>que circula por </a:t>
            </a:r>
            <a:r>
              <a:rPr lang="es-ES" b="1" dirty="0" smtClean="0"/>
              <a:t>las impedancias: i1(t), i2(t</a:t>
            </a:r>
            <a:r>
              <a:rPr lang="es-ES" b="1" dirty="0"/>
              <a:t>), </a:t>
            </a:r>
            <a:r>
              <a:rPr lang="es-ES" b="1" dirty="0" smtClean="0"/>
              <a:t>i3(t</a:t>
            </a:r>
            <a:r>
              <a:rPr lang="es-ES" b="1" dirty="0"/>
              <a:t>).</a:t>
            </a:r>
          </a:p>
          <a:p>
            <a:pPr algn="just"/>
            <a:r>
              <a:rPr lang="es-ES" dirty="0" smtClean="0"/>
              <a:t>Si recordamos </a:t>
            </a:r>
            <a:r>
              <a:rPr lang="es-ES" dirty="0"/>
              <a:t>que </a:t>
            </a:r>
            <a:r>
              <a:rPr lang="es-ES" dirty="0" smtClean="0"/>
              <a:t>la potencia se calcula como</a:t>
            </a:r>
            <a:r>
              <a:rPr lang="es-ES" dirty="0"/>
              <a:t>:</a:t>
            </a:r>
          </a:p>
          <a:p>
            <a:pPr algn="just"/>
            <a:r>
              <a:rPr lang="es-ES" dirty="0" err="1" smtClean="0"/>
              <a:t>Pn</a:t>
            </a:r>
            <a:r>
              <a:rPr lang="es-ES" dirty="0" smtClean="0"/>
              <a:t>(t</a:t>
            </a:r>
            <a:r>
              <a:rPr lang="es-ES" dirty="0"/>
              <a:t>) =</a:t>
            </a:r>
            <a:r>
              <a:rPr lang="es-ES" dirty="0" smtClean="0"/>
              <a:t>un(t) x in (t) para nuestro </a:t>
            </a:r>
            <a:r>
              <a:rPr lang="es-ES" dirty="0"/>
              <a:t>sistema trifásico</a:t>
            </a:r>
            <a:r>
              <a:rPr lang="es-ES" dirty="0" smtClean="0"/>
              <a:t>, nos quedará </a:t>
            </a:r>
            <a:r>
              <a:rPr lang="es-ES" dirty="0"/>
              <a:t>como la suma de las tres potencias individuales:</a:t>
            </a:r>
            <a:endParaRPr lang="es-ES" dirty="0" smtClean="0"/>
          </a:p>
          <a:p>
            <a:pPr algn="just"/>
            <a:endParaRPr lang="es-ES" dirty="0"/>
          </a:p>
          <a:p>
            <a:pPr algn="just"/>
            <a:endParaRPr lang="es-ES" dirty="0" smtClean="0"/>
          </a:p>
          <a:p>
            <a:pPr algn="just"/>
            <a:r>
              <a:rPr lang="es-ES" dirty="0"/>
              <a:t>Esta es la expresión general para el cálculo de la potencia </a:t>
            </a:r>
          </a:p>
          <a:p>
            <a:pPr algn="just"/>
            <a:r>
              <a:rPr lang="es-ES" dirty="0"/>
              <a:t>trifásica en forma independiente de que la carga sea </a:t>
            </a:r>
            <a:r>
              <a:rPr lang="es-ES" dirty="0" err="1"/>
              <a:t>equili</a:t>
            </a:r>
            <a:r>
              <a:rPr lang="es-ES" dirty="0"/>
              <a:t>- </a:t>
            </a:r>
          </a:p>
          <a:p>
            <a:pPr algn="just"/>
            <a:r>
              <a:rPr lang="es-ES" dirty="0" err="1"/>
              <a:t>brada</a:t>
            </a:r>
            <a:r>
              <a:rPr lang="es-ES" dirty="0"/>
              <a:t> o desequilibrada.</a:t>
            </a:r>
          </a:p>
          <a:p>
            <a:pPr algn="just"/>
            <a:r>
              <a:rPr lang="es-ES" dirty="0"/>
              <a:t>Teniendo los valores eficaces de la tensión U y la corriente </a:t>
            </a:r>
          </a:p>
          <a:p>
            <a:pPr algn="just"/>
            <a:r>
              <a:rPr lang="es-ES" dirty="0"/>
              <a:t>| del sistema equilibrado, obtendremos además las </a:t>
            </a:r>
            <a:r>
              <a:rPr lang="es-ES" dirty="0" smtClean="0"/>
              <a:t>expresiones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3752603" y="2566553"/>
            <a:ext cx="4500747" cy="359229"/>
          </a:xfrm>
          <a:prstGeom prst="rect">
            <a:avLst/>
          </a:prstGeom>
        </p:spPr>
      </p:pic>
      <p:pic>
        <p:nvPicPr>
          <p:cNvPr id="5" name="Imagen 4"/>
          <p:cNvPicPr>
            <a:picLocks noChangeAspect="1"/>
          </p:cNvPicPr>
          <p:nvPr/>
        </p:nvPicPr>
        <p:blipFill>
          <a:blip r:embed="rId3"/>
          <a:stretch>
            <a:fillRect/>
          </a:stretch>
        </p:blipFill>
        <p:spPr>
          <a:xfrm>
            <a:off x="7053572" y="2925783"/>
            <a:ext cx="4722791" cy="3605646"/>
          </a:xfrm>
          <a:prstGeom prst="rect">
            <a:avLst/>
          </a:prstGeom>
        </p:spPr>
      </p:pic>
      <p:sp>
        <p:nvSpPr>
          <p:cNvPr id="6" name="Rectángulo 5"/>
          <p:cNvSpPr/>
          <p:nvPr/>
        </p:nvSpPr>
        <p:spPr>
          <a:xfrm>
            <a:off x="257299" y="5417518"/>
            <a:ext cx="6796272" cy="1200329"/>
          </a:xfrm>
          <a:prstGeom prst="rect">
            <a:avLst/>
          </a:prstGeom>
        </p:spPr>
        <p:txBody>
          <a:bodyPr wrap="square">
            <a:spAutoFit/>
          </a:bodyPr>
          <a:lstStyle/>
          <a:p>
            <a:r>
              <a:rPr lang="es-ES" dirty="0"/>
              <a:t>Siempre recordemos que </a:t>
            </a:r>
            <a:r>
              <a:rPr lang="es-ES" dirty="0" smtClean="0"/>
              <a:t>el ángulo </a:t>
            </a:r>
            <a:r>
              <a:rPr lang="el-GR" dirty="0" smtClean="0"/>
              <a:t>ϕ</a:t>
            </a:r>
            <a:r>
              <a:rPr lang="es-ES" dirty="0" smtClean="0"/>
              <a:t> </a:t>
            </a:r>
            <a:r>
              <a:rPr lang="es-ES" dirty="0"/>
              <a:t>es </a:t>
            </a:r>
            <a:r>
              <a:rPr lang="es-ES" dirty="0" smtClean="0"/>
              <a:t>el que </a:t>
            </a:r>
            <a:r>
              <a:rPr lang="es-ES" dirty="0"/>
              <a:t>está formado por </a:t>
            </a:r>
            <a:r>
              <a:rPr lang="es-ES" dirty="0" smtClean="0"/>
              <a:t>la corriente y la tensión</a:t>
            </a:r>
            <a:r>
              <a:rPr lang="es-ES" dirty="0"/>
              <a:t>.</a:t>
            </a:r>
          </a:p>
          <a:p>
            <a:r>
              <a:rPr lang="es-ES" dirty="0" smtClean="0"/>
              <a:t>En </a:t>
            </a:r>
            <a:r>
              <a:rPr lang="es-ES" dirty="0"/>
              <a:t>este punto debemos definir las potencias según sus </a:t>
            </a:r>
            <a:r>
              <a:rPr lang="es-ES" dirty="0" smtClean="0"/>
              <a:t>componentes</a:t>
            </a:r>
            <a:r>
              <a:rPr lang="es-ES" dirty="0"/>
              <a:t>. De esta forma tenemos lo siguiente:</a:t>
            </a:r>
          </a:p>
        </p:txBody>
      </p:sp>
    </p:spTree>
    <p:extLst>
      <p:ext uri="{BB962C8B-B14F-4D97-AF65-F5344CB8AC3E}">
        <p14:creationId xmlns:p14="http://schemas.microsoft.com/office/powerpoint/2010/main" val="418576270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7571303"/>
          </a:xfrm>
          <a:prstGeom prst="rect">
            <a:avLst/>
          </a:prstGeom>
        </p:spPr>
        <p:txBody>
          <a:bodyPr wrap="square">
            <a:spAutoFit/>
          </a:bodyPr>
          <a:lstStyle/>
          <a:p>
            <a:pPr marL="285750" indent="-285750" algn="just">
              <a:buFont typeface="Wingdings" panose="05000000000000000000" pitchFamily="2" charset="2"/>
              <a:buChar char="Ø"/>
            </a:pPr>
            <a:r>
              <a:rPr lang="es-ES" b="1" dirty="0" smtClean="0"/>
              <a:t>Potencia </a:t>
            </a:r>
            <a:r>
              <a:rPr lang="es-ES" b="1" dirty="0"/>
              <a:t>reactiva</a:t>
            </a:r>
            <a:r>
              <a:rPr lang="es-ES" dirty="0"/>
              <a:t>: </a:t>
            </a:r>
            <a:r>
              <a:rPr lang="es-ES" dirty="0" smtClean="0"/>
              <a:t>es una parte de la potencia que no se </a:t>
            </a:r>
            <a:r>
              <a:rPr lang="es-ES" dirty="0"/>
              <a:t>transforma </a:t>
            </a:r>
            <a:r>
              <a:rPr lang="es-ES" dirty="0" smtClean="0"/>
              <a:t>en trabajo útil, como </a:t>
            </a:r>
            <a:r>
              <a:rPr lang="es-ES" dirty="0"/>
              <a:t>calor </a:t>
            </a:r>
            <a:r>
              <a:rPr lang="es-ES" dirty="0" smtClean="0"/>
              <a:t>o energía mecánica</a:t>
            </a:r>
            <a:r>
              <a:rPr lang="es-ES" dirty="0"/>
              <a:t>. Además, debemos saber que no se puede eliminar. Su existencia implica la aparición de un trabajo no </a:t>
            </a:r>
            <a:r>
              <a:rPr lang="es-ES" dirty="0" smtClean="0"/>
              <a:t>aprovechable</a:t>
            </a:r>
            <a:r>
              <a:rPr lang="es-ES" dirty="0"/>
              <a:t>. Aparece en las instalaciones donde existen </a:t>
            </a:r>
            <a:r>
              <a:rPr lang="es-ES" dirty="0" smtClean="0"/>
              <a:t>condensadores y bobinas (en las que </a:t>
            </a:r>
            <a:r>
              <a:rPr lang="es-ES" dirty="0"/>
              <a:t>tendremos corrientes inducidas), donde tiende </a:t>
            </a:r>
            <a:r>
              <a:rPr lang="es-ES" dirty="0" smtClean="0"/>
              <a:t>a generar </a:t>
            </a:r>
            <a:r>
              <a:rPr lang="es-ES" dirty="0"/>
              <a:t>campos magnéticos y eléctricos. Está representada por la letra Q y se </a:t>
            </a:r>
            <a:r>
              <a:rPr lang="es-ES" dirty="0" smtClean="0"/>
              <a:t>simboliza </a:t>
            </a:r>
            <a:r>
              <a:rPr lang="es-ES" dirty="0"/>
              <a:t>como volt-amperios reactivos (Var). En el triángulo de potencias</a:t>
            </a:r>
            <a:r>
              <a:rPr lang="es-ES" dirty="0" smtClean="0"/>
              <a:t>, la  Q está representada por la  proyección en </a:t>
            </a:r>
            <a:r>
              <a:rPr lang="es-ES" dirty="0"/>
              <a:t>ordenadas (</a:t>
            </a:r>
            <a:r>
              <a:rPr lang="es-ES" dirty="0" err="1" smtClean="0"/>
              <a:t>sen</a:t>
            </a:r>
            <a:r>
              <a:rPr lang="es-ES" dirty="0" smtClean="0"/>
              <a:t> </a:t>
            </a:r>
            <a:r>
              <a:rPr lang="el-GR" b="1" dirty="0"/>
              <a:t>ϕ </a:t>
            </a:r>
            <a:r>
              <a:rPr lang="es-ES" dirty="0" smtClean="0"/>
              <a:t>) de la potencia </a:t>
            </a:r>
            <a:r>
              <a:rPr lang="es-ES" dirty="0"/>
              <a:t>aparente</a:t>
            </a:r>
            <a:r>
              <a:rPr lang="es-ES" dirty="0" smtClean="0"/>
              <a:t>.</a:t>
            </a:r>
          </a:p>
          <a:p>
            <a:pPr marL="285750" indent="-285750" algn="just">
              <a:buFont typeface="Wingdings" panose="05000000000000000000" pitchFamily="2" charset="2"/>
              <a:buChar char="Ø"/>
            </a:pPr>
            <a:r>
              <a:rPr lang="es-ES" b="1" dirty="0"/>
              <a:t>Potencia activa: </a:t>
            </a:r>
            <a:r>
              <a:rPr lang="es-ES" dirty="0"/>
              <a:t>se conoce como tal a la potencia capaz de transformar efectivamente la energía en trabajo útil, como trabajo mecánico, térmico, químico, entre otros. </a:t>
            </a:r>
            <a:r>
              <a:rPr lang="es-ES" dirty="0" smtClean="0"/>
              <a:t>En </a:t>
            </a:r>
            <a:r>
              <a:rPr lang="es-ES" dirty="0"/>
              <a:t>nuestras instalaciones eléctricas, lo que consumirán </a:t>
            </a:r>
            <a:r>
              <a:rPr lang="es-ES" dirty="0" smtClean="0"/>
              <a:t>nuestros </a:t>
            </a:r>
            <a:r>
              <a:rPr lang="es-ES" dirty="0"/>
              <a:t>componentes o maquinarias será este tipo de </a:t>
            </a:r>
            <a:r>
              <a:rPr lang="es-ES" dirty="0" smtClean="0"/>
              <a:t>potencia </a:t>
            </a:r>
            <a:r>
              <a:rPr lang="es-ES" dirty="0"/>
              <a:t>y, mientras mayor sea su magnitud y más </a:t>
            </a:r>
            <a:r>
              <a:rPr lang="es-ES" dirty="0" smtClean="0"/>
              <a:t>cercana </a:t>
            </a:r>
            <a:r>
              <a:rPr lang="es-ES" dirty="0"/>
              <a:t>a la aparente, más eficiente será nuestra instalación. </a:t>
            </a:r>
            <a:r>
              <a:rPr lang="es-ES" dirty="0" smtClean="0"/>
              <a:t>Se </a:t>
            </a:r>
            <a:r>
              <a:rPr lang="es-ES" dirty="0"/>
              <a:t>representa por la letra P y se mide en watts (W). En </a:t>
            </a:r>
            <a:r>
              <a:rPr lang="es-ES" dirty="0" smtClean="0"/>
              <a:t>nuestro </a:t>
            </a:r>
            <a:r>
              <a:rPr lang="es-ES" dirty="0"/>
              <a:t>triángulo de potencias, será la representación </a:t>
            </a:r>
            <a:r>
              <a:rPr lang="es-ES" dirty="0" smtClean="0"/>
              <a:t>en </a:t>
            </a:r>
            <a:r>
              <a:rPr lang="es-ES" dirty="0"/>
              <a:t>eje de abscisas y se maximizará cuanto menor sea la </a:t>
            </a:r>
            <a:r>
              <a:rPr lang="es-ES" dirty="0" smtClean="0"/>
              <a:t>desviación </a:t>
            </a:r>
            <a:r>
              <a:rPr lang="es-ES" dirty="0"/>
              <a:t>(</a:t>
            </a:r>
            <a:r>
              <a:rPr lang="es-ES" dirty="0" err="1" smtClean="0"/>
              <a:t>cos</a:t>
            </a:r>
            <a:r>
              <a:rPr lang="es-ES" dirty="0" smtClean="0"/>
              <a:t> </a:t>
            </a:r>
            <a:r>
              <a:rPr lang="el-GR" b="1" dirty="0"/>
              <a:t>ϕ </a:t>
            </a:r>
            <a:r>
              <a:rPr lang="es-ES" dirty="0" smtClean="0"/>
              <a:t>).</a:t>
            </a:r>
          </a:p>
          <a:p>
            <a:pPr marL="285750" indent="-285750" algn="just">
              <a:buFont typeface="Wingdings" panose="05000000000000000000" pitchFamily="2" charset="2"/>
              <a:buChar char="Ø"/>
            </a:pPr>
            <a:r>
              <a:rPr lang="es-ES" b="1" dirty="0" smtClean="0"/>
              <a:t>Potencia </a:t>
            </a:r>
            <a:r>
              <a:rPr lang="es-ES" b="1" dirty="0"/>
              <a:t>aparente</a:t>
            </a:r>
            <a:r>
              <a:rPr lang="es-ES" dirty="0"/>
              <a:t>: es la resultante de la interacción </a:t>
            </a:r>
            <a:r>
              <a:rPr lang="es-ES" dirty="0" smtClean="0"/>
              <a:t>entre </a:t>
            </a:r>
            <a:r>
              <a:rPr lang="es-ES" dirty="0"/>
              <a:t>la potencia reactiva y la activa; es la suma vectorial de </a:t>
            </a:r>
            <a:r>
              <a:rPr lang="es-ES" dirty="0" smtClean="0"/>
              <a:t>cada </a:t>
            </a:r>
            <a:r>
              <a:rPr lang="es-ES" dirty="0"/>
              <a:t>una de sus magnitudes. En los planos de las </a:t>
            </a:r>
            <a:r>
              <a:rPr lang="es-ES" dirty="0" smtClean="0"/>
              <a:t>instalaciones </a:t>
            </a:r>
            <a:r>
              <a:rPr lang="es-ES" dirty="0"/>
              <a:t>se utiliza para establecer la potencia total que </a:t>
            </a:r>
            <a:r>
              <a:rPr lang="es-ES" dirty="0" smtClean="0"/>
              <a:t>tendremos</a:t>
            </a:r>
            <a:r>
              <a:rPr lang="es-ES" dirty="0"/>
              <a:t>, considerando el factor de potencia que provee la </a:t>
            </a:r>
            <a:r>
              <a:rPr lang="es-ES" dirty="0" smtClean="0"/>
              <a:t>distribuidora </a:t>
            </a:r>
            <a:r>
              <a:rPr lang="es-ES" dirty="0"/>
              <a:t>de energía eléctrica. Está representada por </a:t>
            </a:r>
            <a:r>
              <a:rPr lang="es-ES" dirty="0" smtClean="0"/>
              <a:t>la </a:t>
            </a:r>
            <a:r>
              <a:rPr lang="es-ES" dirty="0"/>
              <a:t>letra S y se mide en volt-amperios.</a:t>
            </a:r>
          </a:p>
          <a:p>
            <a:pPr algn="ctr"/>
            <a:endParaRPr lang="es-ES" dirty="0" smtClean="0"/>
          </a:p>
          <a:p>
            <a:pPr algn="ctr"/>
            <a:r>
              <a:rPr lang="es-ES" b="1" dirty="0" smtClean="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spTree>
    <p:extLst>
      <p:ext uri="{BB962C8B-B14F-4D97-AF65-F5344CB8AC3E}">
        <p14:creationId xmlns:p14="http://schemas.microsoft.com/office/powerpoint/2010/main" val="3035826378"/>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74010" y="381061"/>
            <a:ext cx="2352675" cy="2390775"/>
          </a:xfrm>
          <a:prstGeom prst="rect">
            <a:avLst/>
          </a:prstGeom>
        </p:spPr>
      </p:pic>
      <p:sp>
        <p:nvSpPr>
          <p:cNvPr id="6" name="Rectángulo 5"/>
          <p:cNvSpPr/>
          <p:nvPr/>
        </p:nvSpPr>
        <p:spPr>
          <a:xfrm>
            <a:off x="2726685" y="381061"/>
            <a:ext cx="2177823" cy="2862322"/>
          </a:xfrm>
          <a:prstGeom prst="rect">
            <a:avLst/>
          </a:prstGeom>
        </p:spPr>
        <p:txBody>
          <a:bodyPr wrap="square">
            <a:spAutoFit/>
          </a:bodyPr>
          <a:lstStyle/>
          <a:p>
            <a:pPr algn="ctr"/>
            <a:r>
              <a:rPr lang="es-ES" b="1" dirty="0"/>
              <a:t>Medidor de </a:t>
            </a:r>
            <a:r>
              <a:rPr lang="es-ES" b="1" dirty="0" err="1"/>
              <a:t>cos</a:t>
            </a:r>
            <a:r>
              <a:rPr lang="es-ES" b="1" dirty="0"/>
              <a:t> </a:t>
            </a:r>
            <a:r>
              <a:rPr lang="el-GR" b="1" dirty="0"/>
              <a:t>ϕ</a:t>
            </a:r>
            <a:r>
              <a:rPr lang="es-ES" b="1" dirty="0"/>
              <a:t> en instalaciones. Este dispositivo suele instalarse en los medidores de corriente en instalaciones industriales, para tener un control adecuado.</a:t>
            </a:r>
          </a:p>
        </p:txBody>
      </p:sp>
      <p:sp>
        <p:nvSpPr>
          <p:cNvPr id="7" name="Rectángulo 6"/>
          <p:cNvSpPr/>
          <p:nvPr/>
        </p:nvSpPr>
        <p:spPr>
          <a:xfrm>
            <a:off x="4904509" y="381061"/>
            <a:ext cx="6988566" cy="258532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Potencia </a:t>
            </a:r>
            <a:r>
              <a:rPr lang="es-ES" b="1" dirty="0" smtClean="0">
                <a:solidFill>
                  <a:srgbClr val="0070C0"/>
                </a:solidFill>
                <a:latin typeface="Arial Rounded MT Bold" panose="020F0704030504030204" pitchFamily="34" charset="0"/>
              </a:rPr>
              <a:t>contratada</a:t>
            </a:r>
          </a:p>
          <a:p>
            <a:pPr algn="just"/>
            <a:endParaRPr lang="es-ES" b="1" dirty="0">
              <a:solidFill>
                <a:srgbClr val="0070C0"/>
              </a:solidFill>
              <a:latin typeface="Arial Rounded MT Bold" panose="020F0704030504030204" pitchFamily="34" charset="0"/>
            </a:endParaRPr>
          </a:p>
          <a:p>
            <a:pPr algn="ctr"/>
            <a:r>
              <a:rPr lang="es-ES" b="1" dirty="0">
                <a:solidFill>
                  <a:srgbClr val="0070C0"/>
                </a:solidFill>
              </a:rPr>
              <a:t>Tener presente cuánta potencia puede contratar un cliente </a:t>
            </a:r>
            <a:r>
              <a:rPr lang="es-ES" b="1" dirty="0" smtClean="0">
                <a:solidFill>
                  <a:srgbClr val="0070C0"/>
                </a:solidFill>
              </a:rPr>
              <a:t>o una </a:t>
            </a:r>
            <a:r>
              <a:rPr lang="es-ES" b="1" dirty="0">
                <a:solidFill>
                  <a:srgbClr val="0070C0"/>
                </a:solidFill>
              </a:rPr>
              <a:t>empresa es fundamental para controlar </a:t>
            </a:r>
            <a:r>
              <a:rPr lang="es-ES" b="1" dirty="0" smtClean="0">
                <a:solidFill>
                  <a:srgbClr val="0070C0"/>
                </a:solidFill>
              </a:rPr>
              <a:t>los costos </a:t>
            </a:r>
            <a:r>
              <a:rPr lang="es-ES" b="1" dirty="0">
                <a:solidFill>
                  <a:srgbClr val="0070C0"/>
                </a:solidFill>
              </a:rPr>
              <a:t>que insumiremos. </a:t>
            </a:r>
            <a:r>
              <a:rPr lang="es-ES" b="1" dirty="0" smtClean="0">
                <a:solidFill>
                  <a:srgbClr val="0070C0"/>
                </a:solidFill>
              </a:rPr>
              <a:t>El primer </a:t>
            </a:r>
            <a:r>
              <a:rPr lang="es-ES" b="1" dirty="0">
                <a:solidFill>
                  <a:srgbClr val="0070C0"/>
                </a:solidFill>
              </a:rPr>
              <a:t>paso </a:t>
            </a:r>
            <a:r>
              <a:rPr lang="es-ES" b="1" dirty="0" smtClean="0">
                <a:solidFill>
                  <a:srgbClr val="0070C0"/>
                </a:solidFill>
              </a:rPr>
              <a:t>en nuestro </a:t>
            </a:r>
            <a:r>
              <a:rPr lang="es-ES" b="1" dirty="0">
                <a:solidFill>
                  <a:srgbClr val="0070C0"/>
                </a:solidFill>
              </a:rPr>
              <a:t>análisis es contar </a:t>
            </a:r>
            <a:r>
              <a:rPr lang="es-ES" b="1" dirty="0" smtClean="0">
                <a:solidFill>
                  <a:srgbClr val="0070C0"/>
                </a:solidFill>
              </a:rPr>
              <a:t>con información </a:t>
            </a:r>
            <a:r>
              <a:rPr lang="es-ES" b="1" dirty="0">
                <a:solidFill>
                  <a:srgbClr val="0070C0"/>
                </a:solidFill>
              </a:rPr>
              <a:t>certera </a:t>
            </a:r>
            <a:r>
              <a:rPr lang="es-ES" b="1" dirty="0" smtClean="0">
                <a:solidFill>
                  <a:srgbClr val="0070C0"/>
                </a:solidFill>
              </a:rPr>
              <a:t>del factor </a:t>
            </a:r>
            <a:r>
              <a:rPr lang="es-ES" b="1" dirty="0">
                <a:solidFill>
                  <a:srgbClr val="0070C0"/>
                </a:solidFill>
              </a:rPr>
              <a:t>de potencia presentada </a:t>
            </a:r>
            <a:r>
              <a:rPr lang="es-ES" b="1" dirty="0" smtClean="0">
                <a:solidFill>
                  <a:srgbClr val="0070C0"/>
                </a:solidFill>
              </a:rPr>
              <a:t>en nuestro </a:t>
            </a:r>
            <a:r>
              <a:rPr lang="es-ES" b="1" dirty="0">
                <a:solidFill>
                  <a:srgbClr val="0070C0"/>
                </a:solidFill>
              </a:rPr>
              <a:t>distribuidor de energía; </a:t>
            </a:r>
            <a:r>
              <a:rPr lang="es-ES" b="1" dirty="0" smtClean="0">
                <a:solidFill>
                  <a:srgbClr val="0070C0"/>
                </a:solidFill>
              </a:rPr>
              <a:t>el segundo es reducir al mínimo los equipos </a:t>
            </a:r>
            <a:r>
              <a:rPr lang="es-ES" b="1" dirty="0">
                <a:solidFill>
                  <a:srgbClr val="0070C0"/>
                </a:solidFill>
              </a:rPr>
              <a:t>que generen potencia reactiva</a:t>
            </a:r>
            <a:r>
              <a:rPr lang="es-ES" b="1" dirty="0" smtClean="0">
                <a:solidFill>
                  <a:srgbClr val="0070C0"/>
                </a:solidFill>
              </a:rPr>
              <a:t>. Con </a:t>
            </a:r>
            <a:r>
              <a:rPr lang="es-ES" b="1" dirty="0">
                <a:solidFill>
                  <a:srgbClr val="0070C0"/>
                </a:solidFill>
              </a:rPr>
              <a:t>todos </a:t>
            </a:r>
            <a:r>
              <a:rPr lang="es-ES" b="1" dirty="0" smtClean="0">
                <a:solidFill>
                  <a:srgbClr val="0070C0"/>
                </a:solidFill>
              </a:rPr>
              <a:t>los aparatos </a:t>
            </a:r>
            <a:r>
              <a:rPr lang="es-ES" b="1" dirty="0">
                <a:solidFill>
                  <a:srgbClr val="0070C0"/>
                </a:solidFill>
              </a:rPr>
              <a:t>controlados, podremos realizar </a:t>
            </a:r>
            <a:r>
              <a:rPr lang="es-ES" b="1" dirty="0" smtClean="0">
                <a:solidFill>
                  <a:srgbClr val="0070C0"/>
                </a:solidFill>
              </a:rPr>
              <a:t>un consumo </a:t>
            </a:r>
            <a:r>
              <a:rPr lang="es-ES" b="1" dirty="0">
                <a:solidFill>
                  <a:srgbClr val="0070C0"/>
                </a:solidFill>
              </a:rPr>
              <a:t>eficaz </a:t>
            </a:r>
            <a:r>
              <a:rPr lang="es-ES" b="1" dirty="0" smtClean="0">
                <a:solidFill>
                  <a:srgbClr val="0070C0"/>
                </a:solidFill>
              </a:rPr>
              <a:t>de nuestras </a:t>
            </a:r>
            <a:r>
              <a:rPr lang="es-ES" b="1" dirty="0">
                <a:solidFill>
                  <a:srgbClr val="0070C0"/>
                </a:solidFill>
              </a:rPr>
              <a:t>instalaciones</a:t>
            </a:r>
            <a:endParaRPr lang="es-ES" dirty="0"/>
          </a:p>
        </p:txBody>
      </p:sp>
      <p:sp>
        <p:nvSpPr>
          <p:cNvPr id="4" name="Rectángulo 3"/>
          <p:cNvSpPr/>
          <p:nvPr/>
        </p:nvSpPr>
        <p:spPr>
          <a:xfrm>
            <a:off x="374010" y="3786733"/>
            <a:ext cx="2352675" cy="1754326"/>
          </a:xfrm>
          <a:prstGeom prst="rect">
            <a:avLst/>
          </a:prstGeom>
        </p:spPr>
        <p:txBody>
          <a:bodyPr wrap="square">
            <a:spAutoFit/>
          </a:bodyPr>
          <a:lstStyle/>
          <a:p>
            <a:r>
              <a:rPr lang="es-ES" dirty="0"/>
              <a:t>Composición de triángulo de componentes de cada una de las energías </a:t>
            </a:r>
            <a:r>
              <a:rPr lang="es-ES" dirty="0" smtClean="0"/>
              <a:t>y </a:t>
            </a:r>
            <a:r>
              <a:rPr lang="es-ES" dirty="0"/>
              <a:t>sus respectivas potencias.</a:t>
            </a:r>
          </a:p>
        </p:txBody>
      </p:sp>
      <p:pic>
        <p:nvPicPr>
          <p:cNvPr id="5" name="Imagen 4"/>
          <p:cNvPicPr>
            <a:picLocks noChangeAspect="1"/>
          </p:cNvPicPr>
          <p:nvPr/>
        </p:nvPicPr>
        <p:blipFill>
          <a:blip r:embed="rId3"/>
          <a:stretch>
            <a:fillRect/>
          </a:stretch>
        </p:blipFill>
        <p:spPr>
          <a:xfrm>
            <a:off x="2726685" y="3786733"/>
            <a:ext cx="4248150" cy="1933575"/>
          </a:xfrm>
          <a:prstGeom prst="rect">
            <a:avLst/>
          </a:prstGeom>
        </p:spPr>
      </p:pic>
    </p:spTree>
    <p:extLst>
      <p:ext uri="{BB962C8B-B14F-4D97-AF65-F5344CB8AC3E}">
        <p14:creationId xmlns:p14="http://schemas.microsoft.com/office/powerpoint/2010/main" val="2027257630"/>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7017306"/>
          </a:xfrm>
          <a:prstGeom prst="rect">
            <a:avLst/>
          </a:prstGeom>
        </p:spPr>
        <p:txBody>
          <a:bodyPr wrap="square">
            <a:spAutoFit/>
          </a:bodyPr>
          <a:lstStyle/>
          <a:p>
            <a:pPr algn="just"/>
            <a:r>
              <a:rPr lang="es-ES" b="1" dirty="0" smtClean="0">
                <a:solidFill>
                  <a:srgbClr val="0070C0"/>
                </a:solidFill>
              </a:rPr>
              <a:t>.</a:t>
            </a:r>
            <a:r>
              <a:rPr lang="es-ES" b="1" dirty="0" smtClean="0"/>
              <a:t>Para el cálculo </a:t>
            </a:r>
            <a:r>
              <a:rPr lang="es-ES" b="1" dirty="0"/>
              <a:t>de potencia nos enfrentaremos </a:t>
            </a:r>
            <a:r>
              <a:rPr lang="es-ES" b="1" dirty="0" smtClean="0"/>
              <a:t>a dos </a:t>
            </a:r>
            <a:r>
              <a:rPr lang="es-ES" b="1" dirty="0"/>
              <a:t>sistemas de conexionado trifásico: en estrella </a:t>
            </a:r>
            <a:r>
              <a:rPr lang="es-ES" b="1" dirty="0" smtClean="0"/>
              <a:t>y en </a:t>
            </a:r>
            <a:r>
              <a:rPr lang="es-ES" b="1" dirty="0"/>
              <a:t>triángulo.</a:t>
            </a:r>
            <a:endParaRPr lang="es-ES" b="1"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De </a:t>
            </a:r>
            <a:r>
              <a:rPr lang="es-ES" dirty="0"/>
              <a:t>este modo, podremos calcular la potencia requerida. </a:t>
            </a:r>
          </a:p>
          <a:p>
            <a:pPr algn="ctr"/>
            <a:r>
              <a:rPr lang="es-ES" dirty="0"/>
              <a:t>Si hemos calculado toda la potencia que necesitaremos </a:t>
            </a:r>
            <a:r>
              <a:rPr lang="es-ES" dirty="0" smtClean="0"/>
              <a:t>(</a:t>
            </a:r>
            <a:r>
              <a:rPr lang="es-ES" dirty="0"/>
              <a:t>dispositivos electrónicos, maquinaria, luminaria, etcétera</a:t>
            </a:r>
            <a:r>
              <a:rPr lang="es-ES" dirty="0" smtClean="0"/>
              <a:t>), habremos </a:t>
            </a:r>
            <a:r>
              <a:rPr lang="es-ES" dirty="0"/>
              <a:t>determinado toda la potencia activa que </a:t>
            </a:r>
            <a:r>
              <a:rPr lang="es-ES" dirty="0" smtClean="0"/>
              <a:t>requeriremos</a:t>
            </a:r>
            <a:r>
              <a:rPr lang="es-ES" dirty="0"/>
              <a:t>. Si en nuestro sistema encontramos la aparición de </a:t>
            </a:r>
            <a:r>
              <a:rPr lang="es-ES" dirty="0" smtClean="0"/>
              <a:t>sistemas </a:t>
            </a:r>
            <a:r>
              <a:rPr lang="es-ES" dirty="0"/>
              <a:t>reactivos, tendremos mayor potencia reactiva y, </a:t>
            </a:r>
            <a:r>
              <a:rPr lang="es-ES" dirty="0" smtClean="0"/>
              <a:t>por </a:t>
            </a:r>
            <a:r>
              <a:rPr lang="es-ES" dirty="0"/>
              <a:t>lo tanto, requeriremos mayor potencia aparente, que en </a:t>
            </a:r>
            <a:r>
              <a:rPr lang="es-ES" dirty="0" smtClean="0"/>
              <a:t>la </a:t>
            </a:r>
            <a:r>
              <a:rPr lang="es-ES" b="1" dirty="0" err="1" smtClean="0">
                <a:solidFill>
                  <a:srgbClr val="FF0000"/>
                </a:solidFill>
                <a:latin typeface="Arial Rounded MT Bold" panose="020F0704030504030204" pitchFamily="34" charset="0"/>
              </a:rPr>
              <a:t>La</a:t>
            </a:r>
            <a:r>
              <a:rPr lang="es-ES" b="1" dirty="0" smtClean="0">
                <a:solidFill>
                  <a:srgbClr val="FF0000"/>
                </a:solidFill>
                <a:latin typeface="Arial Rounded MT Bold" panose="020F0704030504030204" pitchFamily="34" charset="0"/>
              </a:rPr>
              <a:t> energía consumida domiciliaria es la potencia </a:t>
            </a:r>
            <a:r>
              <a:rPr lang="es-ES" b="1" dirty="0">
                <a:solidFill>
                  <a:srgbClr val="FF0000"/>
                </a:solidFill>
                <a:latin typeface="Arial Rounded MT Bold" panose="020F0704030504030204" pitchFamily="34" charset="0"/>
              </a:rPr>
              <a:t>activa </a:t>
            </a:r>
            <a:r>
              <a:rPr lang="es-ES" b="1" dirty="0" smtClean="0">
                <a:solidFill>
                  <a:srgbClr val="FF0000"/>
                </a:solidFill>
                <a:latin typeface="Arial Rounded MT Bold" panose="020F0704030504030204" pitchFamily="34" charset="0"/>
              </a:rPr>
              <a:t>y se mide en </a:t>
            </a:r>
            <a:r>
              <a:rPr lang="es-ES" b="1" dirty="0" err="1" smtClean="0">
                <a:solidFill>
                  <a:srgbClr val="FF0000"/>
                </a:solidFill>
                <a:latin typeface="Arial Rounded MT Bold" panose="020F0704030504030204" pitchFamily="34" charset="0"/>
              </a:rPr>
              <a:t>kWh</a:t>
            </a:r>
            <a:r>
              <a:rPr lang="es-ES" b="1" dirty="0">
                <a:solidFill>
                  <a:srgbClr val="FF0000"/>
                </a:solidFill>
                <a:latin typeface="Arial Rounded MT Bold" panose="020F0704030504030204" pitchFamily="34" charset="0"/>
              </a:rPr>
              <a:t>.</a:t>
            </a:r>
          </a:p>
          <a:p>
            <a:pPr algn="just"/>
            <a:r>
              <a:rPr lang="es-ES" dirty="0"/>
              <a:t>Si en un sistema tenemos mayor potencia reactiva, </a:t>
            </a:r>
            <a:r>
              <a:rPr lang="es-ES" dirty="0" smtClean="0"/>
              <a:t>circulará </a:t>
            </a:r>
            <a:r>
              <a:rPr lang="es-ES" dirty="0"/>
              <a:t>más corriente de la que necesitaremos y se producirá </a:t>
            </a:r>
            <a:r>
              <a:rPr lang="es-ES" dirty="0" smtClean="0"/>
              <a:t>una </a:t>
            </a:r>
            <a:r>
              <a:rPr lang="es-ES" dirty="0"/>
              <a:t>pérdida de potencia activa. Las pérdidas producidas </a:t>
            </a:r>
            <a:r>
              <a:rPr lang="es-ES" dirty="0" smtClean="0"/>
              <a:t>por </a:t>
            </a:r>
            <a:r>
              <a:rPr lang="es-ES" dirty="0"/>
              <a:t>la aparición de esta potencia influyen por efecto joule, </a:t>
            </a:r>
            <a:r>
              <a:rPr lang="es-ES" dirty="0" smtClean="0"/>
              <a:t>caída </a:t>
            </a:r>
            <a:r>
              <a:rPr lang="es-ES" dirty="0"/>
              <a:t>de tensión en los conductores y recalentamiento en </a:t>
            </a:r>
            <a:r>
              <a:rPr lang="es-ES" dirty="0" smtClean="0"/>
              <a:t>su </a:t>
            </a:r>
            <a:r>
              <a:rPr lang="es-ES" dirty="0"/>
              <a:t>interior. Los transformadores están diseñados para </a:t>
            </a:r>
            <a:r>
              <a:rPr lang="es-ES" dirty="0" err="1" smtClean="0"/>
              <a:t>funionar</a:t>
            </a:r>
            <a:r>
              <a:rPr lang="es-ES" dirty="0" smtClean="0"/>
              <a:t> con determinada carga de potencia activa máxima</a:t>
            </a:r>
            <a:r>
              <a:rPr lang="es-ES" dirty="0"/>
              <a:t>, </a:t>
            </a:r>
            <a:r>
              <a:rPr lang="es-ES" dirty="0" smtClean="0"/>
              <a:t>por lo que una </a:t>
            </a:r>
            <a:r>
              <a:rPr lang="es-ES" dirty="0" err="1" smtClean="0"/>
              <a:t>sobrepotencia</a:t>
            </a:r>
            <a:r>
              <a:rPr lang="es-ES" dirty="0" smtClean="0"/>
              <a:t> </a:t>
            </a:r>
            <a:r>
              <a:rPr lang="es-ES" dirty="0"/>
              <a:t>reactiva recargaría los </a:t>
            </a:r>
            <a:r>
              <a:rPr lang="es-ES" dirty="0" smtClean="0"/>
              <a:t>transformadores </a:t>
            </a:r>
            <a:r>
              <a:rPr lang="es-ES" dirty="0"/>
              <a:t>con energía que </a:t>
            </a:r>
            <a:r>
              <a:rPr lang="es-ES" dirty="0" smtClean="0"/>
              <a:t>no podrá </a:t>
            </a:r>
            <a:r>
              <a:rPr lang="es-ES" dirty="0"/>
              <a:t>ser aprovechada. </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1859168" y="651348"/>
            <a:ext cx="8315325" cy="2752725"/>
          </a:xfrm>
          <a:prstGeom prst="rect">
            <a:avLst/>
          </a:prstGeom>
        </p:spPr>
      </p:pic>
    </p:spTree>
    <p:extLst>
      <p:ext uri="{BB962C8B-B14F-4D97-AF65-F5344CB8AC3E}">
        <p14:creationId xmlns:p14="http://schemas.microsoft.com/office/powerpoint/2010/main" val="403074349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463308"/>
          </a:xfrm>
          <a:prstGeom prst="rect">
            <a:avLst/>
          </a:prstGeom>
        </p:spPr>
        <p:txBody>
          <a:bodyPr wrap="square">
            <a:spAutoFit/>
          </a:bodyPr>
          <a:lstStyle/>
          <a:p>
            <a:pPr algn="just"/>
            <a:r>
              <a:rPr lang="es-ES" dirty="0" smtClean="0"/>
              <a:t>Si calculamos cada potencia individualmente en un sistema trifásico equilibrado en estrella, veremos que se trata de la suma de las potencias individuales de cada potencia monofásica</a:t>
            </a:r>
            <a:r>
              <a:rPr lang="es-ES" dirty="0"/>
              <a:t>:</a:t>
            </a:r>
          </a:p>
          <a:p>
            <a:pPr algn="ctr"/>
            <a:r>
              <a:rPr lang="es-ES" b="1" dirty="0"/>
              <a:t>P(t</a:t>
            </a:r>
            <a:r>
              <a:rPr lang="es-ES" b="1" dirty="0" smtClean="0"/>
              <a:t>) = P1(t) </a:t>
            </a:r>
            <a:r>
              <a:rPr lang="es-ES" b="1" dirty="0"/>
              <a:t>+ </a:t>
            </a:r>
            <a:r>
              <a:rPr lang="es-ES" b="1" dirty="0" smtClean="0"/>
              <a:t>P2(t) + P3(t) = 3P(t</a:t>
            </a:r>
            <a:r>
              <a:rPr lang="es-ES" b="1" dirty="0"/>
              <a:t>)</a:t>
            </a:r>
          </a:p>
          <a:p>
            <a:pPr algn="just"/>
            <a:r>
              <a:rPr lang="es-ES" dirty="0"/>
              <a:t>También determinamos que la potencia reactiva </a:t>
            </a:r>
            <a:r>
              <a:rPr lang="es-ES" dirty="0" smtClean="0"/>
              <a:t>Q </a:t>
            </a:r>
            <a:r>
              <a:rPr lang="es-ES" dirty="0"/>
              <a:t>es </a:t>
            </a:r>
            <a:r>
              <a:rPr lang="es-ES" dirty="0" smtClean="0"/>
              <a:t>la componente de la potencia aparente en el eje de ordenadas</a:t>
            </a:r>
            <a:r>
              <a:rPr lang="es-ES" dirty="0"/>
              <a:t>; tendremos que:</a:t>
            </a:r>
          </a:p>
          <a:p>
            <a:pPr algn="ctr"/>
            <a:r>
              <a:rPr lang="es-ES" b="1" dirty="0"/>
              <a:t>Q(t</a:t>
            </a:r>
            <a:r>
              <a:rPr lang="es-ES" b="1" dirty="0" smtClean="0"/>
              <a:t>) = V3 UL IL  </a:t>
            </a:r>
            <a:r>
              <a:rPr lang="es-ES" b="1" dirty="0" err="1" smtClean="0"/>
              <a:t>sen</a:t>
            </a:r>
            <a:r>
              <a:rPr lang="es-ES" b="1" dirty="0" smtClean="0"/>
              <a:t> </a:t>
            </a:r>
            <a:r>
              <a:rPr lang="el-GR" b="1" dirty="0" smtClean="0"/>
              <a:t>ϕ</a:t>
            </a:r>
            <a:endParaRPr lang="es-ES" b="1" dirty="0"/>
          </a:p>
          <a:p>
            <a:pPr algn="just"/>
            <a:r>
              <a:rPr lang="es-ES" dirty="0"/>
              <a:t>Retomando conceptos de conexionados en triángulo, </a:t>
            </a:r>
            <a:r>
              <a:rPr lang="es-ES" dirty="0" smtClean="0"/>
              <a:t>tendremos el análisis matemático análogo</a:t>
            </a:r>
            <a:r>
              <a:rPr lang="es-ES" dirty="0"/>
              <a:t>, </a:t>
            </a:r>
            <a:r>
              <a:rPr lang="es-ES" dirty="0" smtClean="0"/>
              <a:t>donde la principal diferencia </a:t>
            </a:r>
            <a:r>
              <a:rPr lang="es-ES" dirty="0"/>
              <a:t>será que:</a:t>
            </a:r>
          </a:p>
          <a:p>
            <a:pPr algn="ctr"/>
            <a:r>
              <a:rPr lang="es-ES" b="1" dirty="0" smtClean="0"/>
              <a:t>U =UL y l = V3 IL</a:t>
            </a:r>
            <a:endParaRPr lang="es-ES" b="1" dirty="0"/>
          </a:p>
          <a:p>
            <a:pPr algn="just"/>
            <a:r>
              <a:rPr lang="es-ES" dirty="0"/>
              <a:t>Si desarrollamos la expresión, esta será la misma que en el </a:t>
            </a:r>
            <a:r>
              <a:rPr lang="es-ES" dirty="0" smtClean="0"/>
              <a:t>caso </a:t>
            </a:r>
            <a:r>
              <a:rPr lang="es-ES" dirty="0"/>
              <a:t>del conexionado en estrella; para resumir, tendremos </a:t>
            </a:r>
            <a:r>
              <a:rPr lang="es-ES" dirty="0" smtClean="0"/>
              <a:t>lo siguiente:</a:t>
            </a:r>
            <a:endParaRPr lang="es-ES" dirty="0"/>
          </a:p>
          <a:p>
            <a:pPr algn="just"/>
            <a:endParaRPr lang="es-ES" dirty="0" smtClean="0"/>
          </a:p>
          <a:p>
            <a:pPr algn="just"/>
            <a:r>
              <a:rPr lang="es-ES" dirty="0" smtClean="0"/>
              <a:t>Para </a:t>
            </a:r>
            <a:r>
              <a:rPr lang="es-ES" dirty="0"/>
              <a:t>cualquier conexionado, </a:t>
            </a:r>
            <a:r>
              <a:rPr lang="es-ES" dirty="0" smtClean="0"/>
              <a:t>el cálculo </a:t>
            </a:r>
            <a:r>
              <a:rPr lang="es-ES" dirty="0"/>
              <a:t>será </a:t>
            </a:r>
            <a:r>
              <a:rPr lang="es-ES" dirty="0" smtClean="0"/>
              <a:t>el mismo</a:t>
            </a:r>
            <a:r>
              <a:rPr lang="es-ES" dirty="0"/>
              <a:t>. </a:t>
            </a:r>
          </a:p>
          <a:p>
            <a:pPr algn="just"/>
            <a:r>
              <a:rPr lang="es-ES" dirty="0"/>
              <a:t>Como </a:t>
            </a:r>
            <a:r>
              <a:rPr lang="es-ES" dirty="0" smtClean="0"/>
              <a:t>la potencia </a:t>
            </a:r>
            <a:r>
              <a:rPr lang="es-ES" dirty="0"/>
              <a:t>aparente </a:t>
            </a:r>
            <a:r>
              <a:rPr lang="es-ES" dirty="0" smtClean="0"/>
              <a:t>se determina </a:t>
            </a:r>
            <a:r>
              <a:rPr lang="es-ES" dirty="0"/>
              <a:t>como </a:t>
            </a:r>
            <a:r>
              <a:rPr lang="es-ES" dirty="0" smtClean="0"/>
              <a:t>la suma </a:t>
            </a:r>
            <a:r>
              <a:rPr lang="es-ES" dirty="0" err="1" smtClean="0"/>
              <a:t>vectoriaI</a:t>
            </a:r>
            <a:r>
              <a:rPr lang="es-ES" dirty="0" smtClean="0"/>
              <a:t>, aplicamos el teorema de Pitágoras y queda</a:t>
            </a:r>
            <a:r>
              <a:rPr lang="es-ES" dirty="0"/>
              <a:t>:</a:t>
            </a:r>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Compensar energía reactiva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energía </a:t>
            </a:r>
            <a:r>
              <a:rPr lang="es-ES" b="1" dirty="0">
                <a:solidFill>
                  <a:srgbClr val="0070C0"/>
                </a:solidFill>
              </a:rPr>
              <a:t>reactiva </a:t>
            </a:r>
            <a:r>
              <a:rPr lang="es-ES" b="1" dirty="0" smtClean="0">
                <a:solidFill>
                  <a:srgbClr val="0070C0"/>
                </a:solidFill>
              </a:rPr>
              <a:t>está presente en las instalaciones </a:t>
            </a:r>
            <a:r>
              <a:rPr lang="es-ES" b="1" dirty="0">
                <a:solidFill>
                  <a:srgbClr val="0070C0"/>
                </a:solidFill>
              </a:rPr>
              <a:t>que incluyen, </a:t>
            </a:r>
            <a:r>
              <a:rPr lang="es-ES" b="1" dirty="0" smtClean="0">
                <a:solidFill>
                  <a:srgbClr val="0070C0"/>
                </a:solidFill>
              </a:rPr>
              <a:t>principalmente</a:t>
            </a:r>
            <a:r>
              <a:rPr lang="es-ES" b="1" dirty="0">
                <a:solidFill>
                  <a:srgbClr val="0070C0"/>
                </a:solidFill>
              </a:rPr>
              <a:t>, bobinas </a:t>
            </a:r>
            <a:r>
              <a:rPr lang="es-ES" b="1" dirty="0" smtClean="0">
                <a:solidFill>
                  <a:srgbClr val="0070C0"/>
                </a:solidFill>
              </a:rPr>
              <a:t>o inductancia. </a:t>
            </a:r>
            <a:endParaRPr lang="es-ES" b="1" dirty="0">
              <a:solidFill>
                <a:srgbClr val="0070C0"/>
              </a:solidFill>
            </a:endParaRPr>
          </a:p>
          <a:p>
            <a:pPr algn="ctr"/>
            <a:r>
              <a:rPr lang="es-ES" b="1" dirty="0" smtClean="0">
                <a:solidFill>
                  <a:srgbClr val="0070C0"/>
                </a:solidFill>
              </a:rPr>
              <a:t>Para compensar </a:t>
            </a:r>
            <a:r>
              <a:rPr lang="es-ES" b="1" dirty="0">
                <a:solidFill>
                  <a:srgbClr val="0070C0"/>
                </a:solidFill>
              </a:rPr>
              <a:t>este desequilibrio, se </a:t>
            </a:r>
            <a:r>
              <a:rPr lang="es-ES" b="1" dirty="0" smtClean="0">
                <a:solidFill>
                  <a:srgbClr val="0070C0"/>
                </a:solidFill>
              </a:rPr>
              <a:t>usan </a:t>
            </a:r>
            <a:r>
              <a:rPr lang="es-ES" b="1" dirty="0">
                <a:solidFill>
                  <a:srgbClr val="0070C0"/>
                </a:solidFill>
              </a:rPr>
              <a:t>baterías de condensadores que </a:t>
            </a:r>
            <a:r>
              <a:rPr lang="es-ES" b="1" dirty="0" smtClean="0">
                <a:solidFill>
                  <a:srgbClr val="0070C0"/>
                </a:solidFill>
              </a:rPr>
              <a:t>compensan </a:t>
            </a:r>
            <a:r>
              <a:rPr lang="es-ES" b="1" dirty="0">
                <a:solidFill>
                  <a:srgbClr val="0070C0"/>
                </a:solidFill>
              </a:rPr>
              <a:t>estas energías. </a:t>
            </a:r>
            <a:r>
              <a:rPr lang="es-ES" b="1" dirty="0" smtClean="0">
                <a:solidFill>
                  <a:srgbClr val="0070C0"/>
                </a:solidFill>
              </a:rPr>
              <a:t>La aparición de </a:t>
            </a:r>
            <a:r>
              <a:rPr lang="es-ES" b="1" dirty="0">
                <a:solidFill>
                  <a:srgbClr val="0070C0"/>
                </a:solidFill>
              </a:rPr>
              <a:t>condensadores </a:t>
            </a:r>
            <a:r>
              <a:rPr lang="es-ES" b="1" dirty="0" smtClean="0">
                <a:solidFill>
                  <a:srgbClr val="0070C0"/>
                </a:solidFill>
              </a:rPr>
              <a:t>en estos </a:t>
            </a:r>
            <a:r>
              <a:rPr lang="es-ES" b="1" dirty="0">
                <a:solidFill>
                  <a:srgbClr val="0070C0"/>
                </a:solidFill>
              </a:rPr>
              <a:t>sistemas </a:t>
            </a:r>
            <a:r>
              <a:rPr lang="es-ES" b="1" dirty="0" smtClean="0">
                <a:solidFill>
                  <a:srgbClr val="0070C0"/>
                </a:solidFill>
              </a:rPr>
              <a:t>tiende a disminuir los efectos </a:t>
            </a:r>
            <a:r>
              <a:rPr lang="es-ES" b="1" dirty="0">
                <a:solidFill>
                  <a:srgbClr val="0070C0"/>
                </a:solidFill>
              </a:rPr>
              <a:t>inductivos </a:t>
            </a:r>
            <a:r>
              <a:rPr lang="es-ES" b="1" dirty="0" smtClean="0">
                <a:solidFill>
                  <a:srgbClr val="0070C0"/>
                </a:solidFill>
              </a:rPr>
              <a:t>que </a:t>
            </a:r>
            <a:r>
              <a:rPr lang="es-ES" b="1" dirty="0">
                <a:solidFill>
                  <a:srgbClr val="0070C0"/>
                </a:solidFill>
              </a:rPr>
              <a:t>trae aparejado </a:t>
            </a:r>
            <a:r>
              <a:rPr lang="es-ES" b="1" dirty="0" smtClean="0">
                <a:solidFill>
                  <a:srgbClr val="0070C0"/>
                </a:solidFill>
              </a:rPr>
              <a:t>un aumento en la capacidad de las líneas y los trasformadores</a:t>
            </a:r>
            <a:r>
              <a:rPr lang="es-ES" b="1" dirty="0">
                <a:solidFill>
                  <a:srgbClr val="0070C0"/>
                </a:solidFill>
              </a:rPr>
              <a:t>, mejora </a:t>
            </a:r>
            <a:r>
              <a:rPr lang="es-ES" b="1" dirty="0" smtClean="0">
                <a:solidFill>
                  <a:srgbClr val="0070C0"/>
                </a:solidFill>
              </a:rPr>
              <a:t>la tensión </a:t>
            </a:r>
            <a:r>
              <a:rPr lang="es-ES" b="1" dirty="0">
                <a:solidFill>
                  <a:srgbClr val="0070C0"/>
                </a:solidFill>
              </a:rPr>
              <a:t>de la </a:t>
            </a:r>
            <a:r>
              <a:rPr lang="es-ES" b="1" dirty="0" smtClean="0">
                <a:solidFill>
                  <a:srgbClr val="0070C0"/>
                </a:solidFill>
              </a:rPr>
              <a:t>red y disminuye las pérdidas </a:t>
            </a:r>
            <a:r>
              <a:rPr lang="es-ES" b="1" dirty="0">
                <a:solidFill>
                  <a:srgbClr val="0070C0"/>
                </a:solidFill>
              </a:rPr>
              <a:t>de tensión </a:t>
            </a:r>
            <a:r>
              <a:rPr lang="es-ES" b="1" dirty="0" smtClean="0">
                <a:solidFill>
                  <a:srgbClr val="0070C0"/>
                </a:solidFill>
              </a:rPr>
              <a:t>en los cables. Pero el principal beneficio será el económico</a:t>
            </a:r>
            <a:r>
              <a:rPr lang="es-ES" b="1" dirty="0">
                <a:solidFill>
                  <a:srgbClr val="0070C0"/>
                </a:solidFill>
              </a:rPr>
              <a:t>, </a:t>
            </a:r>
            <a:r>
              <a:rPr lang="es-ES" b="1" dirty="0" smtClean="0">
                <a:solidFill>
                  <a:srgbClr val="0070C0"/>
                </a:solidFill>
              </a:rPr>
              <a:t>ya que se aprovechará mejor la potencia </a:t>
            </a:r>
            <a:r>
              <a:rPr lang="es-ES" b="1" dirty="0">
                <a:solidFill>
                  <a:srgbClr val="0070C0"/>
                </a:solidFill>
              </a:rPr>
              <a:t>activa total</a:t>
            </a:r>
            <a:r>
              <a:rPr lang="es-ES" b="1" dirty="0" smtClean="0">
                <a:solidFill>
                  <a:srgbClr val="0070C0"/>
                </a:solidFill>
              </a:rPr>
              <a:t>. </a:t>
            </a:r>
          </a:p>
          <a:p>
            <a:pPr algn="just"/>
            <a:endParaRPr lang="es-ES" dirty="0"/>
          </a:p>
        </p:txBody>
      </p:sp>
      <p:pic>
        <p:nvPicPr>
          <p:cNvPr id="3" name="Imagen 2"/>
          <p:cNvPicPr>
            <a:picLocks noChangeAspect="1"/>
          </p:cNvPicPr>
          <p:nvPr/>
        </p:nvPicPr>
        <p:blipFill>
          <a:blip r:embed="rId2"/>
          <a:stretch>
            <a:fillRect/>
          </a:stretch>
        </p:blipFill>
        <p:spPr>
          <a:xfrm>
            <a:off x="4310742" y="3100820"/>
            <a:ext cx="3562597" cy="378650"/>
          </a:xfrm>
          <a:prstGeom prst="rect">
            <a:avLst/>
          </a:prstGeom>
        </p:spPr>
      </p:pic>
      <p:pic>
        <p:nvPicPr>
          <p:cNvPr id="5" name="Imagen 4"/>
          <p:cNvPicPr>
            <a:picLocks noChangeAspect="1"/>
          </p:cNvPicPr>
          <p:nvPr/>
        </p:nvPicPr>
        <p:blipFill>
          <a:blip r:embed="rId3"/>
          <a:stretch>
            <a:fillRect/>
          </a:stretch>
        </p:blipFill>
        <p:spPr>
          <a:xfrm>
            <a:off x="4975761" y="4183886"/>
            <a:ext cx="1916379" cy="352488"/>
          </a:xfrm>
          <a:prstGeom prst="rect">
            <a:avLst/>
          </a:prstGeom>
        </p:spPr>
      </p:pic>
    </p:spTree>
    <p:extLst>
      <p:ext uri="{BB962C8B-B14F-4D97-AF65-F5344CB8AC3E}">
        <p14:creationId xmlns:p14="http://schemas.microsoft.com/office/powerpoint/2010/main" val="313023577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Así </a:t>
            </a:r>
            <a:r>
              <a:rPr lang="es-ES" dirty="0"/>
              <a:t>vemos que la potencia aparente es la </a:t>
            </a:r>
            <a:r>
              <a:rPr lang="es-ES" dirty="0" smtClean="0"/>
              <a:t>composición de </a:t>
            </a:r>
            <a:r>
              <a:rPr lang="es-ES" dirty="0"/>
              <a:t>cada potencia por separado</a:t>
            </a:r>
            <a:r>
              <a:rPr lang="es-ES" dirty="0" smtClean="0"/>
              <a:t>.</a:t>
            </a:r>
          </a:p>
          <a:p>
            <a:pPr algn="just"/>
            <a:r>
              <a:rPr lang="es-ES" dirty="0" smtClean="0"/>
              <a:t> </a:t>
            </a:r>
            <a:r>
              <a:rPr lang="es-ES" dirty="0"/>
              <a:t>En ella, se considera </a:t>
            </a:r>
            <a:r>
              <a:rPr lang="es-ES" dirty="0" smtClean="0"/>
              <a:t>la potencia </a:t>
            </a:r>
            <a:r>
              <a:rPr lang="es-ES" dirty="0"/>
              <a:t>activa como la parte </a:t>
            </a:r>
            <a:r>
              <a:rPr lang="es-ES" dirty="0" err="1" smtClean="0"/>
              <a:t>reaI</a:t>
            </a:r>
            <a:r>
              <a:rPr lang="es-ES" dirty="0" smtClean="0"/>
              <a:t>, y </a:t>
            </a:r>
            <a:r>
              <a:rPr lang="es-ES" dirty="0"/>
              <a:t>la reactiva, como </a:t>
            </a:r>
            <a:r>
              <a:rPr lang="es-ES" dirty="0" smtClean="0"/>
              <a:t>la parte </a:t>
            </a:r>
            <a:r>
              <a:rPr lang="es-ES" dirty="0"/>
              <a:t>imaginaria dentro de un número complejo, lo </a:t>
            </a:r>
            <a:r>
              <a:rPr lang="es-ES" dirty="0" smtClean="0"/>
              <a:t>que en </a:t>
            </a:r>
            <a:r>
              <a:rPr lang="es-ES" dirty="0"/>
              <a:t>forma matemática </a:t>
            </a:r>
            <a:r>
              <a:rPr lang="es-ES" dirty="0" smtClean="0"/>
              <a:t>se presenta </a:t>
            </a:r>
            <a:r>
              <a:rPr lang="es-ES" dirty="0"/>
              <a:t>como los vectores que </a:t>
            </a:r>
            <a:r>
              <a:rPr lang="es-ES" dirty="0" smtClean="0"/>
              <a:t>componen el triángulo de potencias</a:t>
            </a:r>
            <a:r>
              <a:rPr lang="es-ES" dirty="0"/>
              <a:t>.</a:t>
            </a:r>
          </a:p>
          <a:p>
            <a:pPr algn="just"/>
            <a:r>
              <a:rPr lang="es-ES" b="1" dirty="0">
                <a:solidFill>
                  <a:srgbClr val="0070C0"/>
                </a:solidFill>
                <a:latin typeface="Arial Rounded MT Bold" panose="020F0704030504030204" pitchFamily="34" charset="0"/>
              </a:rPr>
              <a:t>Factor </a:t>
            </a:r>
            <a:r>
              <a:rPr lang="es-ES" b="1" dirty="0" smtClean="0">
                <a:solidFill>
                  <a:srgbClr val="0070C0"/>
                </a:solidFill>
                <a:latin typeface="Arial Rounded MT Bold" panose="020F0704030504030204" pitchFamily="34" charset="0"/>
              </a:rPr>
              <a:t>de potencia</a:t>
            </a:r>
            <a:endParaRPr lang="es-ES" b="1" dirty="0">
              <a:solidFill>
                <a:srgbClr val="0070C0"/>
              </a:solidFill>
              <a:latin typeface="Arial Rounded MT Bold" panose="020F0704030504030204" pitchFamily="34" charset="0"/>
            </a:endParaRPr>
          </a:p>
          <a:p>
            <a:pPr algn="just"/>
            <a:r>
              <a:rPr lang="es-ES" dirty="0" smtClean="0"/>
              <a:t>A lo </a:t>
            </a:r>
            <a:r>
              <a:rPr lang="es-ES" dirty="0"/>
              <a:t>largo de toda </a:t>
            </a:r>
            <a:r>
              <a:rPr lang="es-ES" dirty="0" smtClean="0"/>
              <a:t>la </a:t>
            </a:r>
            <a:r>
              <a:rPr lang="es-ES" dirty="0"/>
              <a:t>clase, hemos estado hablando </a:t>
            </a:r>
            <a:r>
              <a:rPr lang="es-ES" dirty="0" smtClean="0"/>
              <a:t>sobre el </a:t>
            </a:r>
            <a:r>
              <a:rPr lang="es-ES" dirty="0"/>
              <a:t>factor de potencia, al que le damos el nombre de la </a:t>
            </a:r>
            <a:r>
              <a:rPr lang="es-ES" dirty="0" smtClean="0"/>
              <a:t>relación entre la tensión y la corriente de línea, con el ángulo que </a:t>
            </a:r>
            <a:r>
              <a:rPr lang="es-ES" dirty="0"/>
              <a:t>ellas forman, </a:t>
            </a:r>
            <a:r>
              <a:rPr lang="es-ES" dirty="0" smtClean="0"/>
              <a:t>el ángulo </a:t>
            </a:r>
            <a:r>
              <a:rPr lang="es-ES" dirty="0"/>
              <a:t>«p</a:t>
            </a:r>
            <a:r>
              <a:rPr lang="es-ES" dirty="0" smtClean="0"/>
              <a:t>. La proyección de la potencia aparente en su eje de abscisas </a:t>
            </a:r>
            <a:r>
              <a:rPr lang="es-ES" dirty="0"/>
              <a:t>será </a:t>
            </a:r>
            <a:r>
              <a:rPr lang="es-ES" dirty="0" smtClean="0"/>
              <a:t>la potencia </a:t>
            </a:r>
            <a:r>
              <a:rPr lang="es-ES" dirty="0"/>
              <a:t>activa, que </a:t>
            </a:r>
            <a:r>
              <a:rPr lang="es-ES" dirty="0" smtClean="0"/>
              <a:t>se calcula </a:t>
            </a:r>
            <a:r>
              <a:rPr lang="es-ES" dirty="0"/>
              <a:t>multiplicando </a:t>
            </a:r>
            <a:r>
              <a:rPr lang="es-ES" dirty="0" smtClean="0"/>
              <a:t>la potencia </a:t>
            </a:r>
            <a:r>
              <a:rPr lang="es-ES" dirty="0"/>
              <a:t>aparente por </a:t>
            </a:r>
            <a:r>
              <a:rPr lang="es-ES" dirty="0" smtClean="0"/>
              <a:t>el </a:t>
            </a:r>
            <a:r>
              <a:rPr lang="es-ES" dirty="0" err="1" smtClean="0"/>
              <a:t>cos</a:t>
            </a:r>
            <a:r>
              <a:rPr lang="es-ES" dirty="0" smtClean="0"/>
              <a:t> </a:t>
            </a:r>
            <a:r>
              <a:rPr lang="el-GR" dirty="0" smtClean="0"/>
              <a:t>ϕ</a:t>
            </a:r>
            <a:r>
              <a:rPr lang="es-ES" dirty="0" smtClean="0"/>
              <a:t>. </a:t>
            </a:r>
            <a:endParaRPr lang="es-ES" dirty="0"/>
          </a:p>
          <a:p>
            <a:pPr algn="just"/>
            <a:r>
              <a:rPr lang="es-ES" dirty="0" smtClean="0"/>
              <a:t>En este apartado</a:t>
            </a:r>
            <a:r>
              <a:rPr lang="es-ES" dirty="0"/>
              <a:t>, nos enfocaremos </a:t>
            </a:r>
            <a:r>
              <a:rPr lang="es-ES" dirty="0" smtClean="0"/>
              <a:t>en el significado matemático </a:t>
            </a:r>
            <a:r>
              <a:rPr lang="es-ES" dirty="0"/>
              <a:t>de </a:t>
            </a:r>
            <a:r>
              <a:rPr lang="es-ES" dirty="0" smtClean="0"/>
              <a:t>esta expresión y sus </a:t>
            </a:r>
            <a:r>
              <a:rPr lang="es-ES" dirty="0"/>
              <a:t>implicancias.</a:t>
            </a:r>
          </a:p>
          <a:p>
            <a:pPr algn="ctr"/>
            <a:r>
              <a:rPr lang="es-ES" b="1" dirty="0" smtClean="0">
                <a:solidFill>
                  <a:srgbClr val="FF0000"/>
                </a:solidFill>
                <a:latin typeface="Arial Rounded MT Bold" panose="020F0704030504030204" pitchFamily="34" charset="0"/>
              </a:rPr>
              <a:t>Energía activa es la que se transforma en trabajo, en cambio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que usa el artefacto eléctrico para funcionar es energía </a:t>
            </a:r>
            <a:r>
              <a:rPr lang="es-ES" b="1" dirty="0">
                <a:solidFill>
                  <a:srgbClr val="FF0000"/>
                </a:solidFill>
                <a:latin typeface="Arial Rounded MT Bold" panose="020F0704030504030204" pitchFamily="34" charset="0"/>
              </a:rPr>
              <a:t>reactiva.</a:t>
            </a:r>
          </a:p>
          <a:p>
            <a:pPr algn="just"/>
            <a:r>
              <a:rPr lang="es-ES" dirty="0"/>
              <a:t>Recordemos un poco de lo que analizamos en el tema </a:t>
            </a:r>
            <a:r>
              <a:rPr lang="es-ES" dirty="0" smtClean="0"/>
              <a:t>anterior</a:t>
            </a:r>
            <a:r>
              <a:rPr lang="es-ES" dirty="0"/>
              <a:t>. Existe un triángulo de potencias cuyos </a:t>
            </a:r>
            <a:r>
              <a:rPr lang="es-ES" dirty="0" smtClean="0"/>
              <a:t>componentes </a:t>
            </a:r>
            <a:r>
              <a:rPr lang="es-ES" dirty="0"/>
              <a:t>son las potencias del sistema: potencia aparente, </a:t>
            </a:r>
            <a:r>
              <a:rPr lang="es-ES" dirty="0" smtClean="0"/>
              <a:t>potencia </a:t>
            </a:r>
            <a:r>
              <a:rPr lang="es-ES" dirty="0"/>
              <a:t>reactiva y potencia activa.</a:t>
            </a:r>
          </a:p>
          <a:p>
            <a:pPr algn="just"/>
            <a:r>
              <a:rPr lang="es-ES" dirty="0"/>
              <a:t>La primera es la composición vectorial de las otras dos. </a:t>
            </a:r>
          </a:p>
          <a:p>
            <a:pPr algn="just"/>
            <a:r>
              <a:rPr lang="es-ES" dirty="0"/>
              <a:t>A medida que crece una de las tres, las otras crecen </a:t>
            </a:r>
            <a:r>
              <a:rPr lang="es-ES" dirty="0" smtClean="0"/>
              <a:t>en forma proporcional. Para que una pueda aumentar o disminuir las otras </a:t>
            </a:r>
            <a:r>
              <a:rPr lang="es-ES" dirty="0"/>
              <a:t>deben </a:t>
            </a:r>
            <a:r>
              <a:rPr lang="es-ES" dirty="0" smtClean="0"/>
              <a:t>sufrir modificaciones </a:t>
            </a:r>
            <a:r>
              <a:rPr lang="es-ES" dirty="0"/>
              <a:t>similares. </a:t>
            </a:r>
          </a:p>
          <a:p>
            <a:pPr algn="just"/>
            <a:r>
              <a:rPr lang="es-ES" dirty="0"/>
              <a:t>En otras palabras, </a:t>
            </a:r>
            <a:r>
              <a:rPr lang="es-ES" dirty="0" smtClean="0"/>
              <a:t>si en </a:t>
            </a:r>
            <a:r>
              <a:rPr lang="es-ES" dirty="0"/>
              <a:t>una instalación domiciliaria </a:t>
            </a:r>
            <a:r>
              <a:rPr lang="es-ES" dirty="0" smtClean="0"/>
              <a:t>la potencia aparente es constante</a:t>
            </a:r>
            <a:r>
              <a:rPr lang="es-ES" dirty="0"/>
              <a:t>, nuestra potencia activa (</a:t>
            </a:r>
            <a:r>
              <a:rPr lang="es-ES" dirty="0" smtClean="0"/>
              <a:t>energía útil</a:t>
            </a:r>
            <a:r>
              <a:rPr lang="es-ES" dirty="0"/>
              <a:t>) dependerá de la potencia reactiva: a menor </a:t>
            </a:r>
            <a:r>
              <a:rPr lang="es-ES" dirty="0" smtClean="0"/>
              <a:t>potencia reactiva</a:t>
            </a:r>
            <a:r>
              <a:rPr lang="es-ES" dirty="0"/>
              <a:t>, mayor potencia activa, y viceversa. Estas </a:t>
            </a:r>
            <a:r>
              <a:rPr lang="es-ES" dirty="0" smtClean="0"/>
              <a:t>potencias </a:t>
            </a:r>
            <a:r>
              <a:rPr lang="es-ES" dirty="0"/>
              <a:t>individuales vienen determinadas por la proyección de </a:t>
            </a:r>
            <a:r>
              <a:rPr lang="es-ES" dirty="0" smtClean="0"/>
              <a:t>la </a:t>
            </a:r>
            <a:r>
              <a:rPr lang="es-ES" dirty="0"/>
              <a:t>potencia aparente. Dicho de otra manera, el ángulo que </a:t>
            </a:r>
            <a:r>
              <a:rPr lang="es-ES" dirty="0" smtClean="0"/>
              <a:t>forma </a:t>
            </a:r>
            <a:r>
              <a:rPr lang="es-ES" dirty="0"/>
              <a:t>la potencia aparente con la base determinará cuánta </a:t>
            </a:r>
            <a:r>
              <a:rPr lang="es-ES" dirty="0" smtClean="0"/>
              <a:t>potencia </a:t>
            </a:r>
            <a:r>
              <a:rPr lang="es-ES" dirty="0"/>
              <a:t>activa tendremos a disposición. Por estos motivos </a:t>
            </a:r>
            <a:r>
              <a:rPr lang="es-ES" dirty="0" smtClean="0"/>
              <a:t>es </a:t>
            </a:r>
            <a:r>
              <a:rPr lang="es-ES" dirty="0"/>
              <a:t>tan importante conocer el funcionamiento y la </a:t>
            </a:r>
            <a:r>
              <a:rPr lang="es-ES" dirty="0" smtClean="0"/>
              <a:t>importancia </a:t>
            </a:r>
            <a:r>
              <a:rPr lang="es-ES" dirty="0"/>
              <a:t>funcional del </a:t>
            </a:r>
            <a:r>
              <a:rPr lang="es-ES" dirty="0" err="1" smtClean="0"/>
              <a:t>cos</a:t>
            </a:r>
            <a:r>
              <a:rPr lang="es-ES" dirty="0" smtClean="0"/>
              <a:t> </a:t>
            </a:r>
            <a:r>
              <a:rPr lang="el-GR" dirty="0" smtClean="0"/>
              <a:t>ϕ</a:t>
            </a:r>
            <a:r>
              <a:rPr lang="es-ES" dirty="0" smtClean="0"/>
              <a:t>.</a:t>
            </a:r>
            <a:endParaRPr lang="es-ES" dirty="0"/>
          </a:p>
          <a:p>
            <a:pPr algn="just"/>
            <a:r>
              <a:rPr lang="es-ES" dirty="0"/>
              <a:t>El resultado de esta expresión nunca podrá ser superior a la </a:t>
            </a:r>
            <a:r>
              <a:rPr lang="es-ES" dirty="0" smtClean="0"/>
              <a:t>unidad</a:t>
            </a:r>
            <a:r>
              <a:rPr lang="es-ES" dirty="0"/>
              <a:t>. Mientras más cercanos estemos de la unidad, </a:t>
            </a:r>
            <a:r>
              <a:rPr lang="es-ES" dirty="0" smtClean="0"/>
              <a:t>podremos </a:t>
            </a:r>
            <a:r>
              <a:rPr lang="es-ES" dirty="0"/>
              <a:t>asegurar que tendremos un mejor </a:t>
            </a:r>
            <a:r>
              <a:rPr lang="es-ES" dirty="0" smtClean="0"/>
              <a:t>aprovechamiento de </a:t>
            </a:r>
            <a:r>
              <a:rPr lang="es-ES" dirty="0"/>
              <a:t>la potencia real del sistema. </a:t>
            </a:r>
            <a:endParaRPr lang="es-ES" dirty="0" smtClean="0"/>
          </a:p>
        </p:txBody>
      </p:sp>
    </p:spTree>
    <p:extLst>
      <p:ext uri="{BB962C8B-B14F-4D97-AF65-F5344CB8AC3E}">
        <p14:creationId xmlns:p14="http://schemas.microsoft.com/office/powerpoint/2010/main" val="207447945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a:t>
            </a:r>
            <a:r>
              <a:rPr lang="es-ES" dirty="0"/>
              <a:t>pensamos en un sistema </a:t>
            </a:r>
            <a:r>
              <a:rPr lang="es-ES" dirty="0" err="1" smtClean="0"/>
              <a:t>ideaI</a:t>
            </a:r>
            <a:r>
              <a:rPr lang="es-ES" dirty="0" smtClean="0"/>
              <a:t>, no </a:t>
            </a:r>
            <a:r>
              <a:rPr lang="es-ES" dirty="0"/>
              <a:t>existiría desfasaje. Lo ideal es que no existiera un desfasaje real entre la tensión y la corriente, pero, para que </a:t>
            </a:r>
            <a:r>
              <a:rPr lang="es-ES" dirty="0" smtClean="0"/>
              <a:t>esto </a:t>
            </a:r>
            <a:r>
              <a:rPr lang="es-ES" dirty="0"/>
              <a:t>suceda, todos los componentes del sistema deberían </a:t>
            </a:r>
            <a:r>
              <a:rPr lang="es-ES" dirty="0" smtClean="0"/>
              <a:t>ser </a:t>
            </a:r>
            <a:r>
              <a:rPr lang="es-ES" dirty="0"/>
              <a:t>activos y constantes.</a:t>
            </a:r>
          </a:p>
          <a:p>
            <a:pPr algn="just"/>
            <a:endParaRPr lang="es-ES" dirty="0"/>
          </a:p>
          <a:p>
            <a:pPr algn="ctr"/>
            <a:r>
              <a:rPr lang="es-ES" b="1" dirty="0" smtClean="0"/>
              <a:t>La </a:t>
            </a:r>
            <a:r>
              <a:rPr lang="es-ES" b="1" dirty="0"/>
              <a:t>potencia en sistema trifásico se mide en sistemas equilibrados. Los </a:t>
            </a:r>
            <a:r>
              <a:rPr lang="es-ES" b="1" dirty="0" smtClean="0"/>
              <a:t>elementos de </a:t>
            </a:r>
            <a:r>
              <a:rPr lang="es-ES" b="1" dirty="0"/>
              <a:t>protección </a:t>
            </a:r>
            <a:r>
              <a:rPr lang="es-ES" b="1" dirty="0" smtClean="0"/>
              <a:t>y de </a:t>
            </a:r>
            <a:r>
              <a:rPr lang="es-ES" b="1" dirty="0"/>
              <a:t>corte están calibrados para mantener </a:t>
            </a:r>
            <a:r>
              <a:rPr lang="es-ES" b="1" dirty="0" smtClean="0"/>
              <a:t>el equilibrio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Si </a:t>
            </a:r>
            <a:r>
              <a:rPr lang="es-ES" dirty="0"/>
              <a:t>analizamos un sistema </a:t>
            </a:r>
            <a:r>
              <a:rPr lang="es-ES" dirty="0" err="1" smtClean="0"/>
              <a:t>reaI</a:t>
            </a:r>
            <a:r>
              <a:rPr lang="es-ES" dirty="0" smtClean="0"/>
              <a:t>,  </a:t>
            </a:r>
            <a:r>
              <a:rPr lang="es-ES" dirty="0"/>
              <a:t>por lo menos nos </a:t>
            </a:r>
            <a:r>
              <a:rPr lang="es-ES" dirty="0" smtClean="0"/>
              <a:t>encontraremos </a:t>
            </a:r>
            <a:r>
              <a:rPr lang="es-ES" dirty="0"/>
              <a:t>con una parte inductiva, tal como motores, que son </a:t>
            </a:r>
            <a:r>
              <a:rPr lang="es-ES" dirty="0" smtClean="0"/>
              <a:t>los </a:t>
            </a:r>
            <a:r>
              <a:rPr lang="es-ES" dirty="0"/>
              <a:t>generadores o solenoides de protección de carga que </a:t>
            </a:r>
            <a:r>
              <a:rPr lang="es-ES" dirty="0" smtClean="0"/>
              <a:t>contribuirán </a:t>
            </a:r>
            <a:r>
              <a:rPr lang="es-ES" dirty="0"/>
              <a:t>para que se produzca este desfasaje, por ende, </a:t>
            </a:r>
            <a:r>
              <a:rPr lang="es-ES" dirty="0" smtClean="0"/>
              <a:t>la </a:t>
            </a:r>
            <a:r>
              <a:rPr lang="es-ES" dirty="0"/>
              <a:t>pérdida de potencia.</a:t>
            </a:r>
          </a:p>
          <a:p>
            <a:pPr algn="just"/>
            <a:r>
              <a:rPr lang="es-ES" dirty="0"/>
              <a:t>Consideremos que lo más cercano que obtendremos en la </a:t>
            </a:r>
            <a:r>
              <a:rPr lang="es-ES" dirty="0" smtClean="0"/>
              <a:t>realidad </a:t>
            </a:r>
            <a:r>
              <a:rPr lang="es-ES" dirty="0"/>
              <a:t>es un sistema con </a:t>
            </a:r>
            <a:r>
              <a:rPr lang="es-ES" dirty="0" err="1" smtClean="0"/>
              <a:t>cos</a:t>
            </a:r>
            <a:r>
              <a:rPr lang="es-ES" dirty="0" smtClean="0"/>
              <a:t> </a:t>
            </a:r>
            <a:r>
              <a:rPr lang="el-GR" dirty="0" smtClean="0"/>
              <a:t>ϕ</a:t>
            </a:r>
            <a:r>
              <a:rPr lang="es-ES" dirty="0" smtClean="0"/>
              <a:t> </a:t>
            </a:r>
            <a:r>
              <a:rPr lang="es-ES" dirty="0"/>
              <a:t>similar a la unidad; </a:t>
            </a:r>
            <a:r>
              <a:rPr lang="es-ES" dirty="0" smtClean="0"/>
              <a:t>cualquier </a:t>
            </a:r>
            <a:r>
              <a:rPr lang="es-ES" dirty="0"/>
              <a:t>sistema que se aproxime a la unidad lo llamaremos </a:t>
            </a:r>
            <a:r>
              <a:rPr lang="es-ES" dirty="0" smtClean="0"/>
              <a:t>sistema </a:t>
            </a:r>
            <a:r>
              <a:rPr lang="es-ES" dirty="0"/>
              <a:t>o equipo eficiente.</a:t>
            </a:r>
          </a:p>
          <a:p>
            <a:pPr algn="ctr"/>
            <a:r>
              <a:rPr lang="es-ES" b="1" dirty="0" smtClean="0">
                <a:solidFill>
                  <a:srgbClr val="FF0000"/>
                </a:solidFill>
                <a:latin typeface="Arial Rounded MT Bold" panose="020F0704030504030204" pitchFamily="34" charset="0"/>
              </a:rPr>
              <a:t>Si nuestro </a:t>
            </a:r>
            <a:r>
              <a:rPr lang="es-ES" b="1" dirty="0">
                <a:solidFill>
                  <a:srgbClr val="FF0000"/>
                </a:solidFill>
                <a:latin typeface="Arial Rounded MT Bold" panose="020F0704030504030204" pitchFamily="34" charset="0"/>
              </a:rPr>
              <a:t>sistema </a:t>
            </a:r>
            <a:r>
              <a:rPr lang="es-ES" b="1" dirty="0" smtClean="0">
                <a:solidFill>
                  <a:srgbClr val="FF0000"/>
                </a:solidFill>
                <a:latin typeface="Arial Rounded MT Bold" panose="020F0704030504030204" pitchFamily="34" charset="0"/>
              </a:rPr>
              <a:t>es puramente inductivo, el factor de potencia será 0.</a:t>
            </a:r>
            <a:endParaRPr lang="es-ES" b="1" dirty="0">
              <a:solidFill>
                <a:srgbClr val="FF0000"/>
              </a:solidFill>
              <a:latin typeface="Arial Rounded MT Bold" panose="020F0704030504030204" pitchFamily="34" charset="0"/>
            </a:endParaRPr>
          </a:p>
          <a:p>
            <a:pPr algn="just"/>
            <a:r>
              <a:rPr lang="es-ES" dirty="0"/>
              <a:t>En las instalaciones civiles, encontraremos siempre </a:t>
            </a:r>
            <a:r>
              <a:rPr lang="es-ES" dirty="0" smtClean="0"/>
              <a:t>circuitos </a:t>
            </a:r>
            <a:r>
              <a:rPr lang="es-ES" dirty="0"/>
              <a:t>resistivos e inductivos que entregan sistemas </a:t>
            </a:r>
            <a:r>
              <a:rPr lang="es-ES" dirty="0" smtClean="0"/>
              <a:t>desequilibrados</a:t>
            </a:r>
            <a:r>
              <a:rPr lang="es-ES" dirty="0"/>
              <a:t>, por lo que nuestro objetivo es el de mejorar el factor </a:t>
            </a:r>
            <a:r>
              <a:rPr lang="es-ES" dirty="0" smtClean="0"/>
              <a:t>de </a:t>
            </a:r>
            <a:r>
              <a:rPr lang="es-ES" dirty="0"/>
              <a:t>potencia tanto como podamos</a:t>
            </a:r>
            <a:r>
              <a:rPr lang="es-ES" dirty="0" smtClean="0"/>
              <a:t>.</a:t>
            </a:r>
          </a:p>
        </p:txBody>
      </p:sp>
      <p:pic>
        <p:nvPicPr>
          <p:cNvPr id="3" name="Imagen 2"/>
          <p:cNvPicPr>
            <a:picLocks noChangeAspect="1"/>
          </p:cNvPicPr>
          <p:nvPr/>
        </p:nvPicPr>
        <p:blipFill>
          <a:blip r:embed="rId2"/>
          <a:stretch>
            <a:fillRect/>
          </a:stretch>
        </p:blipFill>
        <p:spPr>
          <a:xfrm>
            <a:off x="3449843" y="1739735"/>
            <a:ext cx="5133975" cy="2286000"/>
          </a:xfrm>
          <a:prstGeom prst="rect">
            <a:avLst/>
          </a:prstGeom>
        </p:spPr>
      </p:pic>
    </p:spTree>
    <p:extLst>
      <p:ext uri="{BB962C8B-B14F-4D97-AF65-F5344CB8AC3E}">
        <p14:creationId xmlns:p14="http://schemas.microsoft.com/office/powerpoint/2010/main" val="90679040"/>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tenemos </a:t>
            </a:r>
            <a:r>
              <a:rPr lang="es-ES" dirty="0"/>
              <a:t>instalaciones que tienden </a:t>
            </a:r>
            <a:r>
              <a:rPr lang="es-ES" dirty="0" smtClean="0"/>
              <a:t>a disminuir el factor de potencia (se aleja de la unidad reduciéndose a cero), estas instalaciones </a:t>
            </a:r>
            <a:r>
              <a:rPr lang="es-ES" dirty="0"/>
              <a:t>presentarán una elevada circulación de </a:t>
            </a:r>
            <a:r>
              <a:rPr lang="es-ES" dirty="0" smtClean="0"/>
              <a:t>corriente por </a:t>
            </a:r>
            <a:r>
              <a:rPr lang="es-ES" dirty="0"/>
              <a:t>sus instalaciones que </a:t>
            </a:r>
            <a:r>
              <a:rPr lang="es-ES" dirty="0" smtClean="0"/>
              <a:t>no están </a:t>
            </a:r>
            <a:r>
              <a:rPr lang="es-ES" dirty="0"/>
              <a:t>siendo aprovechadas.</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Factor de potencia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El bajo </a:t>
            </a:r>
            <a:r>
              <a:rPr lang="es-ES" b="1" dirty="0">
                <a:solidFill>
                  <a:srgbClr val="0070C0"/>
                </a:solidFill>
              </a:rPr>
              <a:t>factor de potencia aumenta </a:t>
            </a:r>
            <a:r>
              <a:rPr lang="es-ES" b="1" dirty="0" smtClean="0">
                <a:solidFill>
                  <a:srgbClr val="0070C0"/>
                </a:solidFill>
              </a:rPr>
              <a:t>el consumo de corriente</a:t>
            </a:r>
            <a:r>
              <a:rPr lang="es-ES" b="1" dirty="0">
                <a:solidFill>
                  <a:srgbClr val="0070C0"/>
                </a:solidFill>
              </a:rPr>
              <a:t>, aumenta </a:t>
            </a:r>
            <a:r>
              <a:rPr lang="es-ES" b="1" dirty="0" smtClean="0">
                <a:solidFill>
                  <a:srgbClr val="0070C0"/>
                </a:solidFill>
              </a:rPr>
              <a:t>la pérdida </a:t>
            </a:r>
            <a:r>
              <a:rPr lang="es-ES" b="1" dirty="0">
                <a:solidFill>
                  <a:srgbClr val="0070C0"/>
                </a:solidFill>
              </a:rPr>
              <a:t>de potencia </a:t>
            </a:r>
            <a:r>
              <a:rPr lang="es-ES" b="1" dirty="0" smtClean="0">
                <a:solidFill>
                  <a:srgbClr val="0070C0"/>
                </a:solidFill>
              </a:rPr>
              <a:t>en conductores </a:t>
            </a:r>
            <a:r>
              <a:rPr lang="es-ES" b="1" dirty="0">
                <a:solidFill>
                  <a:srgbClr val="0070C0"/>
                </a:solidFill>
              </a:rPr>
              <a:t>por calor</a:t>
            </a:r>
            <a:r>
              <a:rPr lang="es-ES" b="1" dirty="0" smtClean="0">
                <a:solidFill>
                  <a:srgbClr val="0070C0"/>
                </a:solidFill>
              </a:rPr>
              <a:t>, provoca </a:t>
            </a:r>
            <a:r>
              <a:rPr lang="es-ES" b="1" dirty="0">
                <a:solidFill>
                  <a:srgbClr val="0070C0"/>
                </a:solidFill>
              </a:rPr>
              <a:t>sobrecargas de motores y </a:t>
            </a:r>
            <a:r>
              <a:rPr lang="es-ES" b="1" dirty="0" smtClean="0">
                <a:solidFill>
                  <a:srgbClr val="0070C0"/>
                </a:solidFill>
              </a:rPr>
              <a:t>transformadores y el desgaste </a:t>
            </a:r>
            <a:r>
              <a:rPr lang="es-ES" b="1" dirty="0">
                <a:solidFill>
                  <a:srgbClr val="0070C0"/>
                </a:solidFill>
              </a:rPr>
              <a:t>de elementos electrónicos </a:t>
            </a:r>
            <a:r>
              <a:rPr lang="es-ES" b="1" dirty="0" smtClean="0">
                <a:solidFill>
                  <a:srgbClr val="0070C0"/>
                </a:solidFill>
              </a:rPr>
              <a:t>por </a:t>
            </a:r>
            <a:r>
              <a:rPr lang="es-ES" b="1" dirty="0">
                <a:solidFill>
                  <a:srgbClr val="0070C0"/>
                </a:solidFill>
              </a:rPr>
              <a:t>sobretensiones. Para contrarrestar estos efectos, se </a:t>
            </a:r>
            <a:r>
              <a:rPr lang="es-ES" b="1" dirty="0" smtClean="0">
                <a:solidFill>
                  <a:srgbClr val="0070C0"/>
                </a:solidFill>
              </a:rPr>
              <a:t>debe </a:t>
            </a:r>
            <a:r>
              <a:rPr lang="es-ES" b="1" dirty="0">
                <a:solidFill>
                  <a:srgbClr val="0070C0"/>
                </a:solidFill>
              </a:rPr>
              <a:t>corregir </a:t>
            </a:r>
            <a:r>
              <a:rPr lang="es-ES" b="1" dirty="0" smtClean="0">
                <a:solidFill>
                  <a:srgbClr val="0070C0"/>
                </a:solidFill>
              </a:rPr>
              <a:t>el factor de potencia</a:t>
            </a:r>
            <a:r>
              <a:rPr lang="es-ES" b="1" dirty="0">
                <a:solidFill>
                  <a:srgbClr val="0070C0"/>
                </a:solidFill>
              </a:rPr>
              <a:t>. </a:t>
            </a:r>
            <a:r>
              <a:rPr lang="es-ES" b="1" dirty="0" smtClean="0">
                <a:solidFill>
                  <a:srgbClr val="0070C0"/>
                </a:solidFill>
              </a:rPr>
              <a:t>El costo de mejorar </a:t>
            </a:r>
            <a:r>
              <a:rPr lang="es-ES" b="1" dirty="0">
                <a:solidFill>
                  <a:srgbClr val="0070C0"/>
                </a:solidFill>
              </a:rPr>
              <a:t>el </a:t>
            </a:r>
            <a:r>
              <a:rPr lang="es-ES" b="1" dirty="0" smtClean="0">
                <a:solidFill>
                  <a:srgbClr val="0070C0"/>
                </a:solidFill>
              </a:rPr>
              <a:t>factor </a:t>
            </a:r>
            <a:r>
              <a:rPr lang="es-ES" b="1" dirty="0">
                <a:solidFill>
                  <a:srgbClr val="0070C0"/>
                </a:solidFill>
              </a:rPr>
              <a:t>de potencia es alto</a:t>
            </a:r>
            <a:r>
              <a:rPr lang="es-ES" b="1" dirty="0" smtClean="0">
                <a:solidFill>
                  <a:srgbClr val="0070C0"/>
                </a:solidFill>
              </a:rPr>
              <a:t>, pero</a:t>
            </a:r>
            <a:r>
              <a:rPr lang="es-ES" b="1" dirty="0">
                <a:solidFill>
                  <a:srgbClr val="0070C0"/>
                </a:solidFill>
              </a:rPr>
              <a:t>, con </a:t>
            </a:r>
            <a:r>
              <a:rPr lang="es-ES" b="1" dirty="0" smtClean="0">
                <a:solidFill>
                  <a:srgbClr val="0070C0"/>
                </a:solidFill>
              </a:rPr>
              <a:t>el paso del tiempo</a:t>
            </a:r>
            <a:r>
              <a:rPr lang="es-ES" b="1" dirty="0">
                <a:solidFill>
                  <a:srgbClr val="0070C0"/>
                </a:solidFill>
              </a:rPr>
              <a:t>, </a:t>
            </a:r>
            <a:r>
              <a:rPr lang="es-ES" b="1" dirty="0" smtClean="0">
                <a:solidFill>
                  <a:srgbClr val="0070C0"/>
                </a:solidFill>
              </a:rPr>
              <a:t>el ahorro </a:t>
            </a:r>
            <a:r>
              <a:rPr lang="es-ES" b="1" dirty="0">
                <a:solidFill>
                  <a:srgbClr val="0070C0"/>
                </a:solidFill>
              </a:rPr>
              <a:t>se </a:t>
            </a:r>
            <a:r>
              <a:rPr lang="es-ES" b="1" dirty="0" smtClean="0">
                <a:solidFill>
                  <a:srgbClr val="0070C0"/>
                </a:solidFill>
              </a:rPr>
              <a:t>ve reflejado en el uso diario.</a:t>
            </a:r>
          </a:p>
          <a:p>
            <a:pPr algn="just"/>
            <a:endParaRPr lang="es-ES" dirty="0"/>
          </a:p>
          <a:p>
            <a:pPr algn="just"/>
            <a:r>
              <a:rPr lang="es-ES" dirty="0" smtClean="0"/>
              <a:t>Los principales </a:t>
            </a:r>
            <a:r>
              <a:rPr lang="es-ES" dirty="0"/>
              <a:t>efectos </a:t>
            </a:r>
            <a:r>
              <a:rPr lang="es-ES" dirty="0" smtClean="0"/>
              <a:t>de un </a:t>
            </a:r>
            <a:r>
              <a:rPr lang="es-ES" dirty="0" err="1" smtClean="0"/>
              <a:t>cos</a:t>
            </a:r>
            <a:r>
              <a:rPr lang="es-ES" dirty="0" smtClean="0"/>
              <a:t> </a:t>
            </a:r>
            <a:r>
              <a:rPr lang="el-GR" dirty="0" smtClean="0"/>
              <a:t>ϕ</a:t>
            </a:r>
            <a:r>
              <a:rPr lang="es-ES" dirty="0" smtClean="0"/>
              <a:t> </a:t>
            </a:r>
            <a:r>
              <a:rPr lang="es-ES" dirty="0"/>
              <a:t>serán:</a:t>
            </a:r>
          </a:p>
          <a:p>
            <a:pPr lvl="2" algn="just"/>
            <a:r>
              <a:rPr lang="es-ES" b="1" dirty="0" smtClean="0"/>
              <a:t>0 La sobrecarga en las instalaciones</a:t>
            </a:r>
            <a:r>
              <a:rPr lang="es-ES" b="1" dirty="0"/>
              <a:t>.</a:t>
            </a:r>
          </a:p>
          <a:p>
            <a:pPr lvl="2" algn="just"/>
            <a:r>
              <a:rPr lang="es-ES" b="1" dirty="0" smtClean="0"/>
              <a:t>0 Mayor </a:t>
            </a:r>
            <a:r>
              <a:rPr lang="es-ES" b="1" dirty="0"/>
              <a:t>costo para las distribuidoras, ya que </a:t>
            </a:r>
            <a:r>
              <a:rPr lang="es-ES" b="1" dirty="0" err="1"/>
              <a:t>porlas</a:t>
            </a:r>
            <a:r>
              <a:rPr lang="es-ES" b="1" dirty="0"/>
              <a:t> </a:t>
            </a:r>
            <a:r>
              <a:rPr lang="es-ES" b="1" dirty="0" smtClean="0"/>
              <a:t>instalaciones </a:t>
            </a:r>
            <a:r>
              <a:rPr lang="es-ES" b="1" dirty="0"/>
              <a:t>circula más corriente que </a:t>
            </a:r>
            <a:r>
              <a:rPr lang="es-ES" b="1" dirty="0" smtClean="0"/>
              <a:t>la que </a:t>
            </a:r>
            <a:r>
              <a:rPr lang="es-ES" b="1" dirty="0"/>
              <a:t>efectivamente facturan.</a:t>
            </a:r>
          </a:p>
          <a:p>
            <a:pPr lvl="2" algn="just"/>
            <a:r>
              <a:rPr lang="es-ES" b="1" dirty="0" smtClean="0"/>
              <a:t>0 Mayores </a:t>
            </a:r>
            <a:r>
              <a:rPr lang="es-ES" b="1" dirty="0"/>
              <a:t>caídas de tensión.</a:t>
            </a:r>
          </a:p>
          <a:p>
            <a:pPr algn="just"/>
            <a:r>
              <a:rPr lang="es-ES" dirty="0"/>
              <a:t>Para expresarlo cuantitativamente, analizamos </a:t>
            </a:r>
            <a:r>
              <a:rPr lang="es-ES" dirty="0" smtClean="0"/>
              <a:t>la expresión de la potencia</a:t>
            </a:r>
            <a:r>
              <a:rPr lang="es-ES" dirty="0"/>
              <a:t>:</a:t>
            </a:r>
          </a:p>
          <a:p>
            <a:pPr algn="ctr"/>
            <a:r>
              <a:rPr lang="es-ES" b="1" dirty="0" smtClean="0"/>
              <a:t>P=U I </a:t>
            </a:r>
            <a:r>
              <a:rPr lang="es-ES" b="1" dirty="0" err="1" smtClean="0"/>
              <a:t>cos</a:t>
            </a:r>
            <a:r>
              <a:rPr lang="es-ES" b="1" dirty="0" smtClean="0"/>
              <a:t> </a:t>
            </a:r>
            <a:r>
              <a:rPr lang="el-GR" b="1" dirty="0" smtClean="0"/>
              <a:t>ϕ</a:t>
            </a:r>
            <a:endParaRPr lang="es-ES" b="1" dirty="0"/>
          </a:p>
          <a:p>
            <a:pPr algn="just"/>
            <a:r>
              <a:rPr lang="es-ES" dirty="0"/>
              <a:t>La potencia es directamente proporcional a la tensión </a:t>
            </a:r>
            <a:r>
              <a:rPr lang="es-ES" dirty="0" smtClean="0"/>
              <a:t>de la </a:t>
            </a:r>
            <a:r>
              <a:rPr lang="es-ES" dirty="0"/>
              <a:t>línea, a la corriente y al factor de potencia. Si </a:t>
            </a:r>
            <a:r>
              <a:rPr lang="es-ES" dirty="0" smtClean="0"/>
              <a:t>aumenta cualquier </a:t>
            </a:r>
            <a:r>
              <a:rPr lang="es-ES" dirty="0"/>
              <a:t>valor, aumentará la potencia total. Si </a:t>
            </a:r>
            <a:r>
              <a:rPr lang="es-ES" dirty="0" smtClean="0"/>
              <a:t>analizamos la expresión de la corriente</a:t>
            </a:r>
            <a:r>
              <a:rPr lang="es-ES" dirty="0"/>
              <a:t>:</a:t>
            </a:r>
          </a:p>
          <a:p>
            <a:pPr algn="just"/>
            <a:endParaRPr lang="es-ES" dirty="0" smtClean="0"/>
          </a:p>
          <a:p>
            <a:pPr algn="just"/>
            <a:endParaRPr lang="es-ES" dirty="0"/>
          </a:p>
          <a:p>
            <a:pPr algn="just"/>
            <a:r>
              <a:rPr lang="es-ES" dirty="0" smtClean="0"/>
              <a:t>En </a:t>
            </a:r>
            <a:r>
              <a:rPr lang="es-ES" dirty="0"/>
              <a:t>el sistema, a medida que disminuye el </a:t>
            </a:r>
            <a:r>
              <a:rPr lang="es-ES" dirty="0" err="1" smtClean="0"/>
              <a:t>cos</a:t>
            </a:r>
            <a:r>
              <a:rPr lang="es-ES" dirty="0" smtClean="0"/>
              <a:t> </a:t>
            </a:r>
            <a:r>
              <a:rPr lang="el-GR" dirty="0" smtClean="0"/>
              <a:t>ϕ</a:t>
            </a:r>
            <a:r>
              <a:rPr lang="es-ES" dirty="0" smtClean="0"/>
              <a:t>, </a:t>
            </a:r>
            <a:r>
              <a:rPr lang="es-ES" dirty="0"/>
              <a:t>aumenta la </a:t>
            </a:r>
            <a:r>
              <a:rPr lang="es-ES" dirty="0" smtClean="0"/>
              <a:t>corriente</a:t>
            </a:r>
            <a:r>
              <a:rPr lang="es-ES" dirty="0"/>
              <a:t>, por lo que se concluye que, para factores de </a:t>
            </a:r>
            <a:r>
              <a:rPr lang="es-ES" dirty="0" smtClean="0"/>
              <a:t>potencia </a:t>
            </a:r>
            <a:r>
              <a:rPr lang="es-ES" dirty="0"/>
              <a:t>muy bajos, tendremos valores muy altos de corriente </a:t>
            </a:r>
            <a:r>
              <a:rPr lang="es-ES" dirty="0" smtClean="0"/>
              <a:t>en </a:t>
            </a:r>
            <a:r>
              <a:rPr lang="es-ES" dirty="0"/>
              <a:t>el sistema</a:t>
            </a:r>
            <a:r>
              <a:rPr lang="es-ES" dirty="0" smtClean="0"/>
              <a:t>.</a:t>
            </a:r>
          </a:p>
        </p:txBody>
      </p:sp>
      <p:pic>
        <p:nvPicPr>
          <p:cNvPr id="4" name="Imagen 3"/>
          <p:cNvPicPr>
            <a:picLocks noChangeAspect="1"/>
          </p:cNvPicPr>
          <p:nvPr/>
        </p:nvPicPr>
        <p:blipFill>
          <a:blip r:embed="rId2"/>
          <a:stretch>
            <a:fillRect/>
          </a:stretch>
        </p:blipFill>
        <p:spPr>
          <a:xfrm>
            <a:off x="5583443" y="5214442"/>
            <a:ext cx="866775" cy="466725"/>
          </a:xfrm>
          <a:prstGeom prst="rect">
            <a:avLst/>
          </a:prstGeom>
        </p:spPr>
      </p:pic>
    </p:spTree>
    <p:extLst>
      <p:ext uri="{BB962C8B-B14F-4D97-AF65-F5344CB8AC3E}">
        <p14:creationId xmlns:p14="http://schemas.microsoft.com/office/powerpoint/2010/main" val="2817124701"/>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7164779" cy="6463308"/>
          </a:xfrm>
          <a:prstGeom prst="rect">
            <a:avLst/>
          </a:prstGeom>
        </p:spPr>
        <p:txBody>
          <a:bodyPr wrap="square">
            <a:spAutoFit/>
          </a:bodyPr>
          <a:lstStyle/>
          <a:p>
            <a:pPr algn="just"/>
            <a:r>
              <a:rPr lang="es-ES" dirty="0" smtClean="0"/>
              <a:t>Recordemos </a:t>
            </a:r>
            <a:r>
              <a:rPr lang="es-ES" dirty="0"/>
              <a:t>otra vez que, para que se presente el </a:t>
            </a:r>
            <a:r>
              <a:rPr lang="es-ES" dirty="0" smtClean="0"/>
              <a:t>desfasaje</a:t>
            </a:r>
            <a:r>
              <a:rPr lang="es-ES" dirty="0"/>
              <a:t>, el circuito debe poseer elementos inductivos, esto </a:t>
            </a:r>
            <a:r>
              <a:rPr lang="es-ES" dirty="0" smtClean="0"/>
              <a:t>retrasará </a:t>
            </a:r>
            <a:r>
              <a:rPr lang="es-ES" dirty="0"/>
              <a:t>la fase o la tensión con respecto a la corriente. </a:t>
            </a:r>
          </a:p>
          <a:p>
            <a:pPr algn="just"/>
            <a:r>
              <a:rPr lang="es-ES" dirty="0"/>
              <a:t>Si además introducimos en el sistema elementos </a:t>
            </a:r>
            <a:r>
              <a:rPr lang="es-ES" dirty="0" smtClean="0"/>
              <a:t>capacitivos</a:t>
            </a:r>
            <a:r>
              <a:rPr lang="es-ES" dirty="0"/>
              <a:t>, estaremos adelantando la tensión con respecto </a:t>
            </a:r>
            <a:r>
              <a:rPr lang="es-ES" dirty="0" smtClean="0"/>
              <a:t>a </a:t>
            </a:r>
            <a:r>
              <a:rPr lang="es-ES" dirty="0"/>
              <a:t>la corriente.</a:t>
            </a:r>
          </a:p>
          <a:p>
            <a:pPr algn="just"/>
            <a:r>
              <a:rPr lang="es-ES" dirty="0"/>
              <a:t>Este procedimiento se utiliza para corregir los desfasajes o </a:t>
            </a:r>
            <a:r>
              <a:rPr lang="es-ES" dirty="0" smtClean="0"/>
              <a:t>compensar </a:t>
            </a:r>
            <a:r>
              <a:rPr lang="es-ES" dirty="0"/>
              <a:t>un sistema inductivo con uno capacitivo. Esta </a:t>
            </a:r>
            <a:r>
              <a:rPr lang="es-ES" dirty="0" smtClean="0"/>
              <a:t>carga </a:t>
            </a:r>
            <a:r>
              <a:rPr lang="es-ES" dirty="0"/>
              <a:t>capacitiva aportará un efecto de adelantamiento de </a:t>
            </a:r>
            <a:r>
              <a:rPr lang="es-ES" dirty="0" smtClean="0"/>
              <a:t>onda </a:t>
            </a:r>
            <a:r>
              <a:rPr lang="es-ES" dirty="0"/>
              <a:t>inverso al efecto de retraso de las cargas inductivas, </a:t>
            </a:r>
            <a:r>
              <a:rPr lang="es-ES" dirty="0" smtClean="0"/>
              <a:t>en </a:t>
            </a:r>
            <a:r>
              <a:rPr lang="es-ES" dirty="0"/>
              <a:t>otras palabras, se busca anular un efecto con otro.</a:t>
            </a:r>
          </a:p>
          <a:p>
            <a:pPr algn="just"/>
            <a:r>
              <a:rPr lang="es-ES" dirty="0"/>
              <a:t>Para poder instalar los elementos capacitivos, es </a:t>
            </a:r>
            <a:r>
              <a:rPr lang="es-ES" dirty="0" smtClean="0"/>
              <a:t>necesario </a:t>
            </a:r>
            <a:r>
              <a:rPr lang="es-ES" dirty="0"/>
              <a:t>entender cómo estos elementos afectan al equipo que </a:t>
            </a:r>
            <a:r>
              <a:rPr lang="es-ES" dirty="0" smtClean="0"/>
              <a:t>funcione </a:t>
            </a:r>
            <a:r>
              <a:rPr lang="es-ES" dirty="0"/>
              <a:t>con energía reactiva. Si instalamos capacitores </a:t>
            </a:r>
            <a:r>
              <a:rPr lang="es-ES" dirty="0" smtClean="0"/>
              <a:t>paralelos </a:t>
            </a:r>
            <a:r>
              <a:rPr lang="es-ES" dirty="0"/>
              <a:t>a la carga, estaremos anulando en parte los </a:t>
            </a:r>
            <a:r>
              <a:rPr lang="es-ES" dirty="0" smtClean="0"/>
              <a:t>efectos </a:t>
            </a:r>
            <a:r>
              <a:rPr lang="es-ES" dirty="0"/>
              <a:t>de las cargas inductivas y, por lo tanto, reduciremos la </a:t>
            </a:r>
            <a:r>
              <a:rPr lang="es-ES" dirty="0" smtClean="0"/>
              <a:t>potencia </a:t>
            </a:r>
            <a:r>
              <a:rPr lang="es-ES" dirty="0"/>
              <a:t>reactiva.</a:t>
            </a:r>
          </a:p>
          <a:p>
            <a:pPr algn="just"/>
            <a:r>
              <a:rPr lang="es-ES" dirty="0"/>
              <a:t>Si analizamos el triángulo de potencias, veremos que, como </a:t>
            </a:r>
            <a:r>
              <a:rPr lang="es-ES" dirty="0" smtClean="0"/>
              <a:t>la </a:t>
            </a:r>
            <a:r>
              <a:rPr lang="es-ES" dirty="0"/>
              <a:t>potencia activa no se modifica, el elemento capacitivo </a:t>
            </a:r>
            <a:r>
              <a:rPr lang="es-ES" dirty="0" smtClean="0"/>
              <a:t>reduce </a:t>
            </a:r>
            <a:r>
              <a:rPr lang="es-ES" dirty="0"/>
              <a:t>el desfasaje de la tensión y la corriente (se reduce el </a:t>
            </a:r>
            <a:r>
              <a:rPr lang="es-ES" dirty="0" smtClean="0"/>
              <a:t>ángulo </a:t>
            </a:r>
            <a:r>
              <a:rPr lang="es-ES" dirty="0"/>
              <a:t>q); por ende, la potencia reactiva se ve disminuida. </a:t>
            </a:r>
          </a:p>
          <a:p>
            <a:pPr algn="just"/>
            <a:r>
              <a:rPr lang="es-ES" dirty="0"/>
              <a:t>También debemos tener en cuenta que la corriente que es </a:t>
            </a:r>
            <a:r>
              <a:rPr lang="es-ES" dirty="0" smtClean="0"/>
              <a:t>necesaria </a:t>
            </a:r>
            <a:r>
              <a:rPr lang="es-ES" dirty="0"/>
              <a:t>para la magnetización de las cargas inductivas </a:t>
            </a:r>
            <a:r>
              <a:rPr lang="es-ES" dirty="0" smtClean="0"/>
              <a:t>no </a:t>
            </a:r>
            <a:r>
              <a:rPr lang="es-ES" dirty="0"/>
              <a:t>se puede eliminar, pues queda circulando entre el </a:t>
            </a:r>
            <a:r>
              <a:rPr lang="es-ES" dirty="0" smtClean="0"/>
              <a:t>capacitor y la carga</a:t>
            </a:r>
            <a:r>
              <a:rPr lang="es-ES" dirty="0"/>
              <a:t>, </a:t>
            </a:r>
            <a:r>
              <a:rPr lang="es-ES" dirty="0" smtClean="0"/>
              <a:t>y no entre la fuente y la carga.</a:t>
            </a:r>
          </a:p>
          <a:p>
            <a:pPr algn="ctr"/>
            <a:r>
              <a:rPr lang="es-ES" b="1" dirty="0" smtClean="0">
                <a:solidFill>
                  <a:srgbClr val="FF0000"/>
                </a:solidFill>
                <a:latin typeface="Arial Rounded MT Bold" panose="020F0704030504030204" pitchFamily="34" charset="0"/>
              </a:rPr>
              <a:t>Un banco </a:t>
            </a:r>
            <a:r>
              <a:rPr lang="es-ES" b="1" dirty="0">
                <a:solidFill>
                  <a:srgbClr val="FF0000"/>
                </a:solidFill>
                <a:latin typeface="Arial Rounded MT Bold" panose="020F0704030504030204" pitchFamily="34" charset="0"/>
              </a:rPr>
              <a:t>capacitivo permite compensar </a:t>
            </a:r>
            <a:r>
              <a:rPr lang="es-ES" b="1" dirty="0" smtClean="0">
                <a:solidFill>
                  <a:srgbClr val="FF0000"/>
                </a:solidFill>
                <a:latin typeface="Arial Rounded MT Bold" panose="020F0704030504030204" pitchFamily="34" charset="0"/>
              </a:rPr>
              <a:t>el desfasaje por efectos inductivos.</a:t>
            </a:r>
            <a:endParaRPr lang="es-ES" b="1" dirty="0">
              <a:solidFill>
                <a:srgbClr val="FF0000"/>
              </a:solidFill>
              <a:latin typeface="Arial Rounded MT Bold" panose="020F0704030504030204" pitchFamily="34" charset="0"/>
            </a:endParaRPr>
          </a:p>
        </p:txBody>
      </p:sp>
      <p:sp>
        <p:nvSpPr>
          <p:cNvPr id="3" name="Rectángulo 2"/>
          <p:cNvSpPr/>
          <p:nvPr/>
        </p:nvSpPr>
        <p:spPr>
          <a:xfrm>
            <a:off x="7897091" y="1233538"/>
            <a:ext cx="3681350" cy="1200329"/>
          </a:xfrm>
          <a:prstGeom prst="rect">
            <a:avLst/>
          </a:prstGeom>
        </p:spPr>
        <p:txBody>
          <a:bodyPr wrap="square">
            <a:spAutoFit/>
          </a:bodyPr>
          <a:lstStyle/>
          <a:p>
            <a:pPr algn="just"/>
            <a:r>
              <a:rPr lang="es-ES" b="1" dirty="0"/>
              <a:t>Compensación individual de una carga individual con su protección. Útil para aislar circuitos y analizarlos, pero muy costoso.</a:t>
            </a:r>
          </a:p>
        </p:txBody>
      </p:sp>
      <p:pic>
        <p:nvPicPr>
          <p:cNvPr id="5" name="Imagen 4"/>
          <p:cNvPicPr>
            <a:picLocks noChangeAspect="1"/>
          </p:cNvPicPr>
          <p:nvPr/>
        </p:nvPicPr>
        <p:blipFill>
          <a:blip r:embed="rId2"/>
          <a:stretch>
            <a:fillRect/>
          </a:stretch>
        </p:blipFill>
        <p:spPr>
          <a:xfrm>
            <a:off x="8328066" y="2605149"/>
            <a:ext cx="2819400" cy="3429000"/>
          </a:xfrm>
          <a:prstGeom prst="rect">
            <a:avLst/>
          </a:prstGeom>
        </p:spPr>
      </p:pic>
    </p:spTree>
    <p:extLst>
      <p:ext uri="{BB962C8B-B14F-4D97-AF65-F5344CB8AC3E}">
        <p14:creationId xmlns:p14="http://schemas.microsoft.com/office/powerpoint/2010/main" val="1942638160"/>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9" y="216115"/>
            <a:ext cx="11519065" cy="3416320"/>
          </a:xfrm>
          <a:prstGeom prst="rect">
            <a:avLst/>
          </a:prstGeom>
        </p:spPr>
        <p:txBody>
          <a:bodyPr wrap="square">
            <a:spAutoFit/>
          </a:bodyPr>
          <a:lstStyle/>
          <a:p>
            <a:pPr algn="just"/>
            <a:r>
              <a:rPr lang="es-ES" dirty="0" smtClean="0"/>
              <a:t>Existen </a:t>
            </a:r>
            <a:r>
              <a:rPr lang="es-ES" dirty="0"/>
              <a:t>tres métodos </a:t>
            </a:r>
            <a:r>
              <a:rPr lang="es-ES" dirty="0" smtClean="0"/>
              <a:t>para compensar en paralelo:</a:t>
            </a:r>
          </a:p>
          <a:p>
            <a:pPr algn="just"/>
            <a:endParaRPr lang="es-ES" dirty="0"/>
          </a:p>
          <a:p>
            <a:pPr marL="742950" lvl="1" indent="-285750" algn="just">
              <a:buFont typeface="Wingdings" panose="05000000000000000000" pitchFamily="2" charset="2"/>
              <a:buChar char="q"/>
            </a:pPr>
            <a:r>
              <a:rPr lang="es-ES" b="1" dirty="0" smtClean="0"/>
              <a:t>Compensación </a:t>
            </a:r>
            <a:r>
              <a:rPr lang="es-ES" b="1" dirty="0"/>
              <a:t>individual: </a:t>
            </a:r>
            <a:r>
              <a:rPr lang="es-ES" dirty="0"/>
              <a:t>cada capacitor es instalado </a:t>
            </a:r>
            <a:r>
              <a:rPr lang="es-ES" dirty="0" smtClean="0"/>
              <a:t>en las </a:t>
            </a:r>
            <a:r>
              <a:rPr lang="es-ES" dirty="0"/>
              <a:t>cargas inductivas individuales como un sistema </a:t>
            </a:r>
            <a:r>
              <a:rPr lang="es-ES" dirty="0" smtClean="0"/>
              <a:t>único para </a:t>
            </a:r>
            <a:r>
              <a:rPr lang="es-ES" dirty="0"/>
              <a:t>que los capacitores solo trabajen cuando los </a:t>
            </a:r>
            <a:r>
              <a:rPr lang="es-ES" dirty="0" smtClean="0"/>
              <a:t>motores </a:t>
            </a:r>
            <a:r>
              <a:rPr lang="es-ES" dirty="0"/>
              <a:t>estén en funcionamiento. Cuando se detiene el motor, </a:t>
            </a:r>
            <a:r>
              <a:rPr lang="es-ES" dirty="0" smtClean="0"/>
              <a:t>se </a:t>
            </a:r>
            <a:r>
              <a:rPr lang="es-ES" dirty="0"/>
              <a:t>interrumpe el funcionamiento de los capacitores. Este </a:t>
            </a:r>
            <a:r>
              <a:rPr lang="es-ES" dirty="0" smtClean="0"/>
              <a:t>método </a:t>
            </a:r>
            <a:r>
              <a:rPr lang="es-ES" dirty="0"/>
              <a:t>es el más costoso, pues se instala un capacitor </a:t>
            </a:r>
            <a:r>
              <a:rPr lang="es-ES" dirty="0" smtClean="0"/>
              <a:t>por </a:t>
            </a:r>
            <a:r>
              <a:rPr lang="es-ES" dirty="0"/>
              <a:t>cada carga inductiva y, cuando esta carga no esté </a:t>
            </a:r>
            <a:r>
              <a:rPr lang="es-ES" dirty="0" smtClean="0"/>
              <a:t>en </a:t>
            </a:r>
            <a:r>
              <a:rPr lang="es-ES" dirty="0"/>
              <a:t>funcionamiento, el capacitor estará desaprovechado.</a:t>
            </a:r>
          </a:p>
          <a:p>
            <a:pPr marL="742950" lvl="1" indent="-285750" algn="just">
              <a:buFont typeface="Wingdings" panose="05000000000000000000" pitchFamily="2" charset="2"/>
              <a:buChar char="q"/>
            </a:pPr>
            <a:r>
              <a:rPr lang="es-ES" b="1" dirty="0" smtClean="0"/>
              <a:t>Compensación en grupo: </a:t>
            </a:r>
            <a:r>
              <a:rPr lang="es-ES" dirty="0" smtClean="0"/>
              <a:t>cuando hay varias cargas de las mismas características trabajando paralelamente y </a:t>
            </a:r>
            <a:r>
              <a:rPr lang="es-ES" dirty="0"/>
              <a:t>funcionando en forma simultánea, se instalan los </a:t>
            </a:r>
            <a:r>
              <a:rPr lang="es-ES" dirty="0" smtClean="0"/>
              <a:t>capacitores </a:t>
            </a:r>
            <a:r>
              <a:rPr lang="es-ES" dirty="0"/>
              <a:t>en los extremos del grupo, abarcando a todas </a:t>
            </a:r>
            <a:r>
              <a:rPr lang="es-ES" dirty="0" smtClean="0"/>
              <a:t>las </a:t>
            </a:r>
            <a:r>
              <a:rPr lang="es-ES" dirty="0"/>
              <a:t>cargas inductivas en su conjunto. Es un método más </a:t>
            </a:r>
            <a:r>
              <a:rPr lang="es-ES" dirty="0" smtClean="0"/>
              <a:t>económico </a:t>
            </a:r>
            <a:r>
              <a:rPr lang="es-ES" dirty="0"/>
              <a:t>que el anterior, pero inconveniente si existen </a:t>
            </a:r>
            <a:r>
              <a:rPr lang="es-ES" dirty="0" smtClean="0"/>
              <a:t>otros </a:t>
            </a:r>
            <a:r>
              <a:rPr lang="es-ES" dirty="0"/>
              <a:t>ramales de equipos inductivos. Se utiliza este </a:t>
            </a:r>
            <a:r>
              <a:rPr lang="es-ES" dirty="0" smtClean="0"/>
              <a:t>sistema </a:t>
            </a:r>
            <a:r>
              <a:rPr lang="es-ES" dirty="0"/>
              <a:t>para controlar grupos individuales y como medida de </a:t>
            </a:r>
            <a:r>
              <a:rPr lang="es-ES" dirty="0" smtClean="0"/>
              <a:t>seguridad </a:t>
            </a:r>
            <a:r>
              <a:rPr lang="es-ES" dirty="0"/>
              <a:t>para prevenir sobrecargas en el grupo y no en </a:t>
            </a:r>
            <a:r>
              <a:rPr lang="es-ES" dirty="0" smtClean="0"/>
              <a:t>el </a:t>
            </a:r>
            <a:r>
              <a:rPr lang="es-ES" dirty="0"/>
              <a:t>sistema en general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257299" y="4186433"/>
            <a:ext cx="4025736" cy="2464130"/>
          </a:xfrm>
          <a:prstGeom prst="rect">
            <a:avLst/>
          </a:prstGeom>
        </p:spPr>
      </p:pic>
      <p:sp>
        <p:nvSpPr>
          <p:cNvPr id="4" name="Rectángulo 3"/>
          <p:cNvSpPr/>
          <p:nvPr/>
        </p:nvSpPr>
        <p:spPr>
          <a:xfrm>
            <a:off x="0" y="3347346"/>
            <a:ext cx="5605153" cy="923330"/>
          </a:xfrm>
          <a:prstGeom prst="rect">
            <a:avLst/>
          </a:prstGeom>
        </p:spPr>
        <p:txBody>
          <a:bodyPr wrap="square">
            <a:spAutoFit/>
          </a:bodyPr>
          <a:lstStyle/>
          <a:p>
            <a:pPr algn="ctr"/>
            <a:r>
              <a:rPr lang="es-ES" b="1" dirty="0"/>
              <a:t>Podemos visualizar la instalación de un capacitor para un grupo de cargas inductivas que funcionan simultáneamente. Sus características deben ser similares.</a:t>
            </a:r>
          </a:p>
        </p:txBody>
      </p:sp>
      <p:pic>
        <p:nvPicPr>
          <p:cNvPr id="5" name="Imagen 4"/>
          <p:cNvPicPr>
            <a:picLocks noChangeAspect="1"/>
          </p:cNvPicPr>
          <p:nvPr/>
        </p:nvPicPr>
        <p:blipFill>
          <a:blip r:embed="rId3"/>
          <a:stretch>
            <a:fillRect/>
          </a:stretch>
        </p:blipFill>
        <p:spPr>
          <a:xfrm>
            <a:off x="6016831" y="3431518"/>
            <a:ext cx="3123581" cy="3194845"/>
          </a:xfrm>
          <a:prstGeom prst="rect">
            <a:avLst/>
          </a:prstGeom>
        </p:spPr>
      </p:pic>
      <p:sp>
        <p:nvSpPr>
          <p:cNvPr id="6" name="Rectángulo 5"/>
          <p:cNvSpPr/>
          <p:nvPr/>
        </p:nvSpPr>
        <p:spPr>
          <a:xfrm>
            <a:off x="9231456" y="3347346"/>
            <a:ext cx="1978849" cy="2862322"/>
          </a:xfrm>
          <a:prstGeom prst="rect">
            <a:avLst/>
          </a:prstGeom>
        </p:spPr>
        <p:txBody>
          <a:bodyPr wrap="square">
            <a:spAutoFit/>
          </a:bodyPr>
          <a:lstStyle/>
          <a:p>
            <a:r>
              <a:rPr lang="es-ES" b="1" dirty="0">
                <a:solidFill>
                  <a:srgbClr val="0070C0"/>
                </a:solidFill>
              </a:rPr>
              <a:t>Sistema más general donde el  banco de capacitores </a:t>
            </a:r>
            <a:r>
              <a:rPr lang="es-ES" b="1" dirty="0" smtClean="0">
                <a:solidFill>
                  <a:srgbClr val="0070C0"/>
                </a:solidFill>
              </a:rPr>
              <a:t>está </a:t>
            </a:r>
            <a:r>
              <a:rPr lang="es-ES" b="1" dirty="0">
                <a:solidFill>
                  <a:srgbClr val="0070C0"/>
                </a:solidFill>
              </a:rPr>
              <a:t>calculado según la  instalación. Es necesario hacer </a:t>
            </a:r>
            <a:r>
              <a:rPr lang="es-ES" b="1" dirty="0" smtClean="0">
                <a:solidFill>
                  <a:srgbClr val="0070C0"/>
                </a:solidFill>
              </a:rPr>
              <a:t>el  </a:t>
            </a:r>
            <a:r>
              <a:rPr lang="es-ES" b="1" dirty="0">
                <a:solidFill>
                  <a:srgbClr val="0070C0"/>
                </a:solidFill>
              </a:rPr>
              <a:t>cálculo para adquirir un banco apropiado.</a:t>
            </a:r>
          </a:p>
        </p:txBody>
      </p:sp>
    </p:spTree>
    <p:extLst>
      <p:ext uri="{BB962C8B-B14F-4D97-AF65-F5344CB8AC3E}">
        <p14:creationId xmlns:p14="http://schemas.microsoft.com/office/powerpoint/2010/main" val="3412522181"/>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3132" y="209774"/>
            <a:ext cx="11364685" cy="6740307"/>
          </a:xfrm>
          <a:prstGeom prst="rect">
            <a:avLst/>
          </a:prstGeom>
        </p:spPr>
        <p:txBody>
          <a:bodyPr wrap="square">
            <a:spAutoFit/>
          </a:bodyPr>
          <a:lstStyle/>
          <a:p>
            <a:pPr marL="742950" lvl="1" indent="-285750" algn="just">
              <a:buFont typeface="Wingdings" panose="05000000000000000000" pitchFamily="2" charset="2"/>
              <a:buChar char="q"/>
            </a:pPr>
            <a:r>
              <a:rPr lang="es-ES" b="1" dirty="0" smtClean="0"/>
              <a:t>Compensación </a:t>
            </a:r>
            <a:r>
              <a:rPr lang="es-ES" b="1" dirty="0"/>
              <a:t>central</a:t>
            </a:r>
            <a:r>
              <a:rPr lang="es-ES" dirty="0"/>
              <a:t>: es la más utilizada en todos los </a:t>
            </a:r>
            <a:r>
              <a:rPr lang="es-ES" dirty="0" smtClean="0"/>
              <a:t>sistemas </a:t>
            </a:r>
            <a:r>
              <a:rPr lang="es-ES" dirty="0"/>
              <a:t>industriales ya que se instala directamente </a:t>
            </a:r>
            <a:r>
              <a:rPr lang="es-ES" dirty="0" smtClean="0"/>
              <a:t>en la </a:t>
            </a:r>
            <a:r>
              <a:rPr lang="es-ES" dirty="0"/>
              <a:t>acometida justo debajo de la bajada de corriente, lo </a:t>
            </a:r>
            <a:r>
              <a:rPr lang="es-ES" dirty="0" smtClean="0"/>
              <a:t>que </a:t>
            </a:r>
            <a:r>
              <a:rPr lang="es-ES" dirty="0"/>
              <a:t>permite una fácil supervisión. De esta manera, se </a:t>
            </a:r>
            <a:r>
              <a:rPr lang="es-ES" dirty="0" smtClean="0"/>
              <a:t>controlan </a:t>
            </a:r>
            <a:r>
              <a:rPr lang="es-ES" dirty="0"/>
              <a:t>los efectos inductivos en toda la instalación. Es </a:t>
            </a:r>
            <a:r>
              <a:rPr lang="es-ES" dirty="0" smtClean="0"/>
              <a:t>el </a:t>
            </a:r>
            <a:r>
              <a:rPr lang="es-ES" dirty="0"/>
              <a:t>más utilizado ya que está en permanente uso, y, si bien </a:t>
            </a:r>
            <a:r>
              <a:rPr lang="es-ES" dirty="0" smtClean="0"/>
              <a:t>es </a:t>
            </a:r>
            <a:r>
              <a:rPr lang="es-ES" dirty="0"/>
              <a:t>más costoso, aprovecha y maximiza el efecto de </a:t>
            </a:r>
            <a:r>
              <a:rPr lang="es-ES" dirty="0" smtClean="0"/>
              <a:t>corrección </a:t>
            </a:r>
            <a:r>
              <a:rPr lang="es-ES" dirty="0"/>
              <a:t>de </a:t>
            </a:r>
            <a:r>
              <a:rPr lang="es-ES" dirty="0" err="1"/>
              <a:t>cos</a:t>
            </a:r>
            <a:r>
              <a:rPr lang="es-ES" dirty="0"/>
              <a:t>. Se instala con un regulador automático </a:t>
            </a:r>
            <a:r>
              <a:rPr lang="es-ES" dirty="0" smtClean="0"/>
              <a:t>para </a:t>
            </a:r>
            <a:r>
              <a:rPr lang="es-ES" dirty="0"/>
              <a:t>adaptarse al uso de la línea en cualquier momento. </a:t>
            </a:r>
            <a:r>
              <a:rPr lang="es-ES" dirty="0" smtClean="0"/>
              <a:t>Cuando </a:t>
            </a:r>
            <a:r>
              <a:rPr lang="es-ES" dirty="0"/>
              <a:t>la línea tiene poco uso, el regulador </a:t>
            </a:r>
            <a:r>
              <a:rPr lang="es-ES" dirty="0" smtClean="0"/>
              <a:t>compensa según </a:t>
            </a:r>
            <a:r>
              <a:rPr lang="es-ES" dirty="0"/>
              <a:t>estas necesidades</a:t>
            </a:r>
            <a:r>
              <a:rPr lang="es-ES" dirty="0" smtClean="0"/>
              <a:t>.</a:t>
            </a:r>
          </a:p>
          <a:p>
            <a:pPr algn="just"/>
            <a:endParaRPr lang="es-ES" dirty="0"/>
          </a:p>
          <a:p>
            <a:pPr algn="just"/>
            <a:r>
              <a:rPr lang="es-ES" dirty="0"/>
              <a:t>Para entender cuál es el efecto buscado para reducir el </a:t>
            </a:r>
            <a:r>
              <a:rPr lang="es-ES" dirty="0" smtClean="0"/>
              <a:t>efecto </a:t>
            </a:r>
            <a:r>
              <a:rPr lang="es-ES" dirty="0"/>
              <a:t>reactivo, observemos el caso en el que tenemos el </a:t>
            </a:r>
            <a:r>
              <a:rPr lang="es-ES" dirty="0" smtClean="0"/>
              <a:t>triángulo </a:t>
            </a:r>
            <a:r>
              <a:rPr lang="es-ES" dirty="0"/>
              <a:t>de potencias normal. Al someterlo a los </a:t>
            </a:r>
            <a:r>
              <a:rPr lang="es-ES" dirty="0" smtClean="0"/>
              <a:t>elementos </a:t>
            </a:r>
            <a:r>
              <a:rPr lang="es-ES" dirty="0"/>
              <a:t>capacitivos, aparece una potencia capacitiva que se </a:t>
            </a:r>
            <a:r>
              <a:rPr lang="es-ES" dirty="0" smtClean="0"/>
              <a:t>contrapone </a:t>
            </a:r>
            <a:r>
              <a:rPr lang="es-ES" dirty="0"/>
              <a:t>a la inductiva. Por lo que tendremos una nueva </a:t>
            </a:r>
            <a:r>
              <a:rPr lang="es-ES" dirty="0" smtClean="0"/>
              <a:t>potencia </a:t>
            </a:r>
            <a:r>
              <a:rPr lang="es-ES" dirty="0"/>
              <a:t>reactiva según</a:t>
            </a:r>
            <a:r>
              <a:rPr lang="es-ES" dirty="0" smtClean="0"/>
              <a:t>:</a:t>
            </a:r>
          </a:p>
          <a:p>
            <a:pPr algn="just"/>
            <a:endParaRPr lang="es-ES" dirty="0"/>
          </a:p>
          <a:p>
            <a:pPr algn="just"/>
            <a:r>
              <a:rPr lang="es-ES" dirty="0"/>
              <a:t>Y  </a:t>
            </a:r>
            <a:r>
              <a:rPr lang="es-ES" dirty="0" smtClean="0"/>
              <a:t>si tenemos </a:t>
            </a:r>
            <a:r>
              <a:rPr lang="es-ES" dirty="0"/>
              <a:t>que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Donde </a:t>
            </a:r>
            <a:r>
              <a:rPr lang="es-ES" dirty="0" err="1"/>
              <a:t>denominanos</a:t>
            </a:r>
            <a:r>
              <a:rPr lang="es-ES" dirty="0"/>
              <a:t> la diferencia entre las tangentes </a:t>
            </a:r>
            <a:r>
              <a:rPr lang="es-ES" dirty="0" smtClean="0"/>
              <a:t>como k. El valor de </a:t>
            </a:r>
            <a:r>
              <a:rPr lang="el-GR" dirty="0" smtClean="0"/>
              <a:t>ϕ</a:t>
            </a:r>
            <a:r>
              <a:rPr lang="es-ES" dirty="0" smtClean="0"/>
              <a:t>1 se conoce como desfasaje actual, y el valor de </a:t>
            </a:r>
            <a:r>
              <a:rPr lang="el-GR" dirty="0" smtClean="0"/>
              <a:t>ϕ</a:t>
            </a:r>
            <a:r>
              <a:rPr lang="es-ES" dirty="0" smtClean="0"/>
              <a:t> </a:t>
            </a:r>
            <a:r>
              <a:rPr lang="es-ES" dirty="0"/>
              <a:t>es  el  que buscamos o  deseamos.</a:t>
            </a:r>
          </a:p>
          <a:p>
            <a:pPr algn="just"/>
            <a:r>
              <a:rPr lang="es-ES" dirty="0"/>
              <a:t>Q, será, en este caso, la potencia capacitiva faltante que </a:t>
            </a:r>
            <a:r>
              <a:rPr lang="es-ES" dirty="0" smtClean="0"/>
              <a:t>deberemos </a:t>
            </a:r>
            <a:r>
              <a:rPr lang="es-ES" dirty="0"/>
              <a:t>buscar para compensar y mejorar nuestro </a:t>
            </a:r>
            <a:r>
              <a:rPr lang="es-ES" dirty="0" smtClean="0"/>
              <a:t>factor </a:t>
            </a:r>
            <a:r>
              <a:rPr lang="es-ES" dirty="0"/>
              <a:t>de potencia. Podremos calcular por tablas cual es el </a:t>
            </a:r>
            <a:r>
              <a:rPr lang="es-ES" dirty="0" smtClean="0"/>
              <a:t>factor </a:t>
            </a:r>
            <a:r>
              <a:rPr lang="es-ES" dirty="0"/>
              <a:t>k que estamos buscando entre el factor de </a:t>
            </a:r>
            <a:r>
              <a:rPr lang="es-ES" dirty="0" smtClean="0"/>
              <a:t>potencia actual </a:t>
            </a:r>
            <a:r>
              <a:rPr lang="es-ES" dirty="0"/>
              <a:t>y  el  deseado.</a:t>
            </a:r>
          </a:p>
          <a:p>
            <a:pPr algn="just"/>
            <a:endParaRPr lang="es-ES" dirty="0"/>
          </a:p>
        </p:txBody>
      </p:sp>
      <p:pic>
        <p:nvPicPr>
          <p:cNvPr id="8" name="Imagen 7"/>
          <p:cNvPicPr>
            <a:picLocks noChangeAspect="1"/>
          </p:cNvPicPr>
          <p:nvPr/>
        </p:nvPicPr>
        <p:blipFill>
          <a:blip r:embed="rId2"/>
          <a:stretch>
            <a:fillRect/>
          </a:stretch>
        </p:blipFill>
        <p:spPr>
          <a:xfrm>
            <a:off x="5498274" y="2989242"/>
            <a:ext cx="914400" cy="285750"/>
          </a:xfrm>
          <a:prstGeom prst="rect">
            <a:avLst/>
          </a:prstGeom>
        </p:spPr>
      </p:pic>
      <p:pic>
        <p:nvPicPr>
          <p:cNvPr id="9" name="Imagen 8"/>
          <p:cNvPicPr>
            <a:picLocks noChangeAspect="1"/>
          </p:cNvPicPr>
          <p:nvPr/>
        </p:nvPicPr>
        <p:blipFill>
          <a:blip r:embed="rId3"/>
          <a:stretch>
            <a:fillRect/>
          </a:stretch>
        </p:blipFill>
        <p:spPr>
          <a:xfrm>
            <a:off x="5060124" y="3634249"/>
            <a:ext cx="1790700" cy="1276350"/>
          </a:xfrm>
          <a:prstGeom prst="rect">
            <a:avLst/>
          </a:prstGeom>
        </p:spPr>
      </p:pic>
    </p:spTree>
    <p:extLst>
      <p:ext uri="{BB962C8B-B14F-4D97-AF65-F5344CB8AC3E}">
        <p14:creationId xmlns:p14="http://schemas.microsoft.com/office/powerpoint/2010/main" val="543646303"/>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500748" y="190005"/>
            <a:ext cx="2565069" cy="6667995"/>
          </a:xfrm>
          <a:prstGeom prst="rect">
            <a:avLst/>
          </a:prstGeom>
        </p:spPr>
      </p:pic>
      <p:sp>
        <p:nvSpPr>
          <p:cNvPr id="5" name="Rectángulo 4"/>
          <p:cNvSpPr/>
          <p:nvPr/>
        </p:nvSpPr>
        <p:spPr>
          <a:xfrm>
            <a:off x="1124197" y="3062337"/>
            <a:ext cx="3542805" cy="923330"/>
          </a:xfrm>
          <a:prstGeom prst="rect">
            <a:avLst/>
          </a:prstGeom>
        </p:spPr>
        <p:txBody>
          <a:bodyPr wrap="square">
            <a:spAutoFit/>
          </a:bodyPr>
          <a:lstStyle/>
          <a:p>
            <a:r>
              <a:rPr lang="es-ES" b="1" dirty="0" smtClean="0"/>
              <a:t>Resumen </a:t>
            </a:r>
            <a:r>
              <a:rPr lang="es-ES" b="1" dirty="0"/>
              <a:t>de pasos por seguir para determinar </a:t>
            </a:r>
            <a:r>
              <a:rPr lang="es-ES" b="1" dirty="0" smtClean="0"/>
              <a:t>la  </a:t>
            </a:r>
            <a:r>
              <a:rPr lang="es-ES" b="1" dirty="0"/>
              <a:t>potencia capacitiva necesaria.</a:t>
            </a:r>
          </a:p>
        </p:txBody>
      </p:sp>
    </p:spTree>
    <p:extLst>
      <p:ext uri="{BB962C8B-B14F-4D97-AF65-F5344CB8AC3E}">
        <p14:creationId xmlns:p14="http://schemas.microsoft.com/office/powerpoint/2010/main" val="1627973653"/>
      </p:ext>
    </p:extLst>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MEDICION DE </a:t>
            </a:r>
            <a:r>
              <a:rPr lang="es-ES" sz="4400" b="1" dirty="0"/>
              <a:t>POTENCIA</a:t>
            </a:r>
          </a:p>
          <a:p>
            <a:pPr algn="ctr"/>
            <a:r>
              <a:rPr lang="es-ES" sz="4400" b="1" dirty="0" smtClean="0"/>
              <a:t>La medición </a:t>
            </a:r>
            <a:r>
              <a:rPr lang="es-ES" sz="4400" b="1" dirty="0"/>
              <a:t>de potencia en sistemas trifásicos depende </a:t>
            </a:r>
            <a:r>
              <a:rPr lang="es-ES" sz="4400" b="1" dirty="0" smtClean="0"/>
              <a:t>del sistema que </a:t>
            </a:r>
            <a:r>
              <a:rPr lang="es-ES" sz="4400" b="1" dirty="0"/>
              <a:t>necesitamos evaluar, </a:t>
            </a:r>
            <a:r>
              <a:rPr lang="es-ES" sz="4400" b="1" dirty="0" smtClean="0"/>
              <a:t>es decir</a:t>
            </a:r>
            <a:r>
              <a:rPr lang="es-ES" sz="4400" b="1" dirty="0"/>
              <a:t>, </a:t>
            </a:r>
            <a:r>
              <a:rPr lang="es-ES" sz="4400" b="1" dirty="0" smtClean="0"/>
              <a:t>si estamos </a:t>
            </a:r>
            <a:r>
              <a:rPr lang="es-ES" sz="4400" b="1" dirty="0"/>
              <a:t>frente </a:t>
            </a:r>
            <a:r>
              <a:rPr lang="es-ES" sz="4400" b="1" dirty="0" smtClean="0"/>
              <a:t>a un </a:t>
            </a:r>
            <a:r>
              <a:rPr lang="es-ES" sz="4400" b="1" dirty="0"/>
              <a:t>sistema </a:t>
            </a:r>
            <a:r>
              <a:rPr lang="es-ES" sz="4400" b="1" dirty="0" smtClean="0"/>
              <a:t>de </a:t>
            </a:r>
            <a:r>
              <a:rPr lang="es-ES" sz="4400" b="1" dirty="0"/>
              <a:t>tres </a:t>
            </a:r>
            <a:r>
              <a:rPr lang="es-ES" sz="4400" b="1" dirty="0" smtClean="0"/>
              <a:t>o de </a:t>
            </a:r>
            <a:r>
              <a:rPr lang="es-ES" sz="4400" b="1" dirty="0"/>
              <a:t>cuatro hilos.</a:t>
            </a:r>
          </a:p>
        </p:txBody>
      </p:sp>
    </p:spTree>
    <p:extLst>
      <p:ext uri="{BB962C8B-B14F-4D97-AF65-F5344CB8AC3E}">
        <p14:creationId xmlns:p14="http://schemas.microsoft.com/office/powerpoint/2010/main" val="1994238610"/>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 de </a:t>
            </a:r>
            <a:r>
              <a:rPr lang="es-ES" b="1" dirty="0" smtClean="0">
                <a:solidFill>
                  <a:srgbClr val="0070C0"/>
                </a:solidFill>
                <a:latin typeface="Arial Rounded MT Bold" panose="020F0704030504030204" pitchFamily="34" charset="0"/>
              </a:rPr>
              <a:t>tres hilos</a:t>
            </a: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a:t>En  ella vemos que:</a:t>
            </a:r>
          </a:p>
          <a:p>
            <a:pPr lvl="2" algn="just"/>
            <a:r>
              <a:rPr lang="es-ES" b="1" dirty="0" smtClean="0"/>
              <a:t>P3ɸ = </a:t>
            </a:r>
            <a:r>
              <a:rPr lang="es-ES" b="1" dirty="0"/>
              <a:t>Potencia trifásica, en  kW</a:t>
            </a:r>
          </a:p>
          <a:p>
            <a:pPr lvl="2" algn="just"/>
            <a:r>
              <a:rPr lang="es-ES" b="1" dirty="0" smtClean="0"/>
              <a:t>P1  </a:t>
            </a:r>
            <a:r>
              <a:rPr lang="es-ES" b="1" dirty="0"/>
              <a:t>=  Potencia de  medida en  la  posición 1</a:t>
            </a:r>
          </a:p>
          <a:p>
            <a:pPr lvl="2" algn="just"/>
            <a:r>
              <a:rPr lang="es-ES" b="1" dirty="0" smtClean="0"/>
              <a:t>P2 </a:t>
            </a:r>
            <a:r>
              <a:rPr lang="es-ES" b="1" dirty="0"/>
              <a:t>= Potencia de medida en la posición </a:t>
            </a:r>
            <a:r>
              <a:rPr lang="es-ES" b="1" dirty="0" smtClean="0"/>
              <a:t>2</a:t>
            </a:r>
          </a:p>
        </p:txBody>
      </p:sp>
      <p:pic>
        <p:nvPicPr>
          <p:cNvPr id="3" name="Imagen 2"/>
          <p:cNvPicPr>
            <a:picLocks noChangeAspect="1"/>
          </p:cNvPicPr>
          <p:nvPr/>
        </p:nvPicPr>
        <p:blipFill>
          <a:blip r:embed="rId2"/>
          <a:stretch>
            <a:fillRect/>
          </a:stretch>
        </p:blipFill>
        <p:spPr>
          <a:xfrm>
            <a:off x="2490849" y="510330"/>
            <a:ext cx="7162800" cy="4572310"/>
          </a:xfrm>
          <a:prstGeom prst="rect">
            <a:avLst/>
          </a:prstGeom>
        </p:spPr>
      </p:pic>
      <p:pic>
        <p:nvPicPr>
          <p:cNvPr id="4" name="Imagen 3"/>
          <p:cNvPicPr>
            <a:picLocks noChangeAspect="1"/>
          </p:cNvPicPr>
          <p:nvPr/>
        </p:nvPicPr>
        <p:blipFill>
          <a:blip r:embed="rId3"/>
          <a:stretch>
            <a:fillRect/>
          </a:stretch>
        </p:blipFill>
        <p:spPr>
          <a:xfrm>
            <a:off x="3063772" y="5592226"/>
            <a:ext cx="1266825" cy="352425"/>
          </a:xfrm>
          <a:prstGeom prst="rect">
            <a:avLst/>
          </a:prstGeom>
        </p:spPr>
      </p:pic>
    </p:spTree>
    <p:extLst>
      <p:ext uri="{BB962C8B-B14F-4D97-AF65-F5344CB8AC3E}">
        <p14:creationId xmlns:p14="http://schemas.microsoft.com/office/powerpoint/2010/main" val="1586001062"/>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dirty="0" smtClean="0"/>
              <a:t>Ejemplo de pinza </a:t>
            </a:r>
            <a:r>
              <a:rPr lang="es-ES" dirty="0" err="1" smtClean="0"/>
              <a:t>vatimetrica</a:t>
            </a:r>
            <a:r>
              <a:rPr lang="es-ES" dirty="0" smtClean="0"/>
              <a:t>, se rata del modelo  HT9022TRMS, que se presenta como una combinación entre un  </a:t>
            </a:r>
            <a:r>
              <a:rPr lang="es-ES" dirty="0"/>
              <a:t>analizador de calidad de energía, </a:t>
            </a:r>
            <a:r>
              <a:rPr lang="es-ES" dirty="0" smtClean="0"/>
              <a:t>comprobador </a:t>
            </a:r>
            <a:r>
              <a:rPr lang="es-ES" dirty="0"/>
              <a:t>de la  rotación de fases</a:t>
            </a:r>
            <a:r>
              <a:rPr lang="es-ES" dirty="0" smtClean="0"/>
              <a:t>, pinza </a:t>
            </a:r>
            <a:r>
              <a:rPr lang="es-ES" dirty="0" err="1"/>
              <a:t>amperimétrica</a:t>
            </a:r>
            <a:r>
              <a:rPr lang="es-ES" dirty="0"/>
              <a:t> y  también </a:t>
            </a:r>
            <a:r>
              <a:rPr lang="es-ES" dirty="0" smtClean="0"/>
              <a:t>un eficiente detector de tensión sin contacto.  </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Sistema </a:t>
            </a:r>
            <a:r>
              <a:rPr lang="es-ES" b="1" dirty="0">
                <a:solidFill>
                  <a:srgbClr val="0070C0"/>
                </a:solidFill>
                <a:latin typeface="Arial Rounded MT Bold" panose="020F0704030504030204" pitchFamily="34" charset="0"/>
              </a:rPr>
              <a:t>de cuatro hilos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smtClean="0"/>
              <a:t>En ella </a:t>
            </a:r>
            <a:r>
              <a:rPr lang="es-ES" dirty="0"/>
              <a:t>vemos que:</a:t>
            </a:r>
          </a:p>
          <a:p>
            <a:pPr lvl="2" algn="just"/>
            <a:r>
              <a:rPr lang="es-ES" b="1" dirty="0" smtClean="0"/>
              <a:t>P3ɸ,, = Potencia </a:t>
            </a:r>
            <a:r>
              <a:rPr lang="es-ES" b="1" dirty="0"/>
              <a:t>trifásica, </a:t>
            </a:r>
            <a:r>
              <a:rPr lang="es-ES" b="1" dirty="0" smtClean="0"/>
              <a:t>en kW</a:t>
            </a:r>
            <a:endParaRPr lang="es-ES" b="1" dirty="0"/>
          </a:p>
          <a:p>
            <a:pPr lvl="2" algn="just"/>
            <a:r>
              <a:rPr lang="es-ES" b="1" dirty="0" smtClean="0"/>
              <a:t>P1 </a:t>
            </a:r>
            <a:r>
              <a:rPr lang="es-ES" b="1" dirty="0"/>
              <a:t>= Potencia de medida en la posición 1 </a:t>
            </a:r>
          </a:p>
          <a:p>
            <a:pPr lvl="2" algn="just"/>
            <a:r>
              <a:rPr lang="es-ES" b="1" dirty="0" smtClean="0"/>
              <a:t>P2 </a:t>
            </a:r>
            <a:r>
              <a:rPr lang="es-ES" b="1" dirty="0"/>
              <a:t>= Potencia de medida en la posición 2</a:t>
            </a:r>
          </a:p>
          <a:p>
            <a:pPr lvl="2" algn="just"/>
            <a:r>
              <a:rPr lang="es-ES" b="1" dirty="0" smtClean="0"/>
              <a:t>P3= </a:t>
            </a:r>
            <a:r>
              <a:rPr lang="es-ES" b="1" dirty="0"/>
              <a:t>Potencia </a:t>
            </a:r>
            <a:r>
              <a:rPr lang="es-ES" b="1" dirty="0" smtClean="0"/>
              <a:t>de medida en la posición </a:t>
            </a:r>
            <a:r>
              <a:rPr lang="es-ES" b="1" dirty="0"/>
              <a:t>3</a:t>
            </a:r>
          </a:p>
        </p:txBody>
      </p:sp>
      <p:pic>
        <p:nvPicPr>
          <p:cNvPr id="5" name="Imagen 4"/>
          <p:cNvPicPr>
            <a:picLocks noChangeAspect="1"/>
          </p:cNvPicPr>
          <p:nvPr/>
        </p:nvPicPr>
        <p:blipFill>
          <a:blip r:embed="rId2"/>
          <a:stretch>
            <a:fillRect/>
          </a:stretch>
        </p:blipFill>
        <p:spPr>
          <a:xfrm>
            <a:off x="3952319" y="855975"/>
            <a:ext cx="5797324" cy="4131661"/>
          </a:xfrm>
          <a:prstGeom prst="rect">
            <a:avLst/>
          </a:prstGeom>
        </p:spPr>
      </p:pic>
      <p:pic>
        <p:nvPicPr>
          <p:cNvPr id="6" name="Imagen 5"/>
          <p:cNvPicPr>
            <a:picLocks noChangeAspect="1"/>
          </p:cNvPicPr>
          <p:nvPr/>
        </p:nvPicPr>
        <p:blipFill>
          <a:blip r:embed="rId3"/>
          <a:stretch>
            <a:fillRect/>
          </a:stretch>
        </p:blipFill>
        <p:spPr>
          <a:xfrm>
            <a:off x="5107812" y="5227156"/>
            <a:ext cx="1647825" cy="390525"/>
          </a:xfrm>
          <a:prstGeom prst="rect">
            <a:avLst/>
          </a:prstGeom>
        </p:spPr>
      </p:pic>
    </p:spTree>
    <p:extLst>
      <p:ext uri="{BB962C8B-B14F-4D97-AF65-F5344CB8AC3E}">
        <p14:creationId xmlns:p14="http://schemas.microsoft.com/office/powerpoint/2010/main" val="154389252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19065"/>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517152"/>
            <a:ext cx="11665527" cy="5632311"/>
          </a:xfrm>
          <a:prstGeom prst="rect">
            <a:avLst/>
          </a:prstGeom>
        </p:spPr>
        <p:txBody>
          <a:bodyPr wrap="square">
            <a:spAutoFit/>
          </a:bodyPr>
          <a:lstStyle/>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SEGURIDAD ELÉCTRICA</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PROTECCIONES ELECTRICAS Y TABLEROS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CANALIZACIÓN Y CONDUCTORES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CIRCUITOS E INSTLACIONES ELECTRICAS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REGLAMENTACION DE INSTALACIONES</a:t>
            </a:r>
            <a:endParaRPr lang="es-ES" sz="4000"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378176707"/>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0643" y="2333940"/>
            <a:ext cx="10854047" cy="1938992"/>
          </a:xfrm>
          <a:prstGeom prst="rect">
            <a:avLst/>
          </a:prstGeom>
        </p:spPr>
        <p:txBody>
          <a:bodyPr wrap="square">
            <a:spAutoFit/>
          </a:bodyPr>
          <a:lstStyle/>
          <a:p>
            <a:pPr algn="just"/>
            <a:r>
              <a:rPr lang="es-ES" sz="4000" dirty="0" smtClean="0">
                <a:latin typeface="Arial Rounded MT Bold" panose="020F0704030504030204" pitchFamily="34" charset="0"/>
              </a:rPr>
              <a:t>La influencia de la corriente eléctrica en el cuerpo humano y los elementos de protección que debemos utilizar.</a:t>
            </a:r>
            <a:endParaRPr lang="es-ES" sz="4000" dirty="0">
              <a:latin typeface="Arial Rounded MT Bold" panose="020F0704030504030204" pitchFamily="34" charset="0"/>
            </a:endParaRPr>
          </a:p>
        </p:txBody>
      </p:sp>
    </p:spTree>
    <p:extLst>
      <p:ext uri="{BB962C8B-B14F-4D97-AF65-F5344CB8AC3E}">
        <p14:creationId xmlns:p14="http://schemas.microsoft.com/office/powerpoint/2010/main" val="2979457693"/>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241672"/>
            <a:ext cx="11471564" cy="4801314"/>
          </a:xfrm>
          <a:prstGeom prst="rect">
            <a:avLst/>
          </a:prstGeom>
        </p:spPr>
        <p:txBody>
          <a:bodyPr wrap="square">
            <a:spAutoFit/>
          </a:bodyPr>
          <a:lstStyle/>
          <a:p>
            <a:pPr algn="just"/>
            <a:r>
              <a:rPr lang="es-ES" dirty="0" smtClean="0"/>
              <a:t> Anteriormente vimos los principios de la iluminación, explicamos la importancia de un nivel correcto de iluminación y las unidades que intervienen en su cálculo, y conocimos las características de cada una de ellas. Describimos los tipos de lámparas existentes junto a sus particularidades; analizamos las ventajas de las lámparas dicroicas, </a:t>
            </a:r>
            <a:r>
              <a:rPr lang="es-ES" dirty="0" err="1" smtClean="0"/>
              <a:t>bipín</a:t>
            </a:r>
            <a:r>
              <a:rPr lang="es-ES" dirty="0" smtClean="0"/>
              <a:t> y halógenas. Vimos las cualidades de los principales tipos de lámparas de bajo consumo y la mejora de coso, y explicamos la importancia de los artefactos y el procedimiento para determinar el nivel correcto de iluminación.</a:t>
            </a:r>
          </a:p>
          <a:p>
            <a:pPr algn="just"/>
            <a:r>
              <a:rPr lang="es-ES" dirty="0" smtClean="0"/>
              <a:t>En esta clase analizaremos los parámetros de riesgo asociados a la corriente eléctrica, su influencia en el cuerpo humano y la clasificación de las distintas formas de seguridad en función de los niveles de tensión.</a:t>
            </a:r>
          </a:p>
          <a:p>
            <a:pPr algn="just"/>
            <a:r>
              <a:rPr lang="es-ES" dirty="0" smtClean="0"/>
              <a:t>Conoceremos los grados de protección IP y algunos ejemplos de elementos de protección presentes en el mercado. Veremos las reglas de oro para efectuar trabajos eléctricos y enseñaremos a ejecutar de una forma segura los trabajos con tensión.</a:t>
            </a:r>
          </a:p>
          <a:p>
            <a:pPr algn="just"/>
            <a:r>
              <a:rPr lang="es-ES" b="1" dirty="0" smtClean="0">
                <a:solidFill>
                  <a:srgbClr val="0070C0"/>
                </a:solidFill>
                <a:latin typeface="Arial Rounded MT Bold" panose="020F0704030504030204" pitchFamily="34" charset="0"/>
              </a:rPr>
              <a:t>Resumen</a:t>
            </a:r>
          </a:p>
          <a:p>
            <a:pPr algn="just"/>
            <a:r>
              <a:rPr lang="es-ES" b="1" dirty="0" smtClean="0"/>
              <a:t>Parámetros de riesgo</a:t>
            </a:r>
          </a:p>
          <a:p>
            <a:pPr algn="just"/>
            <a:r>
              <a:rPr lang="es-ES" dirty="0" smtClean="0"/>
              <a:t>Riesgo de la corriente eléctrica y consecuencias en el cuerpo humano.</a:t>
            </a:r>
          </a:p>
          <a:p>
            <a:pPr algn="just"/>
            <a:r>
              <a:rPr lang="es-ES" b="1" dirty="0" smtClean="0"/>
              <a:t>Protección</a:t>
            </a:r>
          </a:p>
          <a:p>
            <a:pPr algn="just"/>
            <a:r>
              <a:rPr lang="es-ES" dirty="0" smtClean="0"/>
              <a:t>Funcionamiento de la protección contra contacto, grados de protección IP y clases térmicas.</a:t>
            </a:r>
          </a:p>
          <a:p>
            <a:pPr algn="just"/>
            <a:r>
              <a:rPr lang="es-ES" b="1" dirty="0" smtClean="0"/>
              <a:t>Recomendacione</a:t>
            </a:r>
            <a:r>
              <a:rPr lang="es-ES" dirty="0" smtClean="0"/>
              <a:t>s</a:t>
            </a:r>
          </a:p>
          <a:p>
            <a:pPr algn="just"/>
            <a:r>
              <a:rPr lang="es-ES" dirty="0" smtClean="0"/>
              <a:t>Reglas de oro para ejecutar trabajos con tensión en forma segura.</a:t>
            </a:r>
            <a:endParaRPr lang="es-ES" dirty="0"/>
          </a:p>
        </p:txBody>
      </p:sp>
    </p:spTree>
    <p:extLst>
      <p:ext uri="{BB962C8B-B14F-4D97-AF65-F5344CB8AC3E}">
        <p14:creationId xmlns:p14="http://schemas.microsoft.com/office/powerpoint/2010/main" val="1946707702"/>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8" y="2215323"/>
            <a:ext cx="11554691" cy="2862322"/>
          </a:xfrm>
          <a:prstGeom prst="rect">
            <a:avLst/>
          </a:prstGeom>
        </p:spPr>
        <p:txBody>
          <a:bodyPr wrap="square">
            <a:spAutoFit/>
          </a:bodyPr>
          <a:lstStyle/>
          <a:p>
            <a:pPr algn="ctr"/>
            <a:r>
              <a:rPr lang="es-ES" sz="3600" b="1" dirty="0" smtClean="0">
                <a:latin typeface="Arial Rounded MT Bold" panose="020F0704030504030204" pitchFamily="34" charset="0"/>
              </a:rPr>
              <a:t>PARAMETROS DE RIESGO </a:t>
            </a:r>
          </a:p>
          <a:p>
            <a:pPr algn="ctr"/>
            <a:r>
              <a:rPr lang="es-ES" sz="3600" b="1" dirty="0" smtClean="0">
                <a:latin typeface="Arial Rounded MT Bold" panose="020F0704030504030204" pitchFamily="34" charset="0"/>
              </a:rPr>
              <a:t>Toda instalación eléctrica posee riesgos que deben ser evitados mediante soluciones técnicas. Conocer los riesgos con precisión es imprescindible para evitarlos. </a:t>
            </a:r>
          </a:p>
        </p:txBody>
      </p:sp>
    </p:spTree>
    <p:extLst>
      <p:ext uri="{BB962C8B-B14F-4D97-AF65-F5344CB8AC3E}">
        <p14:creationId xmlns:p14="http://schemas.microsoft.com/office/powerpoint/2010/main" val="1051837517"/>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5909310"/>
          </a:xfrm>
          <a:prstGeom prst="rect">
            <a:avLst/>
          </a:prstGeom>
        </p:spPr>
        <p:txBody>
          <a:bodyPr wrap="square">
            <a:spAutoFit/>
          </a:bodyPr>
          <a:lstStyle/>
          <a:p>
            <a:pPr algn="just"/>
            <a:r>
              <a:rPr lang="es-ES" dirty="0" smtClean="0"/>
              <a:t>Los riesgos eléctricos son contingencias o eventos capaces de dañar a personas, a otros seres vivos o la infraestructura soporte de actividades personales y socioeconómicas.</a:t>
            </a:r>
          </a:p>
          <a:p>
            <a:pPr algn="just"/>
            <a:r>
              <a:rPr lang="es-ES" dirty="0" smtClean="0"/>
              <a:t>La electricidad solo es perceptible por medio de sus efectos; si alguno de estos, directa o indirectamente no están presentes (por ejemplo, el encendido de un indicador luminoso), es imposible saber si una instalación está energizada, es decir, de modo invisible constituyen situaciones riesgosas para personas, por contacto con la instalación o proximidad a ella. También, las averías de las instalaciones o de los equipos de conversión de energía pueden dañar directa o indirectamente a las personas, por lo tanto, diseño, construcción y operación de facilidades eléctricas adecuados no solo previenen pérdidas económicas, sino que, fundamentalmente, protegen a los individuos. Según su definición, los riesgos se pueden dividir en:</a:t>
            </a:r>
          </a:p>
          <a:p>
            <a:pPr lvl="1" algn="just"/>
            <a:r>
              <a:rPr lang="es-ES" b="1" dirty="0" smtClean="0"/>
              <a:t>1. Riesgos para las instalaciones y la infraestructura.</a:t>
            </a:r>
          </a:p>
          <a:p>
            <a:pPr lvl="1" algn="just"/>
            <a:r>
              <a:rPr lang="es-ES" b="1" dirty="0" smtClean="0"/>
              <a:t>2. Riesgos para las personas, animales domésticos o animales de cría en general.</a:t>
            </a:r>
          </a:p>
          <a:p>
            <a:pPr lvl="1" algn="just"/>
            <a:r>
              <a:rPr lang="es-ES" b="1" dirty="0" smtClean="0"/>
              <a:t>3. Riesgos por electricidad atmosférica (rayos) y electricidad estática.</a:t>
            </a:r>
          </a:p>
          <a:p>
            <a:pPr algn="just"/>
            <a:r>
              <a:rPr lang="es-ES" b="1" dirty="0" smtClean="0">
                <a:solidFill>
                  <a:srgbClr val="0070C0"/>
                </a:solidFill>
                <a:latin typeface="Arial Rounded MT Bold" panose="020F0704030504030204" pitchFamily="34" charset="0"/>
              </a:rPr>
              <a:t>Riesgos para las instalaciones y la infraestructura</a:t>
            </a:r>
          </a:p>
          <a:p>
            <a:pPr algn="just"/>
            <a:r>
              <a:rPr lang="es-ES" dirty="0" smtClean="0"/>
              <a:t>Por efecto Joule, la corriente eléctrica produce calor, lo que provoca riesgos térmicos, por lo que las instalaciones deben diseñarse y protegerse de acuerdo con las condiciones particulares de utilización para evitar riesgos de incendio. </a:t>
            </a:r>
          </a:p>
          <a:p>
            <a:pPr algn="just"/>
            <a:r>
              <a:rPr lang="es-ES" dirty="0" smtClean="0"/>
              <a:t>Las atmósferas explosivas que presentan riesgos de explosión están formadas por mezclas, en el aire, de sustancias inflamables gaseosas, vapores, líquidos, polvos o fibras finamente pulverizadas o microscópicas (nieblas y aerosoles) que, en determinadas concentraciones volumétricas, pueden inflamarse en un tiempo ínfimo (explosión).</a:t>
            </a:r>
          </a:p>
          <a:p>
            <a:pPr algn="just"/>
            <a:r>
              <a:rPr lang="es-ES" dirty="0" smtClean="0"/>
              <a:t>Los combustibles derivados del petróleo como hidrógeno, butano, metano, alcoholes, polvos de cereales, pólvoras, nitroglicerina, etcétera, son algunas de las sustancias que poseen riesgos de explosión.</a:t>
            </a:r>
          </a:p>
          <a:p>
            <a:pPr algn="just"/>
            <a:endParaRPr lang="es-ES" dirty="0"/>
          </a:p>
        </p:txBody>
      </p:sp>
    </p:spTree>
    <p:extLst>
      <p:ext uri="{BB962C8B-B14F-4D97-AF65-F5344CB8AC3E}">
        <p14:creationId xmlns:p14="http://schemas.microsoft.com/office/powerpoint/2010/main" val="143492158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740307"/>
          </a:xfrm>
          <a:prstGeom prst="rect">
            <a:avLst/>
          </a:prstGeom>
        </p:spPr>
        <p:txBody>
          <a:bodyPr wrap="square">
            <a:spAutoFit/>
          </a:bodyPr>
          <a:lstStyle/>
          <a:p>
            <a:pPr algn="just"/>
            <a:r>
              <a:rPr lang="es-ES" dirty="0" smtClean="0"/>
              <a:t>En las zonas denominadas peligrosas, las instalaciones deben ser especiales para evitar los riesgos. En ambientes residenciales, comerciales o industriales que estén suficientemente ventilados y se utilice gas natural o envasado para calefacción o cocinas, las instalaciones eléctricas pueden ser las normales, pero siempre deben hallarse a más de 0,50 m de cañerías o artefactos de gas.</a:t>
            </a:r>
          </a:p>
          <a:p>
            <a:pPr algn="just"/>
            <a:endParaRPr lang="es-AR" dirty="0" smtClean="0"/>
          </a:p>
          <a:p>
            <a:pPr algn="just"/>
            <a:endParaRPr lang="es-AR" dirty="0" smtClean="0"/>
          </a:p>
          <a:p>
            <a:pPr algn="just"/>
            <a:endParaRPr lang="es-AR" dirty="0"/>
          </a:p>
          <a:p>
            <a:pPr algn="just"/>
            <a:endParaRPr lang="es-AR" dirty="0"/>
          </a:p>
          <a:p>
            <a:pPr lvl="1" algn="just"/>
            <a:r>
              <a:rPr lang="es-ES" b="1" dirty="0"/>
              <a:t>Las </a:t>
            </a:r>
            <a:r>
              <a:rPr lang="es-ES" b="1" dirty="0" smtClean="0"/>
              <a:t>instalaciones </a:t>
            </a:r>
            <a:r>
              <a:rPr lang="es-ES" b="1" dirty="0"/>
              <a:t>que </a:t>
            </a:r>
          </a:p>
          <a:p>
            <a:pPr lvl="1" algn="just"/>
            <a:r>
              <a:rPr lang="es-ES" b="1" dirty="0"/>
              <a:t>no </a:t>
            </a:r>
            <a:r>
              <a:rPr lang="es-ES" b="1" dirty="0" smtClean="0"/>
              <a:t>están dimensionadas </a:t>
            </a:r>
            <a:endParaRPr lang="es-ES" b="1" dirty="0"/>
          </a:p>
          <a:p>
            <a:pPr lvl="1" algn="just"/>
            <a:r>
              <a:rPr lang="es-ES" b="1" dirty="0"/>
              <a:t>térmicamente </a:t>
            </a:r>
            <a:r>
              <a:rPr lang="es-ES" b="1" dirty="0" smtClean="0"/>
              <a:t>(</a:t>
            </a:r>
            <a:r>
              <a:rPr lang="es-ES" b="1" dirty="0"/>
              <a:t>sección de </a:t>
            </a:r>
          </a:p>
          <a:p>
            <a:pPr lvl="1" algn="just"/>
            <a:r>
              <a:rPr lang="es-ES" b="1" dirty="0"/>
              <a:t>conductor y tipo </a:t>
            </a:r>
            <a:r>
              <a:rPr lang="es-ES" b="1" dirty="0" smtClean="0"/>
              <a:t>de </a:t>
            </a:r>
            <a:r>
              <a:rPr lang="es-ES" b="1" dirty="0"/>
              <a:t>aislación) </a:t>
            </a:r>
          </a:p>
          <a:p>
            <a:pPr lvl="1" algn="just"/>
            <a:r>
              <a:rPr lang="es-ES" b="1" dirty="0"/>
              <a:t>tienen riesgos </a:t>
            </a:r>
            <a:r>
              <a:rPr lang="es-ES" b="1" dirty="0" smtClean="0"/>
              <a:t>de </a:t>
            </a:r>
            <a:r>
              <a:rPr lang="es-ES" b="1" dirty="0"/>
              <a:t>incendio</a:t>
            </a:r>
            <a:r>
              <a:rPr lang="es-ES" dirty="0"/>
              <a:t>.</a:t>
            </a:r>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r>
              <a:rPr lang="es-ES" dirty="0"/>
              <a:t>La falta del servicio eléctrico (riesgos derivados de la </a:t>
            </a:r>
            <a:r>
              <a:rPr lang="es-ES" dirty="0" smtClean="0"/>
              <a:t>falta </a:t>
            </a:r>
            <a:r>
              <a:rPr lang="es-ES" dirty="0"/>
              <a:t>de servicio) puede causar accidentes leves, graves u </a:t>
            </a:r>
            <a:r>
              <a:rPr lang="es-ES" dirty="0" smtClean="0"/>
              <a:t>ocasionar </a:t>
            </a:r>
            <a:r>
              <a:rPr lang="es-ES" dirty="0"/>
              <a:t>la muerte, por ejemplo: falta de iluminación, </a:t>
            </a:r>
            <a:r>
              <a:rPr lang="es-ES" dirty="0" smtClean="0"/>
              <a:t>detención </a:t>
            </a:r>
            <a:r>
              <a:rPr lang="es-ES" dirty="0"/>
              <a:t>de equipos médicos, falta de telecomunicaciones, </a:t>
            </a:r>
            <a:r>
              <a:rPr lang="es-ES" dirty="0" smtClean="0"/>
              <a:t>etcétera</a:t>
            </a:r>
            <a:r>
              <a:rPr lang="es-ES" dirty="0"/>
              <a:t>. Cuando un servicio es esencial para la </a:t>
            </a:r>
            <a:r>
              <a:rPr lang="es-ES" dirty="0" smtClean="0"/>
              <a:t>seguridad o </a:t>
            </a:r>
            <a:r>
              <a:rPr lang="es-ES" dirty="0"/>
              <a:t>la vida, se utiliza iluminación de emergencia, doble </a:t>
            </a:r>
            <a:r>
              <a:rPr lang="es-ES" dirty="0" smtClean="0"/>
              <a:t>alimentación </a:t>
            </a:r>
            <a:r>
              <a:rPr lang="es-ES" dirty="0"/>
              <a:t>por caminos separados, fuentes de alimentación </a:t>
            </a:r>
            <a:r>
              <a:rPr lang="es-ES" dirty="0" smtClean="0"/>
              <a:t>alternativas</a:t>
            </a:r>
            <a:r>
              <a:rPr lang="es-ES" dirty="0"/>
              <a:t>, fuentes de energía </a:t>
            </a:r>
            <a:r>
              <a:rPr lang="es-ES" dirty="0" err="1"/>
              <a:t>ininterrumpibles</a:t>
            </a:r>
            <a:r>
              <a:rPr lang="es-ES" dirty="0"/>
              <a:t> (UPS), </a:t>
            </a:r>
            <a:r>
              <a:rPr lang="es-ES" dirty="0" smtClean="0"/>
              <a:t>duplicación </a:t>
            </a:r>
            <a:r>
              <a:rPr lang="es-ES" dirty="0"/>
              <a:t>de equipos, entre otros. Finalmente, en los riesgos </a:t>
            </a:r>
            <a:r>
              <a:rPr lang="es-ES" dirty="0" smtClean="0"/>
              <a:t>de </a:t>
            </a:r>
            <a:r>
              <a:rPr lang="es-ES" dirty="0"/>
              <a:t>arcos eléctricos, las altas tensiones pueden romper la </a:t>
            </a:r>
            <a:r>
              <a:rPr lang="es-ES" dirty="0" smtClean="0"/>
              <a:t>rigidez </a:t>
            </a:r>
            <a:r>
              <a:rPr lang="es-ES" dirty="0"/>
              <a:t>dieléctrica de los aislantes y causar averías</a:t>
            </a:r>
            <a:r>
              <a:rPr lang="es-ES" dirty="0" smtClean="0"/>
              <a:t>.</a:t>
            </a:r>
            <a:endParaRPr lang="es-ES" dirty="0"/>
          </a:p>
        </p:txBody>
      </p:sp>
      <p:pic>
        <p:nvPicPr>
          <p:cNvPr id="3" name="Imagen 2"/>
          <p:cNvPicPr>
            <a:picLocks noChangeAspect="1"/>
          </p:cNvPicPr>
          <p:nvPr/>
        </p:nvPicPr>
        <p:blipFill>
          <a:blip r:embed="rId2"/>
          <a:stretch>
            <a:fillRect/>
          </a:stretch>
        </p:blipFill>
        <p:spPr>
          <a:xfrm>
            <a:off x="4037611" y="1223158"/>
            <a:ext cx="7137070" cy="3918858"/>
          </a:xfrm>
          <a:prstGeom prst="rect">
            <a:avLst/>
          </a:prstGeom>
        </p:spPr>
      </p:pic>
    </p:spTree>
    <p:extLst>
      <p:ext uri="{BB962C8B-B14F-4D97-AF65-F5344CB8AC3E}">
        <p14:creationId xmlns:p14="http://schemas.microsoft.com/office/powerpoint/2010/main" val="407593284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a:solidFill>
                  <a:srgbClr val="0070C0"/>
                </a:solidFill>
              </a:rPr>
              <a:t>Riesgos para personas, </a:t>
            </a:r>
            <a:r>
              <a:rPr lang="es-ES" b="1" dirty="0" smtClean="0">
                <a:solidFill>
                  <a:srgbClr val="0070C0"/>
                </a:solidFill>
              </a:rPr>
              <a:t>animales </a:t>
            </a:r>
            <a:r>
              <a:rPr lang="es-ES" b="1" dirty="0">
                <a:solidFill>
                  <a:srgbClr val="0070C0"/>
                </a:solidFill>
              </a:rPr>
              <a:t>domésticos o de cría</a:t>
            </a:r>
          </a:p>
          <a:p>
            <a:pPr algn="just"/>
            <a:r>
              <a:rPr lang="es-ES" dirty="0"/>
              <a:t>En general, estos riesgos se pueden dividir en:</a:t>
            </a:r>
          </a:p>
          <a:p>
            <a:pPr algn="just"/>
            <a:endParaRPr lang="es-AR" dirty="0" smtClean="0"/>
          </a:p>
          <a:p>
            <a:pPr marL="742950" lvl="1" indent="-285750" algn="just">
              <a:buFont typeface="Wingdings" panose="05000000000000000000" pitchFamily="2" charset="2"/>
              <a:buChar char="Ø"/>
            </a:pPr>
            <a:r>
              <a:rPr lang="es-ES" b="1" dirty="0" smtClean="0"/>
              <a:t>Riesgos </a:t>
            </a:r>
            <a:r>
              <a:rPr lang="es-ES" b="1" dirty="0"/>
              <a:t>por contacto con conductores.</a:t>
            </a:r>
          </a:p>
          <a:p>
            <a:pPr marL="742950" lvl="1" indent="-285750" algn="just">
              <a:buFont typeface="Wingdings" panose="05000000000000000000" pitchFamily="2" charset="2"/>
              <a:buChar char="Ø"/>
            </a:pPr>
            <a:r>
              <a:rPr lang="es-ES" b="1" dirty="0" smtClean="0"/>
              <a:t>Riesgos </a:t>
            </a:r>
            <a:r>
              <a:rPr lang="es-ES" b="1" dirty="0"/>
              <a:t>por fallas de aislaciones y posterior contacto </a:t>
            </a:r>
            <a:r>
              <a:rPr lang="es-ES" b="1" dirty="0" smtClean="0"/>
              <a:t>de seres vivos.</a:t>
            </a:r>
          </a:p>
          <a:p>
            <a:pPr marL="742950" lvl="1" indent="-285750" algn="just">
              <a:buFont typeface="Wingdings" panose="05000000000000000000" pitchFamily="2" charset="2"/>
              <a:buChar char="Ø"/>
            </a:pPr>
            <a:r>
              <a:rPr lang="es-ES" b="1" dirty="0"/>
              <a:t>Riesgos derivados </a:t>
            </a:r>
            <a:r>
              <a:rPr lang="es-ES" b="1" dirty="0" smtClean="0"/>
              <a:t>de la cercanía a arcos o arcos directos al cuerpo</a:t>
            </a:r>
            <a:r>
              <a:rPr lang="es-ES" b="1" dirty="0"/>
              <a:t>.</a:t>
            </a:r>
          </a:p>
          <a:p>
            <a:pPr marL="742950" lvl="1" indent="-285750" algn="just">
              <a:buFont typeface="Wingdings" panose="05000000000000000000" pitchFamily="2" charset="2"/>
              <a:buChar char="Ø"/>
            </a:pPr>
            <a:r>
              <a:rPr lang="es-ES" b="1" dirty="0" smtClean="0"/>
              <a:t>En frecuencias de tipo industrial, riesgos por campos eléctricos o magnéticos </a:t>
            </a:r>
            <a:r>
              <a:rPr lang="es-ES" b="1" dirty="0"/>
              <a:t>intensos.</a:t>
            </a:r>
          </a:p>
          <a:p>
            <a:pPr marL="742950" lvl="1" indent="-285750" algn="just">
              <a:buFont typeface="Wingdings" panose="05000000000000000000" pitchFamily="2" charset="2"/>
              <a:buChar char="Ø"/>
            </a:pPr>
            <a:r>
              <a:rPr lang="es-ES" b="1" dirty="0" smtClean="0"/>
              <a:t>En frecuencias </a:t>
            </a:r>
            <a:r>
              <a:rPr lang="es-ES" b="1" dirty="0"/>
              <a:t>de radiotransmisión (frecuencias de </a:t>
            </a:r>
            <a:r>
              <a:rPr lang="es-ES" b="1" dirty="0" smtClean="0"/>
              <a:t>entre 100 </a:t>
            </a:r>
            <a:r>
              <a:rPr lang="es-ES" b="1" dirty="0"/>
              <a:t>kHz y hasta 300 </a:t>
            </a:r>
            <a:r>
              <a:rPr lang="es-ES" b="1" dirty="0" err="1"/>
              <a:t>Ghz</a:t>
            </a:r>
            <a:r>
              <a:rPr lang="es-ES" b="1" dirty="0"/>
              <a:t>), riesgos por campos </a:t>
            </a:r>
            <a:r>
              <a:rPr lang="es-ES" b="1" dirty="0" smtClean="0"/>
              <a:t>electromagnéticos</a:t>
            </a:r>
            <a:r>
              <a:rPr lang="es-ES" b="1" dirty="0"/>
              <a:t>. Estas frecuencias son denominadas </a:t>
            </a:r>
            <a:r>
              <a:rPr lang="es-ES" b="1" dirty="0" smtClean="0"/>
              <a:t>Radiaciones </a:t>
            </a:r>
            <a:r>
              <a:rPr lang="es-ES" b="1" dirty="0"/>
              <a:t>No </a:t>
            </a:r>
            <a:r>
              <a:rPr lang="es-ES" b="1" dirty="0" smtClean="0"/>
              <a:t>Ionizantes </a:t>
            </a:r>
            <a:r>
              <a:rPr lang="es-ES" b="1" dirty="0"/>
              <a:t>(RNI). </a:t>
            </a:r>
            <a:endParaRPr lang="es-ES" b="1" dirty="0" smtClean="0"/>
          </a:p>
          <a:p>
            <a:pPr marL="742950" lvl="1" indent="-285750" algn="just">
              <a:buFont typeface="Wingdings" panose="05000000000000000000" pitchFamily="2" charset="2"/>
              <a:buChar char="Ø"/>
            </a:pPr>
            <a:endParaRPr lang="es-AR" b="1" dirty="0"/>
          </a:p>
          <a:p>
            <a:pPr algn="just"/>
            <a:r>
              <a:rPr lang="es-ES" b="1" dirty="0">
                <a:solidFill>
                  <a:srgbClr val="0070C0"/>
                </a:solidFill>
              </a:rPr>
              <a:t>Riesgos por electricidad </a:t>
            </a:r>
            <a:r>
              <a:rPr lang="es-ES" b="1" dirty="0" smtClean="0">
                <a:solidFill>
                  <a:srgbClr val="0070C0"/>
                </a:solidFill>
              </a:rPr>
              <a:t>atmosférica </a:t>
            </a:r>
            <a:r>
              <a:rPr lang="es-ES" b="1" dirty="0">
                <a:solidFill>
                  <a:srgbClr val="0070C0"/>
                </a:solidFill>
              </a:rPr>
              <a:t>(rayos) y </a:t>
            </a:r>
            <a:r>
              <a:rPr lang="es-ES" b="1" dirty="0" smtClean="0">
                <a:solidFill>
                  <a:srgbClr val="0070C0"/>
                </a:solidFill>
              </a:rPr>
              <a:t>electricidad </a:t>
            </a:r>
            <a:r>
              <a:rPr lang="es-ES" b="1" dirty="0">
                <a:solidFill>
                  <a:srgbClr val="0070C0"/>
                </a:solidFill>
              </a:rPr>
              <a:t>estática</a:t>
            </a:r>
          </a:p>
          <a:p>
            <a:pPr algn="just"/>
            <a:r>
              <a:rPr lang="es-ES" dirty="0"/>
              <a:t>Estos riesgos pueden ser subsumidos en las demás </a:t>
            </a:r>
            <a:r>
              <a:rPr lang="es-ES" dirty="0" smtClean="0"/>
              <a:t>clasificaciones</a:t>
            </a:r>
            <a:r>
              <a:rPr lang="es-ES" dirty="0"/>
              <a:t>. Para prevenirlos o mitigarlos son necesarios </a:t>
            </a:r>
            <a:r>
              <a:rPr lang="es-ES" dirty="0" smtClean="0"/>
              <a:t>instalaciones </a:t>
            </a:r>
            <a:r>
              <a:rPr lang="es-ES" dirty="0"/>
              <a:t>y procedimientos técnicos especiales, por </a:t>
            </a:r>
            <a:r>
              <a:rPr lang="es-ES" dirty="0" smtClean="0"/>
              <a:t>ello </a:t>
            </a:r>
            <a:r>
              <a:rPr lang="es-ES" dirty="0"/>
              <a:t>es preferible tenerlos en cuenta en forma separada. </a:t>
            </a:r>
          </a:p>
          <a:p>
            <a:pPr algn="just"/>
            <a:r>
              <a:rPr lang="es-ES" dirty="0"/>
              <a:t>Así, se deberán estudiar los diferentes tipos de </a:t>
            </a:r>
            <a:r>
              <a:rPr lang="es-ES" dirty="0" smtClean="0"/>
              <a:t>pararrayos</a:t>
            </a:r>
            <a:r>
              <a:rPr lang="es-ES" dirty="0"/>
              <a:t>, puestas a tierra, protectores de sobretensiones, </a:t>
            </a:r>
            <a:r>
              <a:rPr lang="es-ES" dirty="0" smtClean="0"/>
              <a:t>descargadores </a:t>
            </a:r>
            <a:r>
              <a:rPr lang="es-ES" dirty="0"/>
              <a:t>de electricidad estática, etcétera</a:t>
            </a:r>
            <a:r>
              <a:rPr lang="es-ES" dirty="0" smtClean="0"/>
              <a:t>.</a:t>
            </a:r>
          </a:p>
          <a:p>
            <a:pPr algn="just"/>
            <a:endParaRPr lang="es-AR" dirty="0" smtClean="0"/>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está bien diseñada cuando se tiene en cuenta la preservación de </a:t>
            </a:r>
            <a:r>
              <a:rPr lang="es-ES" b="1" dirty="0">
                <a:solidFill>
                  <a:srgbClr val="FF0000"/>
                </a:solidFill>
                <a:latin typeface="Arial Rounded MT Bold" panose="020F0704030504030204" pitchFamily="34" charset="0"/>
              </a:rPr>
              <a:t>la vida humana</a:t>
            </a:r>
          </a:p>
          <a:p>
            <a:pPr algn="just"/>
            <a:endParaRPr lang="es-AR" dirty="0" smtClean="0"/>
          </a:p>
          <a:p>
            <a:pPr algn="just"/>
            <a:r>
              <a:rPr lang="es-ES" b="1" dirty="0">
                <a:solidFill>
                  <a:srgbClr val="0070C0"/>
                </a:solidFill>
              </a:rPr>
              <a:t>Riesgos por campos</a:t>
            </a:r>
          </a:p>
          <a:p>
            <a:pPr algn="ctr"/>
            <a:r>
              <a:rPr lang="es-ES" b="1" dirty="0">
                <a:solidFill>
                  <a:srgbClr val="0070C0"/>
                </a:solidFill>
              </a:rPr>
              <a:t>Es importante que todas las personas </a:t>
            </a:r>
            <a:r>
              <a:rPr lang="es-ES" b="1" dirty="0" smtClean="0">
                <a:solidFill>
                  <a:srgbClr val="0070C0"/>
                </a:solidFill>
              </a:rPr>
              <a:t>capacitadas </a:t>
            </a:r>
            <a:r>
              <a:rPr lang="es-ES" b="1" dirty="0">
                <a:solidFill>
                  <a:srgbClr val="0070C0"/>
                </a:solidFill>
              </a:rPr>
              <a:t>en electricidad </a:t>
            </a:r>
            <a:r>
              <a:rPr lang="es-ES" b="1" dirty="0" smtClean="0">
                <a:solidFill>
                  <a:srgbClr val="0070C0"/>
                </a:solidFill>
              </a:rPr>
              <a:t>conozcan los </a:t>
            </a:r>
            <a:r>
              <a:rPr lang="es-ES" b="1" dirty="0">
                <a:solidFill>
                  <a:srgbClr val="0070C0"/>
                </a:solidFill>
              </a:rPr>
              <a:t>riesgos de los campos magnéticos, </a:t>
            </a:r>
            <a:r>
              <a:rPr lang="es-ES" b="1" dirty="0" smtClean="0">
                <a:solidFill>
                  <a:srgbClr val="0070C0"/>
                </a:solidFill>
              </a:rPr>
              <a:t>eléctricos </a:t>
            </a:r>
            <a:r>
              <a:rPr lang="es-ES" b="1" dirty="0">
                <a:solidFill>
                  <a:srgbClr val="0070C0"/>
                </a:solidFill>
              </a:rPr>
              <a:t>y electromagnéticos. Hasta </a:t>
            </a:r>
            <a:r>
              <a:rPr lang="es-ES" b="1" dirty="0" smtClean="0">
                <a:solidFill>
                  <a:srgbClr val="0070C0"/>
                </a:solidFill>
              </a:rPr>
              <a:t>ahora</a:t>
            </a:r>
            <a:r>
              <a:rPr lang="es-ES" b="1" dirty="0">
                <a:solidFill>
                  <a:srgbClr val="0070C0"/>
                </a:solidFill>
              </a:rPr>
              <a:t>, no hay evidencia científica cierta </a:t>
            </a:r>
            <a:r>
              <a:rPr lang="es-ES" b="1" dirty="0" smtClean="0">
                <a:solidFill>
                  <a:srgbClr val="0070C0"/>
                </a:solidFill>
              </a:rPr>
              <a:t>acerca </a:t>
            </a:r>
            <a:r>
              <a:rPr lang="es-ES" b="1" dirty="0">
                <a:solidFill>
                  <a:srgbClr val="0070C0"/>
                </a:solidFill>
              </a:rPr>
              <a:t>de su peligrosidad, pero se aplica </a:t>
            </a:r>
            <a:r>
              <a:rPr lang="es-ES" b="1" dirty="0" smtClean="0">
                <a:solidFill>
                  <a:srgbClr val="0070C0"/>
                </a:solidFill>
              </a:rPr>
              <a:t>un </a:t>
            </a:r>
            <a:r>
              <a:rPr lang="es-ES" b="1" dirty="0">
                <a:solidFill>
                  <a:srgbClr val="0070C0"/>
                </a:solidFill>
              </a:rPr>
              <a:t>principio de precaución cuya sigla en </a:t>
            </a:r>
            <a:r>
              <a:rPr lang="es-ES" b="1" dirty="0" smtClean="0">
                <a:solidFill>
                  <a:srgbClr val="0070C0"/>
                </a:solidFill>
              </a:rPr>
              <a:t>inglés </a:t>
            </a:r>
            <a:r>
              <a:rPr lang="es-ES" b="1" dirty="0">
                <a:solidFill>
                  <a:srgbClr val="0070C0"/>
                </a:solidFill>
              </a:rPr>
              <a:t>es ALARA: valores tan bajos como </a:t>
            </a:r>
            <a:r>
              <a:rPr lang="es-ES" b="1" dirty="0" smtClean="0">
                <a:solidFill>
                  <a:srgbClr val="0070C0"/>
                </a:solidFill>
              </a:rPr>
              <a:t>razonablemente </a:t>
            </a:r>
            <a:r>
              <a:rPr lang="es-ES" b="1" dirty="0">
                <a:solidFill>
                  <a:srgbClr val="0070C0"/>
                </a:solidFill>
              </a:rPr>
              <a:t>alcanzables. Por eso, se </a:t>
            </a:r>
            <a:r>
              <a:rPr lang="es-ES" b="1" dirty="0" smtClean="0">
                <a:solidFill>
                  <a:srgbClr val="0070C0"/>
                </a:solidFill>
              </a:rPr>
              <a:t>establecen </a:t>
            </a:r>
            <a:r>
              <a:rPr lang="es-ES" b="1" dirty="0">
                <a:solidFill>
                  <a:srgbClr val="0070C0"/>
                </a:solidFill>
              </a:rPr>
              <a:t>límites para campos y RNI.</a:t>
            </a:r>
          </a:p>
          <a:p>
            <a:pPr algn="just"/>
            <a:endParaRPr lang="es-ES" dirty="0"/>
          </a:p>
        </p:txBody>
      </p:sp>
    </p:spTree>
    <p:extLst>
      <p:ext uri="{BB962C8B-B14F-4D97-AF65-F5344CB8AC3E}">
        <p14:creationId xmlns:p14="http://schemas.microsoft.com/office/powerpoint/2010/main" val="2855517086"/>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r>
              <a:rPr lang="es-ES" b="1" dirty="0" smtClean="0"/>
              <a:t>Las </a:t>
            </a:r>
            <a:r>
              <a:rPr lang="es-ES" b="1" dirty="0"/>
              <a:t>cargas críticas se alimentan de dos redes, generador de reserva</a:t>
            </a:r>
          </a:p>
          <a:p>
            <a:r>
              <a:rPr lang="es-ES" b="1" dirty="0"/>
              <a:t>y UPS en paralelo por riesgos derivados de falta de servicio.</a:t>
            </a:r>
          </a:p>
          <a:p>
            <a:pPr algn="just"/>
            <a:endParaRPr lang="es-ES" dirty="0"/>
          </a:p>
        </p:txBody>
      </p:sp>
      <p:pic>
        <p:nvPicPr>
          <p:cNvPr id="3" name="Imagen 2"/>
          <p:cNvPicPr>
            <a:picLocks noChangeAspect="1"/>
          </p:cNvPicPr>
          <p:nvPr/>
        </p:nvPicPr>
        <p:blipFill>
          <a:blip r:embed="rId2"/>
          <a:stretch>
            <a:fillRect/>
          </a:stretch>
        </p:blipFill>
        <p:spPr>
          <a:xfrm>
            <a:off x="364177" y="527338"/>
            <a:ext cx="5105400" cy="4972050"/>
          </a:xfrm>
          <a:prstGeom prst="rect">
            <a:avLst/>
          </a:prstGeom>
        </p:spPr>
      </p:pic>
      <p:sp>
        <p:nvSpPr>
          <p:cNvPr id="4" name="Rectángulo 3"/>
          <p:cNvSpPr/>
          <p:nvPr/>
        </p:nvSpPr>
        <p:spPr>
          <a:xfrm>
            <a:off x="6631495" y="4681739"/>
            <a:ext cx="5153892" cy="923330"/>
          </a:xfrm>
          <a:prstGeom prst="rect">
            <a:avLst/>
          </a:prstGeom>
        </p:spPr>
        <p:txBody>
          <a:bodyPr wrap="square">
            <a:spAutoFit/>
          </a:bodyPr>
          <a:lstStyle/>
          <a:p>
            <a:pPr algn="just"/>
            <a:r>
              <a:rPr lang="es-ES" b="1" dirty="0"/>
              <a:t>Los rayos producen corrientes conducidas altas que generan </a:t>
            </a:r>
            <a:r>
              <a:rPr lang="es-ES" b="1" dirty="0" smtClean="0"/>
              <a:t>sobretensiones </a:t>
            </a:r>
            <a:r>
              <a:rPr lang="es-ES" b="1" dirty="0"/>
              <a:t>y también tensiones inducidas en conductores cercanos.</a:t>
            </a:r>
          </a:p>
        </p:txBody>
      </p:sp>
      <p:pic>
        <p:nvPicPr>
          <p:cNvPr id="5" name="Imagen 4"/>
          <p:cNvPicPr>
            <a:picLocks noChangeAspect="1"/>
          </p:cNvPicPr>
          <p:nvPr/>
        </p:nvPicPr>
        <p:blipFill>
          <a:blip r:embed="rId3"/>
          <a:stretch>
            <a:fillRect/>
          </a:stretch>
        </p:blipFill>
        <p:spPr>
          <a:xfrm>
            <a:off x="6631495" y="1441738"/>
            <a:ext cx="5000625" cy="3143250"/>
          </a:xfrm>
          <a:prstGeom prst="rect">
            <a:avLst/>
          </a:prstGeom>
        </p:spPr>
      </p:pic>
    </p:spTree>
    <p:extLst>
      <p:ext uri="{BB962C8B-B14F-4D97-AF65-F5344CB8AC3E}">
        <p14:creationId xmlns:p14="http://schemas.microsoft.com/office/powerpoint/2010/main" val="854843761"/>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de tensión eléctrica</a:t>
            </a:r>
          </a:p>
          <a:p>
            <a:pPr algn="just"/>
            <a:r>
              <a:rPr lang="es-ES" dirty="0" smtClean="0"/>
              <a:t>Los daños se producen al circular corriente por el cuerpo humano y de animales. La intensidad de corriente es directamente proporcional a la tensión aplicada, de modo que los riesgos están asociados a los niveles de tensión.</a:t>
            </a:r>
          </a:p>
          <a:p>
            <a:pPr algn="just"/>
            <a:r>
              <a:rPr lang="es-ES" dirty="0" smtClean="0"/>
              <a:t>Podemos definir como tensión de seguridad a 24 V respecto a tierra, para ambientes secos o húmedos. Para ambientes mojados o personas sumergidas, la tensión de seguridad es de hasta 12 V.</a:t>
            </a:r>
          </a:p>
          <a:p>
            <a:pPr algn="just"/>
            <a:r>
              <a:rPr lang="es-ES" dirty="0" smtClean="0"/>
              <a:t>Por otra parte, las tensiones AT suelen diferenciarse en: </a:t>
            </a:r>
          </a:p>
          <a:p>
            <a:pPr marL="742950" lvl="1" indent="-285750" algn="just">
              <a:buFont typeface="Wingdings" panose="05000000000000000000" pitchFamily="2" charset="2"/>
              <a:buChar char="q"/>
            </a:pPr>
            <a:r>
              <a:rPr lang="es-ES" b="1" dirty="0" smtClean="0"/>
              <a:t>Alta Tensión: 33 </a:t>
            </a:r>
            <a:r>
              <a:rPr lang="es-ES" b="1" dirty="0" err="1" smtClean="0"/>
              <a:t>kV</a:t>
            </a:r>
            <a:r>
              <a:rPr lang="es-ES" b="1" dirty="0" smtClean="0"/>
              <a:t> &lt; V &lt; 220 </a:t>
            </a:r>
            <a:r>
              <a:rPr lang="es-ES" b="1" dirty="0" err="1" smtClean="0"/>
              <a:t>kV</a:t>
            </a:r>
            <a:r>
              <a:rPr lang="es-ES" b="1" dirty="0" smtClean="0"/>
              <a:t>,</a:t>
            </a:r>
          </a:p>
          <a:p>
            <a:pPr marL="742950" lvl="1" indent="-285750" algn="just">
              <a:buFont typeface="Wingdings" panose="05000000000000000000" pitchFamily="2" charset="2"/>
              <a:buChar char="q"/>
            </a:pPr>
            <a:r>
              <a:rPr lang="es-ES" b="1" dirty="0" smtClean="0"/>
              <a:t>Extra Alta Tensión (EAT): 220 </a:t>
            </a:r>
            <a:r>
              <a:rPr lang="es-ES" b="1" dirty="0" err="1" smtClean="0"/>
              <a:t>kV</a:t>
            </a:r>
            <a:r>
              <a:rPr lang="es-ES" b="1" dirty="0" smtClean="0"/>
              <a:t> &lt; V &lt; 800 </a:t>
            </a:r>
            <a:r>
              <a:rPr lang="es-ES" b="1" dirty="0" err="1" smtClean="0"/>
              <a:t>kV</a:t>
            </a:r>
            <a:r>
              <a:rPr lang="es-ES" b="1" dirty="0" smtClean="0"/>
              <a:t>. </a:t>
            </a:r>
          </a:p>
          <a:p>
            <a:pPr marL="742950" lvl="1" indent="-285750" algn="just">
              <a:buFont typeface="Wingdings" panose="05000000000000000000" pitchFamily="2" charset="2"/>
              <a:buChar char="q"/>
            </a:pPr>
            <a:r>
              <a:rPr lang="es-ES" b="1" dirty="0" smtClean="0"/>
              <a:t>Ultra Alta Tensión: V &gt; 800 </a:t>
            </a:r>
            <a:r>
              <a:rPr lang="es-ES" b="1" dirty="0" err="1" smtClean="0"/>
              <a:t>kV</a:t>
            </a:r>
            <a:r>
              <a:rPr lang="es-ES" b="1" dirty="0" smtClean="0"/>
              <a:t>.</a:t>
            </a:r>
          </a:p>
          <a:p>
            <a:pPr algn="just"/>
            <a:r>
              <a:rPr lang="es-ES" dirty="0" smtClean="0"/>
              <a:t>Los niveles de tensión determinan tipos de instalaciones, materiales aislantes y modos de trabajo seguro.</a:t>
            </a:r>
          </a:p>
          <a:p>
            <a:pPr algn="just"/>
            <a:r>
              <a:rPr lang="es-ES" b="1" dirty="0" smtClean="0">
                <a:solidFill>
                  <a:srgbClr val="0070C0"/>
                </a:solidFill>
              </a:rPr>
              <a:t>Trabajo seguro</a:t>
            </a:r>
          </a:p>
          <a:p>
            <a:pPr algn="ctr"/>
            <a:r>
              <a:rPr lang="es-ES" b="1" dirty="0" smtClean="0">
                <a:solidFill>
                  <a:srgbClr val="0070C0"/>
                </a:solidFill>
              </a:rPr>
              <a:t>Cuando se trabaja en una instalación eléctrica, debe cortarse la energía. Luego se debe verificar la falta de tensión, bloquearse los interruptores para evitar la reconexión, colocarse un cartel para avisar que se está trabajando, y cortocircuitar las líneas entre sí y contra tierra, de ambos lados, de modo que, ante una conexión no deseada, no llegue tensión al lugar de trabajo.</a:t>
            </a:r>
          </a:p>
          <a:p>
            <a:pPr algn="just"/>
            <a:endParaRPr lang="es-ES" dirty="0" smtClean="0"/>
          </a:p>
          <a:p>
            <a:pPr algn="ctr"/>
            <a:r>
              <a:rPr lang="es-ES" b="1" dirty="0" smtClean="0">
                <a:solidFill>
                  <a:srgbClr val="FF0000"/>
                </a:solidFill>
                <a:latin typeface="Arial Rounded MT Bold" panose="020F0704030504030204" pitchFamily="34" charset="0"/>
              </a:rPr>
              <a:t>Son más peligrosos los contactos cuando se producen en zonas del cuerpo distintas de pies y manos.</a:t>
            </a:r>
          </a:p>
          <a:p>
            <a:pPr algn="just"/>
            <a:endParaRPr lang="es-ES" dirty="0" smtClean="0"/>
          </a:p>
          <a:p>
            <a:pPr algn="just"/>
            <a:r>
              <a:rPr lang="es-ES" b="1" dirty="0" smtClean="0">
                <a:solidFill>
                  <a:srgbClr val="0070C0"/>
                </a:solidFill>
                <a:latin typeface="Arial Rounded MT Bold" panose="020F0704030504030204" pitchFamily="34" charset="0"/>
              </a:rPr>
              <a:t>Influencias en el cuerpo</a:t>
            </a:r>
          </a:p>
          <a:p>
            <a:pPr algn="just"/>
            <a:r>
              <a:rPr lang="es-ES" dirty="0" smtClean="0"/>
              <a:t>El encuentro directo o indirecto de una persona con una fuente de corriente eléctrica es un choque eléctrico (shock). El choque puede provenir de un contacto óhmico, de un arco que, por ruptura de la rigidez dieléctrica, salva una distancia o barrera entre la fuente y la persona (descarga disruptiva). Con tensiones más altas, hay más probabilidades de altas corrientes dañinas si la fuente de energía posee capacidad de entregarla (baja impedancia interna de la fuente respecto a la impedancia de carga).</a:t>
            </a:r>
          </a:p>
          <a:p>
            <a:pPr algn="just"/>
            <a:endParaRPr lang="es-ES" dirty="0"/>
          </a:p>
        </p:txBody>
      </p:sp>
    </p:spTree>
    <p:extLst>
      <p:ext uri="{BB962C8B-B14F-4D97-AF65-F5344CB8AC3E}">
        <p14:creationId xmlns:p14="http://schemas.microsoft.com/office/powerpoint/2010/main" val="4262201642"/>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5355312"/>
          </a:xfrm>
          <a:prstGeom prst="rect">
            <a:avLst/>
          </a:prstGeom>
        </p:spPr>
        <p:txBody>
          <a:bodyPr wrap="square">
            <a:spAutoFit/>
          </a:bodyPr>
          <a:lstStyle/>
          <a:p>
            <a:pPr algn="just"/>
            <a:r>
              <a:rPr lang="es-ES" dirty="0" smtClean="0"/>
              <a:t>La barrera natural entre el cuerpo y la fuente que produce el choque es la piel. Su capa externa es la epidermis, que es un tejido de células estratificado, de espesor variable según la parte del cuerpo que recubre, con espesor entre 0,1 mm (párpados) a 1,5 mm en manos o pies. Los tejidos biológicos en general son no homogéneos y anisótropos, es decir, no se comportan de igual forma en todas las direcciones.</a:t>
            </a:r>
          </a:p>
          <a:p>
            <a:pPr algn="just"/>
            <a:r>
              <a:rPr lang="es-ES" dirty="0" smtClean="0"/>
              <a:t>Las células están compuestas por una membrana aislante y un interior, citoplasma, mayormente líquido (el 85 % es agua ionizada), por lo tanto, conductor. Desde el punto de </a:t>
            </a:r>
            <a:r>
              <a:rPr lang="es-ES" dirty="0"/>
              <a:t>vista eléctrico, la epidermis posee </a:t>
            </a:r>
            <a:r>
              <a:rPr lang="es-ES" dirty="0" err="1"/>
              <a:t>permitividad</a:t>
            </a:r>
            <a:r>
              <a:rPr lang="es-ES" dirty="0"/>
              <a:t> eléctrica </a:t>
            </a:r>
            <a:r>
              <a:rPr lang="es-ES" dirty="0" smtClean="0"/>
              <a:t>(ɛ) </a:t>
            </a:r>
            <a:r>
              <a:rPr lang="es-ES" dirty="0"/>
              <a:t>y </a:t>
            </a:r>
            <a:r>
              <a:rPr lang="es-ES" dirty="0" smtClean="0"/>
              <a:t>resistividad (</a:t>
            </a:r>
            <a:r>
              <a:rPr lang="el-GR" dirty="0" smtClean="0"/>
              <a:t>ρ</a:t>
            </a:r>
            <a:r>
              <a:rPr lang="es-ES" dirty="0" smtClean="0"/>
              <a:t>). </a:t>
            </a:r>
            <a:r>
              <a:rPr lang="es-ES" dirty="0"/>
              <a:t>En la práctica, se puede considerar que los </a:t>
            </a:r>
            <a:r>
              <a:rPr lang="es-ES" dirty="0" smtClean="0"/>
              <a:t>tejidos </a:t>
            </a:r>
            <a:r>
              <a:rPr lang="es-ES" dirty="0"/>
              <a:t>biológicos son paramagnéticos </a:t>
            </a:r>
            <a:r>
              <a:rPr lang="es-ES" dirty="0" smtClean="0"/>
              <a:t>(</a:t>
            </a:r>
            <a:r>
              <a:rPr lang="el-GR" dirty="0" smtClean="0"/>
              <a:t>μ</a:t>
            </a:r>
            <a:r>
              <a:rPr lang="es-AR" dirty="0" smtClean="0"/>
              <a:t> ~ </a:t>
            </a:r>
            <a:r>
              <a:rPr lang="es-ES" dirty="0" smtClean="0"/>
              <a:t>1</a:t>
            </a:r>
            <a:r>
              <a:rPr lang="es-ES" dirty="0"/>
              <a:t>).</a:t>
            </a:r>
          </a:p>
          <a:p>
            <a:pPr algn="just"/>
            <a:r>
              <a:rPr lang="es-ES" dirty="0"/>
              <a:t>Para que se establezca una corriente desde una fuente </a:t>
            </a:r>
            <a:r>
              <a:rPr lang="es-ES" dirty="0" smtClean="0"/>
              <a:t>externa</a:t>
            </a:r>
            <a:r>
              <a:rPr lang="es-ES" dirty="0"/>
              <a:t>, la corriente debe ingresar al cuerpo por la epidermis, </a:t>
            </a:r>
            <a:r>
              <a:rPr lang="es-ES" dirty="0" smtClean="0"/>
              <a:t>circular </a:t>
            </a:r>
            <a:r>
              <a:rPr lang="es-ES" dirty="0"/>
              <a:t>por el </a:t>
            </a:r>
            <a:r>
              <a:rPr lang="es-ES" dirty="0" smtClean="0"/>
              <a:t>interior y </a:t>
            </a:r>
            <a:r>
              <a:rPr lang="es-ES" dirty="0"/>
              <a:t>volver a pasar por otro punto de la </a:t>
            </a:r>
            <a:r>
              <a:rPr lang="es-ES" dirty="0" smtClean="0"/>
              <a:t>epidermis </a:t>
            </a:r>
            <a:r>
              <a:rPr lang="es-ES" dirty="0"/>
              <a:t>para cerrar el circuito. A causa de la </a:t>
            </a:r>
            <a:r>
              <a:rPr lang="es-ES" dirty="0" err="1" smtClean="0"/>
              <a:t>permitividad</a:t>
            </a:r>
            <a:r>
              <a:rPr lang="es-ES" dirty="0" smtClean="0"/>
              <a:t> </a:t>
            </a:r>
            <a:r>
              <a:rPr lang="es-ES" dirty="0"/>
              <a:t>ɛ</a:t>
            </a:r>
            <a:r>
              <a:rPr lang="es-ES" dirty="0" smtClean="0"/>
              <a:t>, </a:t>
            </a:r>
            <a:r>
              <a:rPr lang="es-ES" dirty="0"/>
              <a:t>se considera que la epidermis tiene una impedancia </a:t>
            </a:r>
            <a:r>
              <a:rPr lang="es-ES" dirty="0" smtClean="0"/>
              <a:t>paralelo de capacitancia y resistencia</a:t>
            </a:r>
            <a:r>
              <a:rPr lang="es-ES" dirty="0"/>
              <a:t>, en </a:t>
            </a:r>
            <a:r>
              <a:rPr lang="es-ES" dirty="0" smtClean="0"/>
              <a:t>tanto el interior </a:t>
            </a:r>
            <a:r>
              <a:rPr lang="es-ES" dirty="0"/>
              <a:t>del </a:t>
            </a:r>
            <a:r>
              <a:rPr lang="es-ES" dirty="0" smtClean="0"/>
              <a:t>cuerpo es mayormente </a:t>
            </a:r>
            <a:r>
              <a:rPr lang="es-ES" dirty="0"/>
              <a:t>resistivo.</a:t>
            </a:r>
          </a:p>
          <a:p>
            <a:pPr algn="just"/>
            <a:r>
              <a:rPr lang="es-ES" dirty="0"/>
              <a:t>Al existir un capacitor en el ingreso de la corriente, esta </a:t>
            </a:r>
            <a:r>
              <a:rPr lang="es-ES" dirty="0" smtClean="0"/>
              <a:t>aumenta </a:t>
            </a:r>
            <a:r>
              <a:rPr lang="es-ES" dirty="0"/>
              <a:t>con la frecuencia, dado que disminuye la </a:t>
            </a:r>
            <a:r>
              <a:rPr lang="es-ES" dirty="0" smtClean="0"/>
              <a:t>reactancia </a:t>
            </a:r>
            <a:r>
              <a:rPr lang="es-ES" dirty="0"/>
              <a:t>capacitiva. Además de la frecuencia, la impedancia va </a:t>
            </a:r>
            <a:r>
              <a:rPr lang="es-ES" dirty="0" smtClean="0"/>
              <a:t>disminuyendo </a:t>
            </a:r>
            <a:r>
              <a:rPr lang="es-ES" dirty="0"/>
              <a:t>con la tensión aplicada. También, la humedad </a:t>
            </a:r>
            <a:r>
              <a:rPr lang="es-ES" dirty="0" smtClean="0"/>
              <a:t>del </a:t>
            </a:r>
            <a:r>
              <a:rPr lang="es-ES" dirty="0"/>
              <a:t>cuerpo hace variar la impedancia, y es más baja cuando </a:t>
            </a:r>
            <a:r>
              <a:rPr lang="es-ES" dirty="0" smtClean="0"/>
              <a:t>la </a:t>
            </a:r>
            <a:r>
              <a:rPr lang="es-ES" dirty="0"/>
              <a:t>piel está mojada.</a:t>
            </a:r>
          </a:p>
          <a:p>
            <a:pPr algn="just"/>
            <a:r>
              <a:rPr lang="es-ES" dirty="0"/>
              <a:t>Si en lugar de ser alterna la tensión aplicada es continua, </a:t>
            </a:r>
            <a:r>
              <a:rPr lang="es-ES" dirty="0" smtClean="0"/>
              <a:t>la </a:t>
            </a:r>
            <a:r>
              <a:rPr lang="es-ES" dirty="0"/>
              <a:t>resistencia es levemente mayor, pero la corriente en el </a:t>
            </a:r>
            <a:r>
              <a:rPr lang="es-ES" dirty="0" smtClean="0"/>
              <a:t>transitorio </a:t>
            </a:r>
            <a:r>
              <a:rPr lang="es-ES" dirty="0"/>
              <a:t>inicial es más alta pues debe cargarse primero el </a:t>
            </a:r>
            <a:r>
              <a:rPr lang="es-ES" dirty="0" smtClean="0"/>
              <a:t>capacitor </a:t>
            </a:r>
            <a:r>
              <a:rPr lang="es-ES" dirty="0"/>
              <a:t>equivalente.</a:t>
            </a:r>
          </a:p>
          <a:p>
            <a:pPr algn="just"/>
            <a:r>
              <a:rPr lang="es-ES" dirty="0"/>
              <a:t>Superando los 1000 V, generalmente se produce la </a:t>
            </a:r>
            <a:r>
              <a:rPr lang="es-ES" dirty="0" smtClean="0"/>
              <a:t>perforación </a:t>
            </a:r>
            <a:r>
              <a:rPr lang="es-ES" dirty="0"/>
              <a:t>de la epidermis por quiebre de su rigidez </a:t>
            </a:r>
            <a:r>
              <a:rPr lang="es-ES" dirty="0" smtClean="0"/>
              <a:t>dieléctrica</a:t>
            </a:r>
            <a:r>
              <a:rPr lang="es-ES" dirty="0"/>
              <a:t>. Al suceder esto, la impedancia al paso de la corriente </a:t>
            </a:r>
            <a:r>
              <a:rPr lang="es-ES" dirty="0" smtClean="0"/>
              <a:t>es </a:t>
            </a:r>
            <a:r>
              <a:rPr lang="es-ES" dirty="0"/>
              <a:t>solo la interna del cuerpo, por lo tanto, las corrientes </a:t>
            </a:r>
            <a:r>
              <a:rPr lang="es-ES" dirty="0" smtClean="0"/>
              <a:t>serán </a:t>
            </a:r>
            <a:r>
              <a:rPr lang="es-ES" dirty="0"/>
              <a:t>altas.</a:t>
            </a:r>
            <a:endParaRPr lang="es-ES" dirty="0" smtClean="0"/>
          </a:p>
          <a:p>
            <a:pPr algn="just"/>
            <a:endParaRPr lang="es-ES" dirty="0"/>
          </a:p>
        </p:txBody>
      </p:sp>
    </p:spTree>
    <p:extLst>
      <p:ext uri="{BB962C8B-B14F-4D97-AF65-F5344CB8AC3E}">
        <p14:creationId xmlns:p14="http://schemas.microsoft.com/office/powerpoint/2010/main" val="3959157827"/>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7933" y="1993836"/>
            <a:ext cx="2224644" cy="2585323"/>
          </a:xfrm>
          <a:prstGeom prst="rect">
            <a:avLst/>
          </a:prstGeom>
        </p:spPr>
        <p:txBody>
          <a:bodyPr wrap="square">
            <a:spAutoFit/>
          </a:bodyPr>
          <a:lstStyle/>
          <a:p>
            <a:r>
              <a:rPr lang="es-ES" b="1" dirty="0"/>
              <a:t>Instalaciones </a:t>
            </a:r>
          </a:p>
          <a:p>
            <a:r>
              <a:rPr lang="es-ES" b="1" dirty="0"/>
              <a:t>intrínsecamente </a:t>
            </a:r>
          </a:p>
          <a:p>
            <a:r>
              <a:rPr lang="es-ES" b="1" dirty="0"/>
              <a:t>seguras. El </a:t>
            </a:r>
          </a:p>
          <a:p>
            <a:r>
              <a:rPr lang="es-ES" b="1" dirty="0"/>
              <a:t>acoplamiento </a:t>
            </a:r>
          </a:p>
          <a:p>
            <a:r>
              <a:rPr lang="es-ES" b="1" dirty="0"/>
              <a:t>entre </a:t>
            </a:r>
            <a:r>
              <a:rPr lang="es-ES" b="1" dirty="0" smtClean="0"/>
              <a:t>la zona </a:t>
            </a:r>
            <a:endParaRPr lang="es-ES" b="1" dirty="0"/>
          </a:p>
          <a:p>
            <a:r>
              <a:rPr lang="es-ES" b="1" dirty="0"/>
              <a:t>normal </a:t>
            </a:r>
            <a:r>
              <a:rPr lang="es-ES" b="1" dirty="0" smtClean="0"/>
              <a:t>y la zona </a:t>
            </a:r>
            <a:endParaRPr lang="es-ES" b="1" dirty="0"/>
          </a:p>
          <a:p>
            <a:r>
              <a:rPr lang="es-ES" b="1" dirty="0"/>
              <a:t>segura debe ser </a:t>
            </a:r>
          </a:p>
          <a:p>
            <a:r>
              <a:rPr lang="es-ES" b="1" dirty="0"/>
              <a:t>magnético </a:t>
            </a:r>
            <a:r>
              <a:rPr lang="es-ES" b="1" dirty="0" smtClean="0"/>
              <a:t>y no </a:t>
            </a:r>
            <a:endParaRPr lang="es-ES" b="1" dirty="0"/>
          </a:p>
          <a:p>
            <a:r>
              <a:rPr lang="es-ES" b="1" dirty="0"/>
              <a:t>galvánico.</a:t>
            </a:r>
          </a:p>
        </p:txBody>
      </p:sp>
      <p:pic>
        <p:nvPicPr>
          <p:cNvPr id="5" name="Imagen 4"/>
          <p:cNvPicPr>
            <a:picLocks noChangeAspect="1"/>
          </p:cNvPicPr>
          <p:nvPr/>
        </p:nvPicPr>
        <p:blipFill>
          <a:blip r:embed="rId2"/>
          <a:stretch>
            <a:fillRect/>
          </a:stretch>
        </p:blipFill>
        <p:spPr>
          <a:xfrm>
            <a:off x="2466479" y="1000497"/>
            <a:ext cx="8743827" cy="4572000"/>
          </a:xfrm>
          <a:prstGeom prst="rect">
            <a:avLst/>
          </a:prstGeom>
        </p:spPr>
      </p:pic>
    </p:spTree>
    <p:extLst>
      <p:ext uri="{BB962C8B-B14F-4D97-AF65-F5344CB8AC3E}">
        <p14:creationId xmlns:p14="http://schemas.microsoft.com/office/powerpoint/2010/main" val="2476179051"/>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6052" y="2247084"/>
            <a:ext cx="2129642" cy="2308324"/>
          </a:xfrm>
          <a:prstGeom prst="rect">
            <a:avLst/>
          </a:prstGeom>
        </p:spPr>
        <p:txBody>
          <a:bodyPr wrap="square">
            <a:spAutoFit/>
          </a:bodyPr>
          <a:lstStyle/>
          <a:p>
            <a:r>
              <a:rPr lang="es-AR" b="1" dirty="0" smtClean="0"/>
              <a:t>Variación de la</a:t>
            </a:r>
            <a:endParaRPr lang="es-ES" b="1" dirty="0" smtClean="0"/>
          </a:p>
          <a:p>
            <a:r>
              <a:rPr lang="es-ES" b="1" dirty="0" smtClean="0"/>
              <a:t>impedancia </a:t>
            </a:r>
            <a:endParaRPr lang="es-ES" b="1" dirty="0"/>
          </a:p>
          <a:p>
            <a:r>
              <a:rPr lang="es-ES" b="1" dirty="0"/>
              <a:t>transversal del </a:t>
            </a:r>
          </a:p>
          <a:p>
            <a:r>
              <a:rPr lang="es-ES" b="1" dirty="0"/>
              <a:t>cuerpo seco con</a:t>
            </a:r>
          </a:p>
          <a:p>
            <a:r>
              <a:rPr lang="es-ES" b="1" dirty="0"/>
              <a:t>respecto </a:t>
            </a:r>
            <a:r>
              <a:rPr lang="es-ES" b="1" dirty="0" smtClean="0"/>
              <a:t>a la</a:t>
            </a:r>
            <a:endParaRPr lang="es-ES" b="1" dirty="0"/>
          </a:p>
          <a:p>
            <a:r>
              <a:rPr lang="es-ES" b="1" dirty="0"/>
              <a:t>tensión aplicada </a:t>
            </a:r>
          </a:p>
          <a:p>
            <a:r>
              <a:rPr lang="es-ES" b="1" dirty="0" smtClean="0"/>
              <a:t>en corriente </a:t>
            </a:r>
            <a:endParaRPr lang="es-ES" b="1" dirty="0"/>
          </a:p>
          <a:p>
            <a:r>
              <a:rPr lang="es-ES" b="1" dirty="0"/>
              <a:t>continua </a:t>
            </a:r>
            <a:r>
              <a:rPr lang="es-ES" b="1" dirty="0" smtClean="0"/>
              <a:t>y alterna</a:t>
            </a:r>
            <a:r>
              <a:rPr lang="es-ES" b="1" dirty="0"/>
              <a:t>.</a:t>
            </a:r>
          </a:p>
        </p:txBody>
      </p:sp>
      <p:pic>
        <p:nvPicPr>
          <p:cNvPr id="5" name="Imagen 4"/>
          <p:cNvPicPr>
            <a:picLocks noChangeAspect="1"/>
          </p:cNvPicPr>
          <p:nvPr/>
        </p:nvPicPr>
        <p:blipFill>
          <a:blip r:embed="rId2"/>
          <a:stretch>
            <a:fillRect/>
          </a:stretch>
        </p:blipFill>
        <p:spPr>
          <a:xfrm>
            <a:off x="2799916" y="723360"/>
            <a:ext cx="8089756" cy="5355771"/>
          </a:xfrm>
          <a:prstGeom prst="rect">
            <a:avLst/>
          </a:prstGeom>
        </p:spPr>
      </p:pic>
    </p:spTree>
    <p:extLst>
      <p:ext uri="{BB962C8B-B14F-4D97-AF65-F5344CB8AC3E}">
        <p14:creationId xmlns:p14="http://schemas.microsoft.com/office/powerpoint/2010/main" val="2746932213"/>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rPr>
              <a:t>Alambrado eléctrico</a:t>
            </a:r>
          </a:p>
          <a:p>
            <a:pPr algn="ctr"/>
            <a:r>
              <a:rPr lang="es-ES" b="1" dirty="0" smtClean="0">
                <a:solidFill>
                  <a:srgbClr val="0070C0"/>
                </a:solidFill>
              </a:rPr>
              <a:t>Los alambrados eléctricos con alta tensión utilizan entre 7 </a:t>
            </a:r>
            <a:r>
              <a:rPr lang="es-ES" b="1" dirty="0" err="1" smtClean="0">
                <a:solidFill>
                  <a:srgbClr val="0070C0"/>
                </a:solidFill>
              </a:rPr>
              <a:t>kV</a:t>
            </a:r>
            <a:r>
              <a:rPr lang="es-ES" b="1" dirty="0" smtClean="0">
                <a:solidFill>
                  <a:srgbClr val="0070C0"/>
                </a:solidFill>
              </a:rPr>
              <a:t> y 12 </a:t>
            </a:r>
            <a:r>
              <a:rPr lang="es-ES" b="1" dirty="0" err="1" smtClean="0">
                <a:solidFill>
                  <a:srgbClr val="0070C0"/>
                </a:solidFill>
              </a:rPr>
              <a:t>kV</a:t>
            </a:r>
            <a:r>
              <a:rPr lang="es-ES" b="1" dirty="0" smtClean="0">
                <a:solidFill>
                  <a:srgbClr val="0070C0"/>
                </a:solidFill>
              </a:rPr>
              <a:t>. La impedancia interna de estos equipos es alta, por lo tanto, solo pueden entregar una corriente algo superior al umbral doloroso. Desde este punto de vista, son seguros, pero, cuando se conectan a 220V, no siempre cumplen la condición de separación galvánica total.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Circuito equivalente del cuerpo humano. Los valores altos son</a:t>
            </a:r>
          </a:p>
          <a:p>
            <a:pPr algn="ctr"/>
            <a:r>
              <a:rPr lang="es-ES" b="1" dirty="0" smtClean="0"/>
              <a:t>de impedancia de entrada y salida. La impedancia interna es baja.</a:t>
            </a:r>
          </a:p>
          <a:p>
            <a:pPr algn="just"/>
            <a:endParaRPr lang="es-ES" dirty="0"/>
          </a:p>
        </p:txBody>
      </p:sp>
      <p:pic>
        <p:nvPicPr>
          <p:cNvPr id="3" name="Imagen 2"/>
          <p:cNvPicPr>
            <a:picLocks noChangeAspect="1"/>
          </p:cNvPicPr>
          <p:nvPr/>
        </p:nvPicPr>
        <p:blipFill>
          <a:blip r:embed="rId2"/>
          <a:stretch>
            <a:fillRect/>
          </a:stretch>
        </p:blipFill>
        <p:spPr>
          <a:xfrm>
            <a:off x="3206337" y="1413164"/>
            <a:ext cx="5747657" cy="4096987"/>
          </a:xfrm>
          <a:prstGeom prst="rect">
            <a:avLst/>
          </a:prstGeom>
        </p:spPr>
      </p:pic>
    </p:spTree>
    <p:extLst>
      <p:ext uri="{BB962C8B-B14F-4D97-AF65-F5344CB8AC3E}">
        <p14:creationId xmlns:p14="http://schemas.microsoft.com/office/powerpoint/2010/main" val="2071527099"/>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Efectos según la intensidad de la corriente</a:t>
            </a:r>
          </a:p>
          <a:p>
            <a:pPr algn="just"/>
            <a:r>
              <a:rPr lang="es-ES" dirty="0" smtClean="0"/>
              <a:t>Cualquier efecto de la corriente es un trabajo y, como tal, es función directa de la intensidad de corriente y del tiempo de aplicación de esa corriente. Los efectos perjudiciales de la corriente en el cuerpo son variables en función del tiempo y de la corriente. Como mencionamos en la clase 10, los efectos significativos tienen los siguientes umbrales:</a:t>
            </a:r>
          </a:p>
          <a:p>
            <a:pPr marL="742950" lvl="1" indent="-285750" algn="just">
              <a:buFont typeface="Wingdings" panose="05000000000000000000" pitchFamily="2" charset="2"/>
              <a:buChar char="ü"/>
            </a:pPr>
            <a:r>
              <a:rPr lang="es-ES" b="1" dirty="0" smtClean="0"/>
              <a:t>Umbral de percepción dolorosa</a:t>
            </a:r>
            <a:r>
              <a:rPr lang="es-ES" dirty="0" smtClean="0"/>
              <a:t>: es la corriente mínima a partir de la que se siente dolor (0,5 </a:t>
            </a:r>
            <a:r>
              <a:rPr lang="es-ES" dirty="0" err="1" smtClean="0"/>
              <a:t>mA</a:t>
            </a:r>
            <a:r>
              <a:rPr lang="es-ES" dirty="0" smtClean="0"/>
              <a:t>).</a:t>
            </a:r>
          </a:p>
          <a:p>
            <a:pPr marL="742950" lvl="1" indent="-285750" algn="just">
              <a:buFont typeface="Wingdings" panose="05000000000000000000" pitchFamily="2" charset="2"/>
              <a:buChar char="ü"/>
            </a:pPr>
            <a:r>
              <a:rPr lang="es-ES" b="1" dirty="0" smtClean="0"/>
              <a:t>Umbral de fibrilación ventricular</a:t>
            </a:r>
            <a:r>
              <a:rPr lang="es-ES" dirty="0" smtClean="0"/>
              <a:t>: es la corriente mínima a partir de la que comienzan pulsaciones caóticas, sin ritmo del corazón, por lo que el ventrículo deja de bombear sangre y sobreviene la muerte, aproximadamente 28 </a:t>
            </a:r>
            <a:r>
              <a:rPr lang="es-ES" dirty="0" err="1" smtClean="0"/>
              <a:t>mA</a:t>
            </a:r>
            <a:r>
              <a:rPr lang="es-ES" dirty="0" smtClean="0"/>
              <a:t> para una duración de corriente de 10 segundos.</a:t>
            </a:r>
          </a:p>
          <a:p>
            <a:pPr marL="742950" lvl="1" indent="-285750" algn="just">
              <a:buFont typeface="Wingdings" panose="05000000000000000000" pitchFamily="2" charset="2"/>
              <a:buChar char="ü"/>
            </a:pPr>
            <a:r>
              <a:rPr lang="es-ES" b="1" dirty="0" smtClean="0"/>
              <a:t>Umbral de soltar</a:t>
            </a:r>
            <a:r>
              <a:rPr lang="es-ES" dirty="0" smtClean="0"/>
              <a:t>: es la máxima corriente a la que no se puede soltar el conductor energizado, en 5 </a:t>
            </a:r>
            <a:r>
              <a:rPr lang="es-ES" dirty="0" err="1" smtClean="0"/>
              <a:t>mA</a:t>
            </a:r>
            <a:r>
              <a:rPr lang="es-ES" dirty="0" smtClean="0"/>
              <a:t> para casi la totalidad de la población en corriente alterna de 50/60 Hz.</a:t>
            </a:r>
          </a:p>
          <a:p>
            <a:pPr algn="just"/>
            <a:endParaRPr lang="es-AR" dirty="0" smtClean="0"/>
          </a:p>
          <a:p>
            <a:pPr algn="just"/>
            <a:endParaRPr lang="es-AR" dirty="0"/>
          </a:p>
          <a:p>
            <a:pPr algn="just"/>
            <a:endParaRPr lang="es-AR" dirty="0" smtClean="0"/>
          </a:p>
          <a:p>
            <a:pPr algn="just"/>
            <a:endParaRPr lang="es-ES" dirty="0" smtClean="0"/>
          </a:p>
          <a:p>
            <a:pPr lvl="1" algn="just"/>
            <a:r>
              <a:rPr lang="es-ES" b="1" dirty="0" smtClean="0"/>
              <a:t>Nótese que los </a:t>
            </a:r>
          </a:p>
          <a:p>
            <a:pPr lvl="1" algn="just"/>
            <a:r>
              <a:rPr lang="es-ES" b="1" dirty="0" smtClean="0"/>
              <a:t>niños están más </a:t>
            </a:r>
          </a:p>
          <a:p>
            <a:pPr lvl="1" algn="just"/>
            <a:r>
              <a:rPr lang="es-ES" b="1" dirty="0" smtClean="0"/>
              <a:t>expuestos que los </a:t>
            </a:r>
          </a:p>
          <a:p>
            <a:pPr lvl="1" algn="just"/>
            <a:r>
              <a:rPr lang="es-ES" b="1" dirty="0" smtClean="0"/>
              <a:t>adultos. No pueden </a:t>
            </a:r>
          </a:p>
          <a:p>
            <a:pPr lvl="1" algn="just"/>
            <a:r>
              <a:rPr lang="es-ES" b="1" dirty="0" smtClean="0"/>
              <a:t>soltarse aun con </a:t>
            </a:r>
          </a:p>
          <a:p>
            <a:pPr lvl="1" algn="just"/>
            <a:r>
              <a:rPr lang="es-ES" b="1" dirty="0" smtClean="0"/>
              <a:t>bajos valores de </a:t>
            </a:r>
          </a:p>
          <a:p>
            <a:pPr lvl="1" algn="just"/>
            <a:r>
              <a:rPr lang="es-ES" b="1" dirty="0" smtClean="0"/>
              <a:t>intensidad por sus </a:t>
            </a:r>
          </a:p>
          <a:p>
            <a:pPr lvl="1" algn="just"/>
            <a:r>
              <a:rPr lang="es-ES" b="1" dirty="0" smtClean="0"/>
              <a:t>cuerpos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3241964" y="2980706"/>
            <a:ext cx="7160820" cy="3657600"/>
          </a:xfrm>
          <a:prstGeom prst="rect">
            <a:avLst/>
          </a:prstGeom>
        </p:spPr>
      </p:pic>
    </p:spTree>
    <p:extLst>
      <p:ext uri="{BB962C8B-B14F-4D97-AF65-F5344CB8AC3E}">
        <p14:creationId xmlns:p14="http://schemas.microsoft.com/office/powerpoint/2010/main" val="3520090757"/>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9" y="2410253"/>
            <a:ext cx="5751614"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Distancia de seguridad</a:t>
            </a:r>
          </a:p>
          <a:p>
            <a:pPr algn="just"/>
            <a:r>
              <a:rPr lang="es-ES" dirty="0" smtClean="0"/>
              <a:t>Los efectos fisiológicos y patológicos de la electricidad están asociados a contactos plenos o arcos que rompen la rigidez eléctrica de aislaciones, incluyendo por supuesto el aire. La rigidez dieléctrica del aire es variable de acuerdo a las condiciones de:</a:t>
            </a:r>
          </a:p>
          <a:p>
            <a:pPr marL="285750" indent="-285750" algn="just">
              <a:buFont typeface="Arial" panose="020B0604020202020204" pitchFamily="34" charset="0"/>
              <a:buChar char="•"/>
            </a:pPr>
            <a:r>
              <a:rPr lang="es-ES" b="1" dirty="0" smtClean="0"/>
              <a:t>Presión</a:t>
            </a:r>
            <a:r>
              <a:rPr lang="es-ES" dirty="0" smtClean="0"/>
              <a:t>: la mayor presión disminuye las distancias intermoleculares, por ende, entre átomos que se pueden ¡</a:t>
            </a:r>
            <a:r>
              <a:rPr lang="es-ES" dirty="0" err="1" smtClean="0"/>
              <a:t>onizar</a:t>
            </a:r>
            <a:r>
              <a:rPr lang="es-ES" dirty="0" smtClean="0"/>
              <a:t> y facilitar el paso de la corriente</a:t>
            </a:r>
          </a:p>
          <a:p>
            <a:pPr marL="285750" indent="-285750" algn="just">
              <a:buFont typeface="Arial" panose="020B0604020202020204" pitchFamily="34" charset="0"/>
              <a:buChar char="•"/>
            </a:pPr>
            <a:r>
              <a:rPr lang="es-ES" b="1" dirty="0" smtClean="0"/>
              <a:t>Temperatura</a:t>
            </a:r>
            <a:r>
              <a:rPr lang="es-ES" dirty="0" smtClean="0"/>
              <a:t>: a menor temperatura, es menor el movimiento molecular y disminuye la resistividad del aire</a:t>
            </a:r>
          </a:p>
          <a:p>
            <a:pPr marL="285750" indent="-285750" algn="just">
              <a:buFont typeface="Arial" panose="020B0604020202020204" pitchFamily="34" charset="0"/>
              <a:buChar char="•"/>
            </a:pPr>
            <a:r>
              <a:rPr lang="es-ES" b="1" dirty="0" smtClean="0"/>
              <a:t>Humedad</a:t>
            </a:r>
            <a:r>
              <a:rPr lang="es-ES" dirty="0" smtClean="0"/>
              <a:t>: cuanto más húmedo es el aire, más conductor.</a:t>
            </a:r>
          </a:p>
          <a:p>
            <a:pPr marL="285750" indent="-285750" algn="just">
              <a:buFont typeface="Arial" panose="020B0604020202020204" pitchFamily="34" charset="0"/>
              <a:buChar char="•"/>
            </a:pPr>
            <a:r>
              <a:rPr lang="es-ES" b="1" dirty="0" smtClean="0"/>
              <a:t>Geometría</a:t>
            </a:r>
            <a:r>
              <a:rPr lang="es-ES" dirty="0" smtClean="0"/>
              <a:t>: las formas cónicas o en general puntiagudas favorecen la concentración de cargas eléctricas.</a:t>
            </a:r>
          </a:p>
          <a:p>
            <a:pPr algn="just"/>
            <a:endParaRPr lang="es-ES" dirty="0" smtClean="0"/>
          </a:p>
          <a:p>
            <a:pPr algn="just"/>
            <a:endParaRPr lang="es-ES" dirty="0"/>
          </a:p>
        </p:txBody>
      </p:sp>
      <p:sp>
        <p:nvSpPr>
          <p:cNvPr id="3" name="Rectángulo 2"/>
          <p:cNvSpPr/>
          <p:nvPr/>
        </p:nvSpPr>
        <p:spPr>
          <a:xfrm>
            <a:off x="6060375" y="6258356"/>
            <a:ext cx="6088085" cy="584775"/>
          </a:xfrm>
          <a:prstGeom prst="rect">
            <a:avLst/>
          </a:prstGeom>
        </p:spPr>
        <p:txBody>
          <a:bodyPr wrap="square">
            <a:spAutoFit/>
          </a:bodyPr>
          <a:lstStyle/>
          <a:p>
            <a:pPr algn="just"/>
            <a:r>
              <a:rPr lang="es-ES" sz="1600" b="1" dirty="0"/>
              <a:t>Efectos de la corriente continua sobre el cuerpo. </a:t>
            </a:r>
            <a:r>
              <a:rPr lang="es-ES" sz="1600" b="1" dirty="0" smtClean="0"/>
              <a:t>Nótese </a:t>
            </a:r>
            <a:r>
              <a:rPr lang="es-ES" sz="1600" b="1" dirty="0"/>
              <a:t>que hay algunas diferencias en los límites superiores de DC-3 con AC-3.</a:t>
            </a:r>
          </a:p>
        </p:txBody>
      </p:sp>
      <p:sp>
        <p:nvSpPr>
          <p:cNvPr id="5" name="Rectángulo 4"/>
          <p:cNvSpPr/>
          <p:nvPr/>
        </p:nvSpPr>
        <p:spPr>
          <a:xfrm>
            <a:off x="209799" y="101929"/>
            <a:ext cx="11701152"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según la densidad de la corriente</a:t>
            </a:r>
          </a:p>
          <a:p>
            <a:pPr algn="just"/>
            <a:r>
              <a:rPr lang="es-ES" dirty="0"/>
              <a:t>Mientras más alta es la corriente y menor superficie tiene la zona de aplicación, mayor es </a:t>
            </a:r>
            <a:r>
              <a:rPr lang="es-ES" dirty="0" smtClean="0"/>
              <a:t>la densidad </a:t>
            </a:r>
            <a:r>
              <a:rPr lang="es-ES" dirty="0"/>
              <a:t>de corriente, por </a:t>
            </a:r>
            <a:r>
              <a:rPr lang="es-ES" dirty="0" smtClean="0"/>
              <a:t>lo que </a:t>
            </a:r>
            <a:r>
              <a:rPr lang="es-ES" dirty="0"/>
              <a:t>se torna más peligrosa. Cuando se supera </a:t>
            </a:r>
            <a:r>
              <a:rPr lang="es-ES" dirty="0" smtClean="0"/>
              <a:t>el límite </a:t>
            </a:r>
            <a:r>
              <a:rPr lang="es-ES" dirty="0"/>
              <a:t>de carbonización, disminuye drásticamente </a:t>
            </a:r>
            <a:r>
              <a:rPr lang="es-ES" dirty="0" smtClean="0"/>
              <a:t>la impedancia </a:t>
            </a:r>
            <a:r>
              <a:rPr lang="es-ES" dirty="0"/>
              <a:t>de entrada al cuerpo, aumentando la corriente circulante. </a:t>
            </a:r>
          </a:p>
          <a:p>
            <a:pPr algn="just"/>
            <a:r>
              <a:rPr lang="es-ES" dirty="0"/>
              <a:t>Una diferencia fundamental de </a:t>
            </a:r>
            <a:r>
              <a:rPr lang="es-ES" dirty="0" smtClean="0"/>
              <a:t>la CC </a:t>
            </a:r>
            <a:r>
              <a:rPr lang="es-ES" dirty="0"/>
              <a:t>con </a:t>
            </a:r>
            <a:r>
              <a:rPr lang="es-ES" dirty="0" smtClean="0"/>
              <a:t>la CA </a:t>
            </a:r>
            <a:r>
              <a:rPr lang="es-ES" dirty="0"/>
              <a:t>es que las contracciones musculares se producen en los momentos de conexión </a:t>
            </a:r>
            <a:r>
              <a:rPr lang="es-ES" dirty="0" smtClean="0"/>
              <a:t>o desconexión </a:t>
            </a:r>
            <a:r>
              <a:rPr lang="es-ES" dirty="0"/>
              <a:t>de </a:t>
            </a:r>
            <a:r>
              <a:rPr lang="es-ES" dirty="0" smtClean="0"/>
              <a:t>la fuente </a:t>
            </a:r>
            <a:r>
              <a:rPr lang="es-ES" dirty="0"/>
              <a:t>con </a:t>
            </a:r>
            <a:r>
              <a:rPr lang="es-ES" dirty="0" smtClean="0"/>
              <a:t>la persona</a:t>
            </a:r>
            <a:r>
              <a:rPr lang="es-ES" dirty="0"/>
              <a:t>; pero, mientras la corriente de CC se encuentra establecida, los músculos mantienen su estado pasivo. La corriente nerviosa de accionamiento de los músculos es impulsiva, por lo tanto, </a:t>
            </a:r>
            <a:r>
              <a:rPr lang="es-ES" dirty="0" smtClean="0"/>
              <a:t>la CA </a:t>
            </a:r>
            <a:r>
              <a:rPr lang="es-ES" dirty="0"/>
              <a:t>es parecida. De todos modos, no hay datos fiables de los valores de no soltar de CC.</a:t>
            </a:r>
          </a:p>
        </p:txBody>
      </p:sp>
      <p:pic>
        <p:nvPicPr>
          <p:cNvPr id="6" name="Imagen 5"/>
          <p:cNvPicPr>
            <a:picLocks noChangeAspect="1"/>
          </p:cNvPicPr>
          <p:nvPr/>
        </p:nvPicPr>
        <p:blipFill>
          <a:blip r:embed="rId2"/>
          <a:stretch>
            <a:fillRect/>
          </a:stretch>
        </p:blipFill>
        <p:spPr>
          <a:xfrm>
            <a:off x="5961414" y="2410252"/>
            <a:ext cx="5949538" cy="3848104"/>
          </a:xfrm>
          <a:prstGeom prst="rect">
            <a:avLst/>
          </a:prstGeom>
        </p:spPr>
      </p:pic>
    </p:spTree>
    <p:extLst>
      <p:ext uri="{BB962C8B-B14F-4D97-AF65-F5344CB8AC3E}">
        <p14:creationId xmlns:p14="http://schemas.microsoft.com/office/powerpoint/2010/main" val="1942038912"/>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740307"/>
          </a:xfrm>
          <a:prstGeom prst="rect">
            <a:avLst/>
          </a:prstGeom>
        </p:spPr>
        <p:txBody>
          <a:bodyPr wrap="square">
            <a:spAutoFit/>
          </a:bodyPr>
          <a:lstStyle/>
          <a:p>
            <a:pPr marL="285750" indent="-285750" algn="just">
              <a:buFont typeface="Arial" panose="020B0604020202020204" pitchFamily="34" charset="0"/>
              <a:buChar char="•"/>
            </a:pPr>
            <a:r>
              <a:rPr lang="es-ES" b="1" dirty="0"/>
              <a:t> Frecuencia o rapidez de variación del campo eléctrico:</a:t>
            </a:r>
            <a:r>
              <a:rPr lang="es-ES" dirty="0"/>
              <a:t> </a:t>
            </a:r>
            <a:r>
              <a:rPr lang="es-ES" dirty="0" smtClean="0"/>
              <a:t>con </a:t>
            </a:r>
            <a:r>
              <a:rPr lang="es-ES" dirty="0"/>
              <a:t>la frecuencia del campo eléctrico, disminuye la </a:t>
            </a:r>
            <a:r>
              <a:rPr lang="es-ES" dirty="0" smtClean="0"/>
              <a:t>rigidez </a:t>
            </a:r>
            <a:r>
              <a:rPr lang="es-ES" dirty="0"/>
              <a:t>dieléctrica.</a:t>
            </a:r>
          </a:p>
          <a:p>
            <a:pPr marL="285750" indent="-285750" algn="just">
              <a:buFont typeface="Arial" panose="020B0604020202020204" pitchFamily="34" charset="0"/>
              <a:buChar char="•"/>
            </a:pPr>
            <a:r>
              <a:rPr lang="es-ES" b="1" dirty="0" smtClean="0"/>
              <a:t>Forma </a:t>
            </a:r>
            <a:r>
              <a:rPr lang="es-ES" b="1" dirty="0"/>
              <a:t>de onda</a:t>
            </a:r>
            <a:r>
              <a:rPr lang="es-ES" dirty="0"/>
              <a:t>: algunas formas de onda aumentan la </a:t>
            </a:r>
            <a:r>
              <a:rPr lang="es-ES" dirty="0" smtClean="0"/>
              <a:t>tensión de pico, por lo tanto</a:t>
            </a:r>
            <a:r>
              <a:rPr lang="es-ES" dirty="0"/>
              <a:t>, son disruptivas</a:t>
            </a:r>
            <a:r>
              <a:rPr lang="es-ES" dirty="0" smtClean="0"/>
              <a:t>.</a:t>
            </a:r>
          </a:p>
          <a:p>
            <a:pPr algn="just"/>
            <a:r>
              <a:rPr lang="es-ES" b="1" dirty="0" smtClean="0">
                <a:solidFill>
                  <a:srgbClr val="0070C0"/>
                </a:solidFill>
                <a:latin typeface="Arial Rounded MT Bold" panose="020F0704030504030204" pitchFamily="34" charset="0"/>
              </a:rPr>
              <a:t>Riesgos de cortos y arcos en Muy Baja Tensión (MBT)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078034" y="1155097"/>
            <a:ext cx="4906148" cy="5578211"/>
          </a:xfrm>
          <a:prstGeom prst="rect">
            <a:avLst/>
          </a:prstGeom>
        </p:spPr>
      </p:pic>
      <p:sp>
        <p:nvSpPr>
          <p:cNvPr id="6" name="Rectángulo 5"/>
          <p:cNvSpPr/>
          <p:nvPr/>
        </p:nvSpPr>
        <p:spPr>
          <a:xfrm>
            <a:off x="241466" y="1377996"/>
            <a:ext cx="5590957" cy="5355312"/>
          </a:xfrm>
          <a:prstGeom prst="rect">
            <a:avLst/>
          </a:prstGeom>
        </p:spPr>
        <p:txBody>
          <a:bodyPr wrap="square">
            <a:spAutoFit/>
          </a:bodyPr>
          <a:lstStyle/>
          <a:p>
            <a:pPr algn="just"/>
            <a:r>
              <a:rPr lang="es-ES" dirty="0"/>
              <a:t>En telecomunicaciones se utiliza MBT (12, 24 y 48 V CC), pero las potencias disponibles son altas al utilizar baterías de reserva. Es posible encontrar instalaciones con 1000 A o más de capacidad de cortocircuito. Una mala maniobra de trabajo con una herramienta puede establecer un cortocircuito con alta temperatura o, incluso, un arco.</a:t>
            </a:r>
          </a:p>
          <a:p>
            <a:pPr algn="just"/>
            <a:r>
              <a:rPr lang="es-ES" dirty="0"/>
              <a:t>Esas mismas potencias pueden encontrarse en equipos de galvanoplastia u otros procesos industriales. En estos casos, las distancias de seguridad que deben adoptarse en el diseño y construcción no se establecen por la tensión, sino para posibilitar espacio físico para realizar tareas con comodidad y seguridad.</a:t>
            </a:r>
          </a:p>
          <a:p>
            <a:pPr algn="just"/>
            <a:r>
              <a:rPr lang="es-ES" dirty="0"/>
              <a:t>Con las potencias de cortocircuito mencionadas, es posible que se produzcan quemaduras de hasta tercer grado, por lo que, en diseños y procesos de trabajo, se debe tener en cuenta la potencia de cortocircuito disponible.</a:t>
            </a:r>
          </a:p>
          <a:p>
            <a:pPr algn="just"/>
            <a:r>
              <a:rPr lang="es-ES" dirty="0"/>
              <a:t>Trabajar con MBT en equipos de potencia puede ser muy peligroso si no se hace con prudencia y comodidad</a:t>
            </a:r>
            <a:r>
              <a:rPr lang="es-ES" dirty="0" smtClean="0"/>
              <a:t>.</a:t>
            </a:r>
            <a:endParaRPr lang="es-ES" dirty="0"/>
          </a:p>
        </p:txBody>
      </p:sp>
      <p:sp>
        <p:nvSpPr>
          <p:cNvPr id="7" name="Rectángulo 6"/>
          <p:cNvSpPr/>
          <p:nvPr/>
        </p:nvSpPr>
        <p:spPr>
          <a:xfrm>
            <a:off x="5809013" y="2420708"/>
            <a:ext cx="1269021" cy="3046988"/>
          </a:xfrm>
          <a:prstGeom prst="rect">
            <a:avLst/>
          </a:prstGeom>
        </p:spPr>
        <p:txBody>
          <a:bodyPr wrap="square">
            <a:spAutoFit/>
          </a:bodyPr>
          <a:lstStyle/>
          <a:p>
            <a:pPr algn="just"/>
            <a:r>
              <a:rPr lang="es-ES" sz="1600" b="1" dirty="0"/>
              <a:t>La gravedad del contacto es proporcional a la densidad de corriente </a:t>
            </a:r>
            <a:r>
              <a:rPr lang="es-ES" sz="1600" b="1" dirty="0" smtClean="0"/>
              <a:t>en </a:t>
            </a:r>
            <a:r>
              <a:rPr lang="es-ES" sz="1600" b="1" dirty="0"/>
              <a:t>el contacto. Los arcos tienen alta densidad de corriente.</a:t>
            </a:r>
          </a:p>
        </p:txBody>
      </p:sp>
    </p:spTree>
    <p:extLst>
      <p:ext uri="{BB962C8B-B14F-4D97-AF65-F5344CB8AC3E}">
        <p14:creationId xmlns:p14="http://schemas.microsoft.com/office/powerpoint/2010/main" val="2953464581"/>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contacto</a:t>
            </a:r>
          </a:p>
          <a:p>
            <a:pPr algn="just"/>
            <a:r>
              <a:rPr lang="es-ES" dirty="0" smtClean="0"/>
              <a:t>En lo que respecta a la seguridad de las personas, hay dos tipos de contactos:</a:t>
            </a:r>
          </a:p>
          <a:p>
            <a:pPr lvl="1" algn="just"/>
            <a:r>
              <a:rPr lang="es-ES" dirty="0" smtClean="0"/>
              <a:t>0 </a:t>
            </a:r>
            <a:r>
              <a:rPr lang="es-ES" b="1" dirty="0" smtClean="0"/>
              <a:t>Directos</a:t>
            </a:r>
            <a:r>
              <a:rPr lang="es-ES" dirty="0" smtClean="0"/>
              <a:t>: cuando la persona toca directamente un conductor energizado.</a:t>
            </a:r>
          </a:p>
          <a:p>
            <a:pPr lvl="1" algn="just"/>
            <a:r>
              <a:rPr lang="es-ES" dirty="0" smtClean="0"/>
              <a:t>0 </a:t>
            </a:r>
            <a:r>
              <a:rPr lang="es-ES" b="1" dirty="0" smtClean="0"/>
              <a:t>Indirectos</a:t>
            </a:r>
            <a:r>
              <a:rPr lang="es-ES" dirty="0" smtClean="0"/>
              <a:t>: cuando la persona toca un artefacto, un gabinete o una envuelta de protección que cubre un equipo eléctrico que, normalmente, no debería estar energizada, pero que lo está en razón de una avería.</a:t>
            </a:r>
          </a:p>
          <a:p>
            <a:pPr lvl="1" algn="just"/>
            <a:endParaRPr lang="es-AR" dirty="0"/>
          </a:p>
          <a:p>
            <a:pPr lvl="1" algn="just"/>
            <a:endParaRPr lang="es-ES" dirty="0"/>
          </a:p>
        </p:txBody>
      </p:sp>
      <p:sp>
        <p:nvSpPr>
          <p:cNvPr id="4" name="Rectángulo 3"/>
          <p:cNvSpPr/>
          <p:nvPr/>
        </p:nvSpPr>
        <p:spPr>
          <a:xfrm>
            <a:off x="471054" y="2551976"/>
            <a:ext cx="1725881" cy="2862322"/>
          </a:xfrm>
          <a:prstGeom prst="rect">
            <a:avLst/>
          </a:prstGeom>
        </p:spPr>
        <p:txBody>
          <a:bodyPr wrap="square">
            <a:spAutoFit/>
          </a:bodyPr>
          <a:lstStyle/>
          <a:p>
            <a:pPr algn="just"/>
            <a:r>
              <a:rPr lang="es-ES" b="1" dirty="0"/>
              <a:t>La situación</a:t>
            </a:r>
          </a:p>
          <a:p>
            <a:pPr algn="just"/>
            <a:r>
              <a:rPr lang="es-ES" b="1" dirty="0"/>
              <a:t>peligrosa implica </a:t>
            </a:r>
          </a:p>
          <a:p>
            <a:pPr algn="just"/>
            <a:r>
              <a:rPr lang="es-ES" b="1" dirty="0"/>
              <a:t>el contacto con </a:t>
            </a:r>
          </a:p>
          <a:p>
            <a:pPr algn="just"/>
            <a:r>
              <a:rPr lang="es-ES" b="1" dirty="0"/>
              <a:t>dos conducto-</a:t>
            </a:r>
          </a:p>
          <a:p>
            <a:pPr algn="just"/>
            <a:r>
              <a:rPr lang="es-ES" b="1" dirty="0"/>
              <a:t>res a diferente </a:t>
            </a:r>
          </a:p>
          <a:p>
            <a:pPr algn="just"/>
            <a:r>
              <a:rPr lang="es-ES" b="1" dirty="0"/>
              <a:t>potencial, tanto </a:t>
            </a:r>
          </a:p>
          <a:p>
            <a:pPr algn="just"/>
            <a:r>
              <a:rPr lang="es-ES" b="1" dirty="0"/>
              <a:t>en contactos </a:t>
            </a:r>
          </a:p>
          <a:p>
            <a:pPr algn="just"/>
            <a:r>
              <a:rPr lang="es-ES" b="1" dirty="0"/>
              <a:t>directos como </a:t>
            </a:r>
          </a:p>
          <a:p>
            <a:pPr algn="just"/>
            <a:r>
              <a:rPr lang="es-ES" b="1" dirty="0"/>
              <a:t>indirectos.</a:t>
            </a:r>
          </a:p>
        </p:txBody>
      </p:sp>
      <p:pic>
        <p:nvPicPr>
          <p:cNvPr id="5" name="Imagen 4"/>
          <p:cNvPicPr>
            <a:picLocks noChangeAspect="1"/>
          </p:cNvPicPr>
          <p:nvPr/>
        </p:nvPicPr>
        <p:blipFill>
          <a:blip r:embed="rId2"/>
          <a:stretch>
            <a:fillRect/>
          </a:stretch>
        </p:blipFill>
        <p:spPr>
          <a:xfrm>
            <a:off x="2101932" y="1710047"/>
            <a:ext cx="9674433" cy="4750130"/>
          </a:xfrm>
          <a:prstGeom prst="rect">
            <a:avLst/>
          </a:prstGeom>
        </p:spPr>
      </p:pic>
    </p:spTree>
    <p:extLst>
      <p:ext uri="{BB962C8B-B14F-4D97-AF65-F5344CB8AC3E}">
        <p14:creationId xmlns:p14="http://schemas.microsoft.com/office/powerpoint/2010/main" val="312199391"/>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220 V, el cuerpo humano seco tiene alrededor de 1900 Q de impedancia, por lo que la corriente que soporta una persona con contacto directo es de 220 V / 1900 O = 0,116 A. Este valor de corriente, de acuerdo al gráfico de efectos de corriente sobre el cuerpo de esta página, implica que la persona ha superado la zona AC-1 (percibe dolor), la corriente también superó el umbral de no-soltar y, si el contacto directo dura más de 30 </a:t>
            </a:r>
            <a:r>
              <a:rPr lang="es-ES" dirty="0" err="1" smtClean="0"/>
              <a:t>mseg</a:t>
            </a:r>
            <a:r>
              <a:rPr lang="es-ES" dirty="0" smtClean="0"/>
              <a:t>, seguramente ingresó en la zona de peligro AC-3. Aquí ya se presentan dificultades para respirar y disfunciones cardíacas reversibles. Si alguien ya superó el umbral de no-soltar y no se lo separa del contacto antes de 0,5 segundos, ingresa en la zona de peligro AC-4y, si no se corta la energía o lo separan, apenas pasado 1 segundo de contacto ingresa en la zona de peligro en donde tiene más de 50 % de probabilidades de sufrir la fibrilación ventricular.</a:t>
            </a:r>
          </a:p>
          <a:p>
            <a:pPr algn="just"/>
            <a:r>
              <a:rPr lang="es-ES" dirty="0" smtClean="0"/>
              <a:t>De persistir el contacto directo en el tiempo y si se mantiene esa intensidad de corriente, lo más probable es que el corazón deje de cumplir con su función.</a:t>
            </a:r>
          </a:p>
          <a:p>
            <a:pPr algn="just"/>
            <a:r>
              <a:rPr lang="es-ES" dirty="0" smtClean="0"/>
              <a:t>La descripción es excesivamente dramática, pero permite comprender que deben existir medios tecnológicos para evitar las consecuencias:</a:t>
            </a:r>
          </a:p>
          <a:p>
            <a:pPr lvl="1" algn="just"/>
            <a:r>
              <a:rPr lang="es-ES" b="1" dirty="0" smtClean="0"/>
              <a:t>0 Barreras que impidan el acceso a partes bajo tensión.</a:t>
            </a:r>
          </a:p>
          <a:p>
            <a:pPr lvl="1" algn="just"/>
            <a:r>
              <a:rPr lang="es-ES" b="1" dirty="0" smtClean="0"/>
              <a:t>0 Medios de desconexión de la energía para evitar la </a:t>
            </a:r>
            <a:r>
              <a:rPr lang="es-ES" b="1" dirty="0" err="1" smtClean="0"/>
              <a:t>cirulación</a:t>
            </a:r>
            <a:r>
              <a:rPr lang="es-ES" b="1" dirty="0" smtClean="0"/>
              <a:t> de esas corrientes y, en el caso de personas que trabajan con instalaciones eléctricas, se necesita un auxiliar que además conozca los procedimientos de primeros auxilios.</a:t>
            </a:r>
          </a:p>
          <a:p>
            <a:pPr algn="just"/>
            <a:r>
              <a:rPr lang="es-ES" dirty="0" smtClean="0"/>
              <a:t>Si la persona que realizó el contacto directo tiene zapatos de seguridad certificados para uso eléctrico, que poseen más de 10 MO de impedancia, la corriente circulante estaría en el orden de 220 V/(10* 10ʌ16 (</a:t>
            </a:r>
            <a:r>
              <a:rPr lang="el-GR" dirty="0" smtClean="0"/>
              <a:t>Ω</a:t>
            </a:r>
            <a:r>
              <a:rPr lang="es-ES" dirty="0" smtClean="0"/>
              <a:t>) = 22 </a:t>
            </a:r>
            <a:r>
              <a:rPr lang="el-GR" dirty="0" smtClean="0"/>
              <a:t>μ</a:t>
            </a:r>
            <a:r>
              <a:rPr lang="es-ES" dirty="0" smtClean="0"/>
              <a:t>A, que es inferior al umbral doloroso. Pero aun en este caso, la persona podría tocar con su mano izquierda otra superficie puesta a potencial de tierra, por lo que estaría en las mismas condiciones que si no tuviera zapatos aislados.</a:t>
            </a:r>
          </a:p>
          <a:p>
            <a:pPr algn="just"/>
            <a:r>
              <a:rPr lang="es-ES" dirty="0" smtClean="0"/>
              <a:t>En el caso que uno de los polos del transformador de distribución (si es monofásico) o el centro de la estrella (en uno trifásico) no estén conectados a tierra, se obtienen dos líneas flotantes respecto a tierra, por lo que, si alguien toca uno de los dos polos, no recibirá un shock eléctrico.</a:t>
            </a:r>
          </a:p>
        </p:txBody>
      </p:sp>
    </p:spTree>
    <p:extLst>
      <p:ext uri="{BB962C8B-B14F-4D97-AF65-F5344CB8AC3E}">
        <p14:creationId xmlns:p14="http://schemas.microsoft.com/office/powerpoint/2010/main" val="4278436528"/>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apariencia esta parece ser una condición segura, pero sucede que, en redes urbanas, no es posible asegurar que una contingencia no ponga a tierra algún conductor o que algún usuario posea un artefacto o máquina con falla de aislación a tierra. Si en ese instante alguien establece un contacto directo o indirecto con uno de los polos de la instalación, queda en situación peligrosa pues la red perdió su condición de aislada a tierra, con el agravante que el usuario puede pensar que no hay peligro en tocar un solo polo de esa red.</a:t>
            </a:r>
          </a:p>
          <a:p>
            <a:pPr algn="ctr"/>
            <a:endParaRPr lang="es-AR" b="1" dirty="0" smtClean="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22662" y="5437976"/>
            <a:ext cx="4123707" cy="1200329"/>
          </a:xfrm>
          <a:prstGeom prst="rect">
            <a:avLst/>
          </a:prstGeom>
        </p:spPr>
        <p:txBody>
          <a:bodyPr wrap="square">
            <a:spAutoFit/>
          </a:bodyPr>
          <a:lstStyle/>
          <a:p>
            <a:pPr algn="just"/>
            <a:r>
              <a:rPr lang="es-ES" b="1" dirty="0" smtClean="0"/>
              <a:t>El gráfico interpreta efectos de corriente sobre el cuerpo</a:t>
            </a:r>
            <a:r>
              <a:rPr lang="es-ES" b="1" dirty="0"/>
              <a:t>. </a:t>
            </a:r>
          </a:p>
          <a:p>
            <a:pPr algn="just"/>
            <a:r>
              <a:rPr lang="es-ES" b="1" dirty="0"/>
              <a:t>Las protecciones </a:t>
            </a:r>
            <a:r>
              <a:rPr lang="es-ES" b="1" dirty="0" smtClean="0"/>
              <a:t>deben </a:t>
            </a:r>
            <a:r>
              <a:rPr lang="es-ES" b="1" dirty="0"/>
              <a:t>operar </a:t>
            </a:r>
            <a:r>
              <a:rPr lang="es-ES" b="1" dirty="0" smtClean="0"/>
              <a:t>antes de </a:t>
            </a:r>
            <a:r>
              <a:rPr lang="es-ES" b="1" dirty="0"/>
              <a:t>llegar </a:t>
            </a:r>
            <a:r>
              <a:rPr lang="es-ES" b="1" dirty="0" smtClean="0"/>
              <a:t>a límites riesgosos</a:t>
            </a:r>
            <a:r>
              <a:rPr lang="es-ES" b="1" dirty="0"/>
              <a:t>.</a:t>
            </a:r>
          </a:p>
        </p:txBody>
      </p:sp>
      <p:pic>
        <p:nvPicPr>
          <p:cNvPr id="4" name="Imagen 3"/>
          <p:cNvPicPr>
            <a:picLocks noChangeAspect="1"/>
          </p:cNvPicPr>
          <p:nvPr/>
        </p:nvPicPr>
        <p:blipFill>
          <a:blip r:embed="rId2"/>
          <a:stretch>
            <a:fillRect/>
          </a:stretch>
        </p:blipFill>
        <p:spPr>
          <a:xfrm>
            <a:off x="4359233" y="1723670"/>
            <a:ext cx="7429996" cy="4914635"/>
          </a:xfrm>
          <a:prstGeom prst="rect">
            <a:avLst/>
          </a:prstGeom>
        </p:spPr>
      </p:pic>
      <p:sp>
        <p:nvSpPr>
          <p:cNvPr id="5" name="Rectángulo 4"/>
          <p:cNvSpPr/>
          <p:nvPr/>
        </p:nvSpPr>
        <p:spPr>
          <a:xfrm>
            <a:off x="209798" y="1723671"/>
            <a:ext cx="4136571" cy="3416320"/>
          </a:xfrm>
          <a:prstGeom prst="rect">
            <a:avLst/>
          </a:prstGeom>
        </p:spPr>
        <p:txBody>
          <a:bodyPr wrap="square">
            <a:spAutoFit/>
          </a:bodyPr>
          <a:lstStyle/>
          <a:p>
            <a:pPr algn="just"/>
            <a:r>
              <a:rPr lang="es-ES" b="1" dirty="0">
                <a:solidFill>
                  <a:srgbClr val="0070C0"/>
                </a:solidFill>
              </a:rPr>
              <a:t>Contactos directos</a:t>
            </a:r>
          </a:p>
          <a:p>
            <a:pPr algn="ctr"/>
            <a:r>
              <a:rPr lang="es-ES" b="1" dirty="0">
                <a:solidFill>
                  <a:srgbClr val="0070C0"/>
                </a:solidFill>
              </a:rPr>
              <a:t>Puede haber contactos directos entre dos partes de la instalación con diferencia de potencial entre sí y no solo contra tierra. Por ejemplo, en circuitos de calefacción con resistencias en serie, al tocar con ambas manos las dos terminales de una misma resistencia se podrán encontrar tensiones peligrosas.</a:t>
            </a:r>
          </a:p>
          <a:p>
            <a:pPr algn="ctr"/>
            <a:r>
              <a:rPr lang="es-ES" b="1" dirty="0">
                <a:solidFill>
                  <a:srgbClr val="0070C0"/>
                </a:solidFill>
              </a:rPr>
              <a:t>La mejor solución son las barreras, por ejemplo, rejillas en máquinas o tapas en tableros.</a:t>
            </a:r>
          </a:p>
        </p:txBody>
      </p:sp>
    </p:spTree>
    <p:extLst>
      <p:ext uri="{BB962C8B-B14F-4D97-AF65-F5344CB8AC3E}">
        <p14:creationId xmlns:p14="http://schemas.microsoft.com/office/powerpoint/2010/main" val="1503061138"/>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Por otra parte, una situación de contacto indirecto puede darse con un motor asincrónico en el que la aislación del bobinado </a:t>
            </a:r>
            <a:r>
              <a:rPr lang="es-ES" dirty="0" err="1" smtClean="0"/>
              <a:t>estatórico</a:t>
            </a:r>
            <a:r>
              <a:rPr lang="es-ES" dirty="0" smtClean="0"/>
              <a:t> es baja, quizás a causa de suciedad o degradación de los aislantes. Por ejemplo, si un motor está instalado dentro de una máquina apoyada en el suelo por tacos </a:t>
            </a:r>
            <a:r>
              <a:rPr lang="es-ES" dirty="0" err="1" smtClean="0"/>
              <a:t>antivibratorios</a:t>
            </a:r>
            <a:r>
              <a:rPr lang="es-ES" dirty="0" smtClean="0"/>
              <a:t>, normalmente aislantes, que por suciedad presentan fugas a tierra y el operador de la máquina no posee ningún elemento de protección personal (EPP), como guantes y zapatos de seguridad.</a:t>
            </a:r>
          </a:p>
          <a:p>
            <a:pPr algn="just"/>
            <a:r>
              <a:rPr lang="es-ES" dirty="0" smtClean="0"/>
              <a:t>Cuando el operador toque la máquina con los valores de aislación indicados, tendrá un contacto indirecto con la red a una tensión de 12,1 V. Con este valor de tensión sobre la persona, la impedancia del cuerpo es alta, 6 k0, y circularán por su cuerpo 2 </a:t>
            </a:r>
            <a:r>
              <a:rPr lang="es-ES" dirty="0" err="1" smtClean="0"/>
              <a:t>mA</a:t>
            </a:r>
            <a:r>
              <a:rPr lang="es-ES" dirty="0" smtClean="0"/>
              <a:t>, por lo que, al superar el umbral doloroso y estar sobre el límite inferior del umbral de no-soltar, la persona sorprendida quitará las manos de la máquina. </a:t>
            </a:r>
          </a:p>
          <a:p>
            <a:pPr algn="just"/>
            <a:r>
              <a:rPr lang="es-ES" dirty="0" smtClean="0"/>
              <a:t>Supongamos ahora que el operador posee zapatos de seguridad de 10 MO. En estas condiciones, la envuelta de </a:t>
            </a:r>
            <a:r>
              <a:rPr lang="es-ES" dirty="0"/>
              <a:t>la máquina se encontrará a 145,7 V, pero el operador no </a:t>
            </a:r>
            <a:r>
              <a:rPr lang="es-ES" dirty="0" smtClean="0"/>
              <a:t>sentirá </a:t>
            </a:r>
            <a:r>
              <a:rPr lang="es-ES" dirty="0"/>
              <a:t>dolor pues la corriente es muy baja (0,014 </a:t>
            </a:r>
            <a:r>
              <a:rPr lang="es-ES" dirty="0" err="1"/>
              <a:t>mA</a:t>
            </a:r>
            <a:r>
              <a:rPr lang="es-ES" dirty="0"/>
              <a:t>). Se acerca </a:t>
            </a:r>
            <a:r>
              <a:rPr lang="es-ES" dirty="0" smtClean="0"/>
              <a:t>ahora </a:t>
            </a:r>
            <a:r>
              <a:rPr lang="es-ES" dirty="0"/>
              <a:t>otra persona, con calzado normal, conductor, toca la </a:t>
            </a:r>
            <a:r>
              <a:rPr lang="es-ES" dirty="0" smtClean="0"/>
              <a:t>máquina </a:t>
            </a:r>
            <a:r>
              <a:rPr lang="es-ES" dirty="0"/>
              <a:t>y sufrirá un shock, al circular por él unos 2 </a:t>
            </a:r>
            <a:r>
              <a:rPr lang="es-ES" dirty="0" err="1"/>
              <a:t>mA.</a:t>
            </a:r>
            <a:r>
              <a:rPr lang="es-ES" dirty="0"/>
              <a:t> </a:t>
            </a:r>
          </a:p>
          <a:p>
            <a:pPr algn="just"/>
            <a:r>
              <a:rPr lang="es-ES" dirty="0"/>
              <a:t>Solo sufrirá dolor y podrá soltar la máquina</a:t>
            </a:r>
            <a:r>
              <a:rPr lang="es-ES" dirty="0" smtClean="0"/>
              <a:t>.</a:t>
            </a:r>
          </a:p>
          <a:p>
            <a:pPr algn="ctr"/>
            <a:r>
              <a:rPr lang="es-ES" b="1" dirty="0" smtClean="0">
                <a:solidFill>
                  <a:srgbClr val="FF0000"/>
                </a:solidFill>
              </a:rPr>
              <a:t>Los contactos </a:t>
            </a:r>
            <a:r>
              <a:rPr lang="es-ES" b="1" dirty="0">
                <a:solidFill>
                  <a:srgbClr val="FF0000"/>
                </a:solidFill>
              </a:rPr>
              <a:t>directos </a:t>
            </a:r>
            <a:r>
              <a:rPr lang="es-ES" b="1" dirty="0" smtClean="0">
                <a:solidFill>
                  <a:srgbClr val="FF0000"/>
                </a:solidFill>
              </a:rPr>
              <a:t>son más </a:t>
            </a:r>
            <a:r>
              <a:rPr lang="es-ES" b="1" dirty="0">
                <a:solidFill>
                  <a:srgbClr val="FF0000"/>
                </a:solidFill>
              </a:rPr>
              <a:t>peligrosos </a:t>
            </a:r>
            <a:r>
              <a:rPr lang="es-ES" b="1" dirty="0" smtClean="0">
                <a:solidFill>
                  <a:srgbClr val="FF0000"/>
                </a:solidFill>
              </a:rPr>
              <a:t>que los indirectos</a:t>
            </a:r>
            <a:r>
              <a:rPr lang="es-ES" b="1" dirty="0">
                <a:solidFill>
                  <a:srgbClr val="FF0000"/>
                </a:solidFill>
              </a:rPr>
              <a:t>, pues </a:t>
            </a:r>
            <a:r>
              <a:rPr lang="es-ES" b="1" dirty="0" smtClean="0">
                <a:solidFill>
                  <a:srgbClr val="FF0000"/>
                </a:solidFill>
              </a:rPr>
              <a:t>las corrientes en general son más </a:t>
            </a:r>
            <a:r>
              <a:rPr lang="es-ES" b="1" dirty="0">
                <a:solidFill>
                  <a:srgbClr val="FF0000"/>
                </a:solidFill>
              </a:rPr>
              <a:t>altas.</a:t>
            </a:r>
            <a:endParaRPr lang="es-ES" b="1" dirty="0" smtClean="0">
              <a:solidFill>
                <a:srgbClr val="FF0000"/>
              </a:solidFill>
            </a:endParaRP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6" name="Rectángulo 5"/>
          <p:cNvSpPr/>
          <p:nvPr/>
        </p:nvSpPr>
        <p:spPr>
          <a:xfrm>
            <a:off x="209798" y="4340869"/>
            <a:ext cx="2165267" cy="2031325"/>
          </a:xfrm>
          <a:prstGeom prst="rect">
            <a:avLst/>
          </a:prstGeom>
        </p:spPr>
        <p:txBody>
          <a:bodyPr wrap="square">
            <a:spAutoFit/>
          </a:bodyPr>
          <a:lstStyle/>
          <a:p>
            <a:r>
              <a:rPr lang="es-ES" dirty="0"/>
              <a:t>Circuito equivalente de un contacto indirecto. Ante fallas de aislación, </a:t>
            </a:r>
            <a:r>
              <a:rPr lang="es-ES" dirty="0" smtClean="0"/>
              <a:t>la envuelta </a:t>
            </a:r>
            <a:r>
              <a:rPr lang="es-ES" dirty="0"/>
              <a:t>adquiere potencial respecto a tierra.</a:t>
            </a:r>
          </a:p>
        </p:txBody>
      </p:sp>
      <p:pic>
        <p:nvPicPr>
          <p:cNvPr id="7" name="Imagen 6"/>
          <p:cNvPicPr>
            <a:picLocks noChangeAspect="1"/>
          </p:cNvPicPr>
          <p:nvPr/>
        </p:nvPicPr>
        <p:blipFill>
          <a:blip r:embed="rId2"/>
          <a:stretch>
            <a:fillRect/>
          </a:stretch>
        </p:blipFill>
        <p:spPr>
          <a:xfrm>
            <a:off x="2708502" y="4144488"/>
            <a:ext cx="7753659" cy="2585234"/>
          </a:xfrm>
          <a:prstGeom prst="rect">
            <a:avLst/>
          </a:prstGeom>
        </p:spPr>
      </p:pic>
    </p:spTree>
    <p:extLst>
      <p:ext uri="{BB962C8B-B14F-4D97-AF65-F5344CB8AC3E}">
        <p14:creationId xmlns:p14="http://schemas.microsoft.com/office/powerpoint/2010/main" val="156648389"/>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1200329"/>
          </a:xfrm>
          <a:prstGeom prst="rect">
            <a:avLst/>
          </a:prstGeom>
        </p:spPr>
        <p:txBody>
          <a:bodyPr wrap="square">
            <a:spAutoFit/>
          </a:bodyPr>
          <a:lstStyle/>
          <a:p>
            <a:pPr algn="just"/>
            <a:r>
              <a:rPr lang="es-ES" dirty="0"/>
              <a:t>Supongamos que empeora la aislación del motor y </a:t>
            </a:r>
            <a:r>
              <a:rPr lang="es-ES" dirty="0" smtClean="0"/>
              <a:t>baja a </a:t>
            </a:r>
            <a:r>
              <a:rPr lang="es-ES" dirty="0"/>
              <a:t>un valor de 3 k0, el operador no sentirá dolor, pero </a:t>
            </a:r>
            <a:r>
              <a:rPr lang="es-ES" dirty="0" smtClean="0"/>
              <a:t>la segunda </a:t>
            </a:r>
            <a:r>
              <a:rPr lang="es-ES" dirty="0"/>
              <a:t>persona sufrirá una corriente de más de 30 </a:t>
            </a:r>
            <a:r>
              <a:rPr lang="es-ES" dirty="0" err="1"/>
              <a:t>mA</a:t>
            </a:r>
            <a:r>
              <a:rPr lang="es-ES" dirty="0"/>
              <a:t>, </a:t>
            </a:r>
            <a:r>
              <a:rPr lang="es-ES" dirty="0" smtClean="0"/>
              <a:t>que </a:t>
            </a:r>
            <a:r>
              <a:rPr lang="es-ES" dirty="0"/>
              <a:t>le producirá contracciones con la condición </a:t>
            </a:r>
            <a:r>
              <a:rPr lang="es-ES" dirty="0" smtClean="0"/>
              <a:t>no-soltar </a:t>
            </a:r>
            <a:r>
              <a:rPr lang="es-ES" dirty="0"/>
              <a:t>y, de no ser auxiliado, podrá sufrir </a:t>
            </a:r>
            <a:r>
              <a:rPr lang="es-ES" dirty="0" smtClean="0"/>
              <a:t>consecuencias graves</a:t>
            </a:r>
            <a:r>
              <a:rPr lang="es-ES" dirty="0"/>
              <a:t>. Estos ejemplos muestran el peligro del contacto </a:t>
            </a:r>
            <a:r>
              <a:rPr lang="es-ES" dirty="0" smtClean="0"/>
              <a:t>indirecto </a:t>
            </a:r>
            <a:r>
              <a:rPr lang="es-ES" dirty="0"/>
              <a:t>y la necesidad de contar con medios de </a:t>
            </a:r>
            <a:r>
              <a:rPr lang="es-ES" dirty="0" smtClean="0"/>
              <a:t>desconexión </a:t>
            </a:r>
            <a:r>
              <a:rPr lang="es-ES" dirty="0"/>
              <a:t>y protección.</a:t>
            </a:r>
          </a:p>
        </p:txBody>
      </p:sp>
      <p:sp>
        <p:nvSpPr>
          <p:cNvPr id="3" name="Rectángulo 2"/>
          <p:cNvSpPr/>
          <p:nvPr/>
        </p:nvSpPr>
        <p:spPr>
          <a:xfrm>
            <a:off x="209797" y="1433423"/>
            <a:ext cx="11665527" cy="1477328"/>
          </a:xfrm>
          <a:prstGeom prst="rect">
            <a:avLst/>
          </a:prstGeom>
        </p:spPr>
        <p:txBody>
          <a:bodyPr wrap="square">
            <a:spAutoFit/>
          </a:bodyPr>
          <a:lstStyle/>
          <a:p>
            <a:pPr algn="just"/>
            <a:r>
              <a:rPr lang="es-ES" b="1" dirty="0">
                <a:solidFill>
                  <a:srgbClr val="0070C0"/>
                </a:solidFill>
              </a:rPr>
              <a:t>Contactos indirectos</a:t>
            </a:r>
          </a:p>
          <a:p>
            <a:pPr algn="ctr"/>
            <a:r>
              <a:rPr lang="es-ES" b="1" dirty="0">
                <a:solidFill>
                  <a:srgbClr val="0070C0"/>
                </a:solidFill>
              </a:rPr>
              <a:t>Las soluciones para contactos indirectos </a:t>
            </a:r>
            <a:r>
              <a:rPr lang="es-ES" b="1" dirty="0" smtClean="0">
                <a:solidFill>
                  <a:srgbClr val="0070C0"/>
                </a:solidFill>
              </a:rPr>
              <a:t>no protegen </a:t>
            </a:r>
            <a:r>
              <a:rPr lang="es-ES" b="1" dirty="0">
                <a:solidFill>
                  <a:srgbClr val="0070C0"/>
                </a:solidFill>
              </a:rPr>
              <a:t>de contactos directos </a:t>
            </a:r>
            <a:r>
              <a:rPr lang="es-ES" b="1" dirty="0" smtClean="0">
                <a:solidFill>
                  <a:srgbClr val="0070C0"/>
                </a:solidFill>
              </a:rPr>
              <a:t>con ambas </a:t>
            </a:r>
            <a:r>
              <a:rPr lang="es-ES" b="1" dirty="0">
                <a:solidFill>
                  <a:srgbClr val="0070C0"/>
                </a:solidFill>
              </a:rPr>
              <a:t>manos </a:t>
            </a:r>
            <a:r>
              <a:rPr lang="es-ES" b="1" dirty="0" smtClean="0">
                <a:solidFill>
                  <a:srgbClr val="0070C0"/>
                </a:solidFill>
              </a:rPr>
              <a:t>a partes con diferencia de </a:t>
            </a:r>
            <a:r>
              <a:rPr lang="es-ES" b="1" dirty="0">
                <a:solidFill>
                  <a:srgbClr val="0070C0"/>
                </a:solidFill>
              </a:rPr>
              <a:t>potencial entre sí</a:t>
            </a:r>
            <a:r>
              <a:rPr lang="es-ES" b="1" dirty="0" smtClean="0">
                <a:solidFill>
                  <a:srgbClr val="0070C0"/>
                </a:solidFill>
              </a:rPr>
              <a:t>. Por este motivo</a:t>
            </a:r>
            <a:r>
              <a:rPr lang="es-ES" b="1" dirty="0">
                <a:solidFill>
                  <a:srgbClr val="0070C0"/>
                </a:solidFill>
              </a:rPr>
              <a:t>, </a:t>
            </a:r>
            <a:r>
              <a:rPr lang="es-ES" b="1" dirty="0" smtClean="0">
                <a:solidFill>
                  <a:srgbClr val="0070C0"/>
                </a:solidFill>
              </a:rPr>
              <a:t>siempre se analizarán las posibilidades de </a:t>
            </a:r>
            <a:r>
              <a:rPr lang="es-ES" b="1" dirty="0">
                <a:solidFill>
                  <a:srgbClr val="0070C0"/>
                </a:solidFill>
              </a:rPr>
              <a:t>ocurrencia </a:t>
            </a:r>
            <a:r>
              <a:rPr lang="es-ES" b="1" dirty="0" smtClean="0">
                <a:solidFill>
                  <a:srgbClr val="0070C0"/>
                </a:solidFill>
              </a:rPr>
              <a:t>de ambos </a:t>
            </a:r>
            <a:r>
              <a:rPr lang="es-ES" b="1" dirty="0">
                <a:solidFill>
                  <a:srgbClr val="0070C0"/>
                </a:solidFill>
              </a:rPr>
              <a:t>tipos de </a:t>
            </a:r>
            <a:r>
              <a:rPr lang="es-ES" b="1" dirty="0" smtClean="0">
                <a:solidFill>
                  <a:srgbClr val="0070C0"/>
                </a:solidFill>
              </a:rPr>
              <a:t>contactos</a:t>
            </a:r>
            <a:r>
              <a:rPr lang="es-ES" b="1" dirty="0">
                <a:solidFill>
                  <a:srgbClr val="0070C0"/>
                </a:solidFill>
              </a:rPr>
              <a:t>. </a:t>
            </a:r>
            <a:r>
              <a:rPr lang="es-ES" b="1" dirty="0" smtClean="0">
                <a:solidFill>
                  <a:srgbClr val="0070C0"/>
                </a:solidFill>
              </a:rPr>
              <a:t>Si la persona está aislada de tierra, las protecciones </a:t>
            </a:r>
            <a:r>
              <a:rPr lang="es-ES" b="1" dirty="0">
                <a:solidFill>
                  <a:srgbClr val="0070C0"/>
                </a:solidFill>
              </a:rPr>
              <a:t>diferenciales </a:t>
            </a:r>
            <a:r>
              <a:rPr lang="es-ES" b="1" dirty="0" smtClean="0">
                <a:solidFill>
                  <a:srgbClr val="0070C0"/>
                </a:solidFill>
              </a:rPr>
              <a:t>no protegen </a:t>
            </a:r>
            <a:r>
              <a:rPr lang="es-ES" b="1" dirty="0">
                <a:solidFill>
                  <a:srgbClr val="0070C0"/>
                </a:solidFill>
              </a:rPr>
              <a:t>de contactos </a:t>
            </a:r>
            <a:r>
              <a:rPr lang="es-ES" b="1" dirty="0" smtClean="0">
                <a:solidFill>
                  <a:srgbClr val="0070C0"/>
                </a:solidFill>
              </a:rPr>
              <a:t>con las manos en diferentes </a:t>
            </a:r>
            <a:r>
              <a:rPr lang="es-ES" b="1" dirty="0">
                <a:solidFill>
                  <a:srgbClr val="0070C0"/>
                </a:solidFill>
              </a:rPr>
              <a:t>potenciales</a:t>
            </a:r>
            <a:r>
              <a:rPr lang="es-ES" dirty="0"/>
              <a:t>.</a:t>
            </a:r>
          </a:p>
        </p:txBody>
      </p:sp>
      <p:sp>
        <p:nvSpPr>
          <p:cNvPr id="4" name="Rectángulo 3"/>
          <p:cNvSpPr/>
          <p:nvPr/>
        </p:nvSpPr>
        <p:spPr>
          <a:xfrm>
            <a:off x="352302" y="6308306"/>
            <a:ext cx="11281558" cy="369332"/>
          </a:xfrm>
          <a:prstGeom prst="rect">
            <a:avLst/>
          </a:prstGeom>
        </p:spPr>
        <p:txBody>
          <a:bodyPr wrap="square">
            <a:spAutoFit/>
          </a:bodyPr>
          <a:lstStyle/>
          <a:p>
            <a:pPr algn="ctr"/>
            <a:r>
              <a:rPr lang="es-ES" b="1" dirty="0" smtClean="0"/>
              <a:t>El problema del contacto </a:t>
            </a:r>
            <a:r>
              <a:rPr lang="es-ES" b="1" dirty="0"/>
              <a:t>indirecto se </a:t>
            </a:r>
            <a:r>
              <a:rPr lang="es-ES" b="1" dirty="0" smtClean="0"/>
              <a:t>soluciona con </a:t>
            </a:r>
            <a:r>
              <a:rPr lang="es-ES" b="1" dirty="0"/>
              <a:t>poner </a:t>
            </a:r>
            <a:r>
              <a:rPr lang="es-ES" b="1" dirty="0" smtClean="0"/>
              <a:t>a tierra la envuelta y cortar la tensión o aislarla.</a:t>
            </a:r>
            <a:endParaRPr lang="es-ES" b="1" dirty="0"/>
          </a:p>
        </p:txBody>
      </p:sp>
      <p:pic>
        <p:nvPicPr>
          <p:cNvPr id="5" name="Imagen 4"/>
          <p:cNvPicPr>
            <a:picLocks noChangeAspect="1"/>
          </p:cNvPicPr>
          <p:nvPr/>
        </p:nvPicPr>
        <p:blipFill>
          <a:blip r:embed="rId2"/>
          <a:stretch>
            <a:fillRect/>
          </a:stretch>
        </p:blipFill>
        <p:spPr>
          <a:xfrm>
            <a:off x="1045029" y="2910751"/>
            <a:ext cx="9785267" cy="3228792"/>
          </a:xfrm>
          <a:prstGeom prst="rect">
            <a:avLst/>
          </a:prstGeom>
        </p:spPr>
      </p:pic>
    </p:spTree>
    <p:extLst>
      <p:ext uri="{BB962C8B-B14F-4D97-AF65-F5344CB8AC3E}">
        <p14:creationId xmlns:p14="http://schemas.microsoft.com/office/powerpoint/2010/main" val="1770765762"/>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29392" y="1447432"/>
            <a:ext cx="10865922" cy="4154984"/>
          </a:xfrm>
          <a:prstGeom prst="rect">
            <a:avLst/>
          </a:prstGeom>
        </p:spPr>
        <p:txBody>
          <a:bodyPr wrap="square">
            <a:spAutoFit/>
          </a:bodyPr>
          <a:lstStyle/>
          <a:p>
            <a:pPr algn="ctr"/>
            <a:r>
              <a:rPr lang="es-ES" sz="4400" b="1" dirty="0" smtClean="0"/>
              <a:t>PROTECCION</a:t>
            </a:r>
          </a:p>
          <a:p>
            <a:pPr algn="ctr"/>
            <a:r>
              <a:rPr lang="es-ES" sz="4400" b="1" dirty="0" smtClean="0"/>
              <a:t>La electricidad puede ser tan útil como peligrosa. La piel humana es buena conductora de ella, por lo que debemos protegernos adecuadamente en el momento de manipular elementos eléctricos.</a:t>
            </a:r>
            <a:endParaRPr lang="es-ES" sz="4400" b="1" dirty="0"/>
          </a:p>
        </p:txBody>
      </p:sp>
    </p:spTree>
    <p:extLst>
      <p:ext uri="{BB962C8B-B14F-4D97-AF65-F5344CB8AC3E}">
        <p14:creationId xmlns:p14="http://schemas.microsoft.com/office/powerpoint/2010/main" val="264355806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5909310"/>
          </a:xfrm>
          <a:prstGeom prst="rect">
            <a:avLst/>
          </a:prstGeom>
        </p:spPr>
        <p:txBody>
          <a:bodyPr wrap="square">
            <a:spAutoFit/>
          </a:bodyPr>
          <a:lstStyle/>
          <a:p>
            <a:pPr algn="just"/>
            <a:r>
              <a:rPr lang="es-ES" dirty="0" smtClean="0"/>
              <a:t>Incluso antes de poder manipular elementos eléctricos, debemos considerar el riesgo al que nos estamos sometiendo; por eso es importante entender que al manejar estos instrumentos o equipos debemos prevenir cualquier tipo de incidente, por ejemplo, el choque eléctrico por contacto </a:t>
            </a:r>
            <a:r>
              <a:rPr lang="es-ES" dirty="0"/>
              <a:t>directo con la piel u otras partes del cuerpo. Una pequeña </a:t>
            </a:r>
            <a:r>
              <a:rPr lang="es-ES" dirty="0" smtClean="0"/>
              <a:t>descarga </a:t>
            </a:r>
            <a:r>
              <a:rPr lang="es-ES" dirty="0"/>
              <a:t>puede ocasionarnos un severo golpe, un </a:t>
            </a:r>
            <a:r>
              <a:rPr lang="es-ES" dirty="0" smtClean="0"/>
              <a:t>cosquilleo </a:t>
            </a:r>
            <a:r>
              <a:rPr lang="es-ES" dirty="0"/>
              <a:t>o producir quemaduras intensas. La electricidad es </a:t>
            </a:r>
            <a:r>
              <a:rPr lang="es-ES" dirty="0" smtClean="0"/>
              <a:t>un potencial </a:t>
            </a:r>
            <a:r>
              <a:rPr lang="es-ES" dirty="0"/>
              <a:t>motivo </a:t>
            </a:r>
            <a:r>
              <a:rPr lang="es-ES" dirty="0" smtClean="0"/>
              <a:t>de accidentes</a:t>
            </a:r>
            <a:r>
              <a:rPr lang="es-ES" dirty="0"/>
              <a:t>, debemos tener cuidado </a:t>
            </a:r>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a:p>
            <a:pPr algn="ctr"/>
            <a:r>
              <a:rPr lang="es-ES" b="1" dirty="0" smtClean="0"/>
              <a:t>El trabajo que realizan los electricistas consiste en tomar contacto directo e indirecto con instalaciones en pleno funcionamiento que ponen en riesgo su vida. </a:t>
            </a:r>
          </a:p>
        </p:txBody>
      </p:sp>
      <p:pic>
        <p:nvPicPr>
          <p:cNvPr id="1026" name="Picture 2" descr="Riesgo direc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066" y="1876301"/>
            <a:ext cx="7196447" cy="378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625358"/>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Protección contra contacto </a:t>
            </a:r>
          </a:p>
          <a:p>
            <a:pPr algn="just"/>
            <a:r>
              <a:rPr lang="es-ES" dirty="0" smtClean="0"/>
              <a:t>Los accidentes ocurridos con corriente eléctrica pueden darse de diversas formas. El contacto directo con la corriente eléctrica puede producir en el cuerpo: asfixia, quemaduras, fibrilación y espasmos musculares. Debido a que nuestro cuerpo funciona sobre la base de impulsos eléctricos (la sinapsis entre las neuronas cerebrales son básicamente conexiones eléctricas), cualquier contacto con una fuente de corriente superior puede provocar una descompensación total en todo nuestro sistema y ocasionar desde lesiones hasta la muerte.</a:t>
            </a:r>
          </a:p>
          <a:p>
            <a:pPr algn="just"/>
            <a:r>
              <a:rPr lang="es-ES" dirty="0"/>
              <a:t>Es importante entender que la protección contra estos </a:t>
            </a:r>
            <a:r>
              <a:rPr lang="es-ES" dirty="0" smtClean="0"/>
              <a:t>peligros </a:t>
            </a:r>
            <a:r>
              <a:rPr lang="es-ES" dirty="0"/>
              <a:t>es algo que debemos tener muy en claro. Lo que se </a:t>
            </a:r>
            <a:r>
              <a:rPr lang="es-ES" dirty="0" smtClean="0"/>
              <a:t>busca </a:t>
            </a:r>
            <a:r>
              <a:rPr lang="es-ES" dirty="0"/>
              <a:t>con todos los elementos de seguridad es permitirnos </a:t>
            </a:r>
            <a:r>
              <a:rPr lang="es-ES" dirty="0" smtClean="0"/>
              <a:t>trabajar </a:t>
            </a:r>
            <a:r>
              <a:rPr lang="es-ES" dirty="0"/>
              <a:t>bien protegidos sobre componentes eléctricos. </a:t>
            </a:r>
          </a:p>
          <a:p>
            <a:pPr algn="just"/>
            <a:r>
              <a:rPr lang="es-ES" dirty="0"/>
              <a:t>Cada elemento de seguridad tiene un grado de protección </a:t>
            </a:r>
            <a:r>
              <a:rPr lang="es-ES" dirty="0" smtClean="0"/>
              <a:t>que </a:t>
            </a:r>
            <a:r>
              <a:rPr lang="es-ES" dirty="0"/>
              <a:t>depende directamente de los materiales y de la </a:t>
            </a:r>
            <a:r>
              <a:rPr lang="es-ES" dirty="0" smtClean="0"/>
              <a:t>aislación</a:t>
            </a:r>
            <a:r>
              <a:rPr lang="es-ES" dirty="0"/>
              <a:t>. Estos nos mantienen separados del sistema en general. </a:t>
            </a:r>
          </a:p>
          <a:p>
            <a:pPr algn="just"/>
            <a:r>
              <a:rPr lang="es-ES" dirty="0"/>
              <a:t>Existen dos tipos de elementos de protección: los que </a:t>
            </a:r>
            <a:r>
              <a:rPr lang="es-ES" dirty="0" smtClean="0"/>
              <a:t>protegen </a:t>
            </a:r>
            <a:r>
              <a:rPr lang="es-ES" dirty="0"/>
              <a:t>al circuito y los que protegen a las personas. Como </a:t>
            </a:r>
            <a:r>
              <a:rPr lang="es-ES" dirty="0" smtClean="0"/>
              <a:t>sabemos</a:t>
            </a:r>
            <a:r>
              <a:rPr lang="es-ES" dirty="0"/>
              <a:t>, debido a la corriente eléctrica podemos sufrir </a:t>
            </a:r>
            <a:r>
              <a:rPr lang="es-ES" dirty="0" smtClean="0"/>
              <a:t>accidentes</a:t>
            </a:r>
            <a:r>
              <a:rPr lang="es-ES" dirty="0"/>
              <a:t>. En las instalaciones, los accidentes son producto </a:t>
            </a:r>
            <a:r>
              <a:rPr lang="es-ES" dirty="0" smtClean="0"/>
              <a:t>de </a:t>
            </a:r>
            <a:r>
              <a:rPr lang="es-ES" dirty="0"/>
              <a:t>cortocircuitos y sobretensiones; y las personas pueden </a:t>
            </a:r>
            <a:r>
              <a:rPr lang="es-ES" dirty="0" smtClean="0"/>
              <a:t>sufrir </a:t>
            </a:r>
            <a:r>
              <a:rPr lang="es-ES" dirty="0"/>
              <a:t>quemaduras y espasmos. A su vez, existen dos tipos </a:t>
            </a:r>
            <a:r>
              <a:rPr lang="es-ES" dirty="0" smtClean="0"/>
              <a:t>de </a:t>
            </a:r>
            <a:r>
              <a:rPr lang="es-ES" dirty="0"/>
              <a:t>contactos:</a:t>
            </a:r>
            <a:r>
              <a:rPr lang="es-ES" b="1" dirty="0"/>
              <a:t> directo e indirecto</a:t>
            </a:r>
            <a:r>
              <a:rPr lang="es-ES" b="1" dirty="0" smtClean="0"/>
              <a:t>.</a:t>
            </a:r>
          </a:p>
          <a:p>
            <a:pPr algn="just"/>
            <a:endParaRPr lang="es-AR" b="1" dirty="0" smtClean="0"/>
          </a:p>
          <a:p>
            <a:pPr algn="ctr"/>
            <a:r>
              <a:rPr lang="es-ES" b="1" dirty="0">
                <a:solidFill>
                  <a:srgbClr val="FF0000"/>
                </a:solidFill>
                <a:latin typeface="Arial Rounded MT Bold" panose="020F0704030504030204" pitchFamily="34" charset="0"/>
              </a:rPr>
              <a:t>El contacto directo es </a:t>
            </a:r>
            <a:r>
              <a:rPr lang="es-ES" b="1" dirty="0" smtClean="0">
                <a:solidFill>
                  <a:srgbClr val="FF0000"/>
                </a:solidFill>
                <a:latin typeface="Arial Rounded MT Bold" panose="020F0704030504030204" pitchFamily="34" charset="0"/>
              </a:rPr>
              <a:t>la principal </a:t>
            </a:r>
            <a:r>
              <a:rPr lang="es-ES" b="1" dirty="0">
                <a:solidFill>
                  <a:srgbClr val="FF0000"/>
                </a:solidFill>
                <a:latin typeface="Arial Rounded MT Bold" panose="020F0704030504030204" pitchFamily="34" charset="0"/>
              </a:rPr>
              <a:t>causa de accidentes </a:t>
            </a:r>
            <a:r>
              <a:rPr lang="es-ES" b="1" dirty="0" smtClean="0">
                <a:solidFill>
                  <a:srgbClr val="FF0000"/>
                </a:solidFill>
                <a:latin typeface="Arial Rounded MT Bold" panose="020F0704030504030204" pitchFamily="34" charset="0"/>
              </a:rPr>
              <a:t>laborales </a:t>
            </a:r>
            <a:r>
              <a:rPr lang="es-ES" b="1" dirty="0">
                <a:solidFill>
                  <a:srgbClr val="FF0000"/>
                </a:solidFill>
                <a:latin typeface="Arial Rounded MT Bold" panose="020F0704030504030204" pitchFamily="34" charset="0"/>
              </a:rPr>
              <a:t>originados a partir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no respetar las normas </a:t>
            </a:r>
            <a:r>
              <a:rPr lang="es-ES" b="1" dirty="0" smtClean="0">
                <a:solidFill>
                  <a:srgbClr val="FF0000"/>
                </a:solidFill>
                <a:latin typeface="Arial Rounded MT Bold" panose="020F0704030504030204" pitchFamily="34" charset="0"/>
              </a:rPr>
              <a:t>establecidas</a:t>
            </a:r>
            <a:endParaRPr lang="es-AR"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644074490"/>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6463308"/>
          </a:xfrm>
          <a:prstGeom prst="rect">
            <a:avLst/>
          </a:prstGeom>
        </p:spPr>
        <p:txBody>
          <a:bodyPr wrap="square">
            <a:spAutoFit/>
          </a:bodyPr>
          <a:lstStyle/>
          <a:p>
            <a:pPr algn="just"/>
            <a:r>
              <a:rPr lang="es-ES" dirty="0" smtClean="0"/>
              <a:t>Para </a:t>
            </a:r>
            <a:r>
              <a:rPr lang="es-ES" dirty="0"/>
              <a:t>evitar los accidentes derivados de contactos directos, </a:t>
            </a:r>
            <a:r>
              <a:rPr lang="es-ES" dirty="0" smtClean="0"/>
              <a:t>debemos </a:t>
            </a:r>
            <a:r>
              <a:rPr lang="es-ES" dirty="0"/>
              <a:t>proteger en una primera instancia, mediante el </a:t>
            </a:r>
            <a:r>
              <a:rPr lang="es-ES" dirty="0" smtClean="0"/>
              <a:t>recubrimiento </a:t>
            </a:r>
            <a:r>
              <a:rPr lang="es-ES" dirty="0"/>
              <a:t>y la aislación de las partes activas con</a:t>
            </a:r>
            <a:r>
              <a:rPr lang="es-ES" dirty="0" smtClean="0"/>
              <a:t>:</a:t>
            </a:r>
          </a:p>
          <a:p>
            <a:pPr algn="just"/>
            <a:endParaRPr lang="es-ES" dirty="0"/>
          </a:p>
          <a:p>
            <a:pPr lvl="2" algn="just"/>
            <a:r>
              <a:rPr lang="es-ES" b="1" dirty="0"/>
              <a:t>0 Cintas aislantes, barreras aislantes y distintos tipos de </a:t>
            </a:r>
            <a:r>
              <a:rPr lang="es-ES" b="1" dirty="0" smtClean="0"/>
              <a:t>recubrimientos</a:t>
            </a:r>
            <a:r>
              <a:rPr lang="es-ES" b="1" dirty="0"/>
              <a:t>.</a:t>
            </a:r>
          </a:p>
          <a:p>
            <a:pPr lvl="2" algn="just"/>
            <a:r>
              <a:rPr lang="es-ES" b="1" dirty="0"/>
              <a:t>0 Distancias de seguridad de elementos de alta tensión.</a:t>
            </a:r>
          </a:p>
          <a:p>
            <a:pPr lvl="2" algn="just"/>
            <a:r>
              <a:rPr lang="es-ES" b="1" dirty="0"/>
              <a:t>0 Elementos de seguridad de elevada sensibilidad (</a:t>
            </a:r>
            <a:r>
              <a:rPr lang="es-ES" b="1" dirty="0" smtClean="0"/>
              <a:t>interruptores </a:t>
            </a:r>
            <a:r>
              <a:rPr lang="es-ES" b="1" dirty="0"/>
              <a:t>diferenciales).</a:t>
            </a:r>
          </a:p>
          <a:p>
            <a:pPr lvl="2" algn="just"/>
            <a:r>
              <a:rPr lang="es-ES" b="1" dirty="0"/>
              <a:t>0 Para máquinas eléctricas, utilizar puestas a tierra que se </a:t>
            </a:r>
            <a:r>
              <a:rPr lang="es-ES" b="1" dirty="0" smtClean="0"/>
              <a:t>encuentren </a:t>
            </a:r>
            <a:r>
              <a:rPr lang="es-ES" b="1" dirty="0"/>
              <a:t>normalizadas.</a:t>
            </a:r>
          </a:p>
          <a:p>
            <a:pPr lvl="2" algn="just"/>
            <a:r>
              <a:rPr lang="es-ES" b="1" dirty="0"/>
              <a:t>0 En las instalaciones eléctricas, utilizar cables con </a:t>
            </a:r>
            <a:r>
              <a:rPr lang="es-ES" b="1" dirty="0" smtClean="0"/>
              <a:t>secciones </a:t>
            </a:r>
            <a:r>
              <a:rPr lang="es-ES" b="1" dirty="0"/>
              <a:t>adecuadas.</a:t>
            </a:r>
          </a:p>
          <a:p>
            <a:pPr lvl="2" algn="just"/>
            <a:r>
              <a:rPr lang="es-ES" b="1" dirty="0"/>
              <a:t>0 Establecer cartelería adecuada para indicar peligros y </a:t>
            </a:r>
            <a:r>
              <a:rPr lang="es-ES" b="1" dirty="0" smtClean="0"/>
              <a:t>riesgos </a:t>
            </a:r>
            <a:r>
              <a:rPr lang="es-ES" b="1" dirty="0"/>
              <a:t>eléctricos</a:t>
            </a:r>
            <a:r>
              <a:rPr lang="es-ES" b="1" dirty="0" smtClean="0"/>
              <a:t>.</a:t>
            </a:r>
          </a:p>
          <a:p>
            <a:pPr algn="just"/>
            <a:endParaRPr lang="es-ES" dirty="0"/>
          </a:p>
          <a:p>
            <a:pPr algn="just"/>
            <a:r>
              <a:rPr lang="es-ES" dirty="0"/>
              <a:t>En general, es importante alejar toda parte activa que pueda </a:t>
            </a:r>
            <a:r>
              <a:rPr lang="es-ES" dirty="0" smtClean="0"/>
              <a:t>entrar </a:t>
            </a:r>
            <a:r>
              <a:rPr lang="es-ES" dirty="0"/>
              <a:t>en contacto accidental con el trabajador o algún </a:t>
            </a:r>
            <a:r>
              <a:rPr lang="es-ES" dirty="0" smtClean="0"/>
              <a:t>elemento </a:t>
            </a:r>
            <a:r>
              <a:rPr lang="es-ES" dirty="0"/>
              <a:t>conductor cuando se trabaje en las proximidades de </a:t>
            </a:r>
            <a:r>
              <a:rPr lang="es-ES" dirty="0" smtClean="0"/>
              <a:t>la </a:t>
            </a:r>
            <a:r>
              <a:rPr lang="es-ES" dirty="0"/>
              <a:t>instalación. La zona donde se puede interactuar se </a:t>
            </a:r>
            <a:r>
              <a:rPr lang="es-ES" dirty="0" smtClean="0"/>
              <a:t>considera </a:t>
            </a:r>
            <a:r>
              <a:rPr lang="es-ES" dirty="0"/>
              <a:t>segura si está aproximadamente a 2,5 m por encima </a:t>
            </a:r>
            <a:r>
              <a:rPr lang="es-ES" dirty="0" smtClean="0"/>
              <a:t>de </a:t>
            </a:r>
            <a:r>
              <a:rPr lang="es-ES" dirty="0"/>
              <a:t>un punto de referencia entre los pies del trabajador, </a:t>
            </a:r>
            <a:r>
              <a:rPr lang="es-ES" dirty="0" smtClean="0"/>
              <a:t>y 1 </a:t>
            </a:r>
            <a:r>
              <a:rPr lang="es-ES" dirty="0"/>
              <a:t>metro lateral y hacia abajo alrededor del trabajador.</a:t>
            </a:r>
          </a:p>
          <a:p>
            <a:pPr algn="just"/>
            <a:r>
              <a:rPr lang="es-ES" dirty="0"/>
              <a:t>Todo elemento que se utilice para impedir el contacto </a:t>
            </a:r>
            <a:r>
              <a:rPr lang="es-ES" dirty="0" smtClean="0"/>
              <a:t>directo </a:t>
            </a:r>
            <a:r>
              <a:rPr lang="es-ES" dirty="0"/>
              <a:t>debe estar fijado de forma segura y resistente para </a:t>
            </a:r>
            <a:r>
              <a:rPr lang="es-ES" dirty="0" smtClean="0"/>
              <a:t>evitar </a:t>
            </a:r>
            <a:r>
              <a:rPr lang="es-ES" dirty="0"/>
              <a:t>que se remueva en forma accidental. Los obstáculos metálicos (válido también para aislaciones de conductores) </a:t>
            </a:r>
            <a:r>
              <a:rPr lang="es-ES" dirty="0" smtClean="0"/>
              <a:t>deben </a:t>
            </a:r>
            <a:r>
              <a:rPr lang="es-ES" dirty="0"/>
              <a:t>estar recubiertos con materiales no conductores que </a:t>
            </a:r>
            <a:r>
              <a:rPr lang="es-ES" dirty="0" smtClean="0"/>
              <a:t>resistan </a:t>
            </a:r>
            <a:r>
              <a:rPr lang="es-ES" dirty="0"/>
              <a:t>las inclemencias del tiempo y elementos </a:t>
            </a:r>
            <a:r>
              <a:rPr lang="es-ES" dirty="0" smtClean="0"/>
              <a:t>abrasivos (</a:t>
            </a:r>
            <a:r>
              <a:rPr lang="es-ES" dirty="0"/>
              <a:t>comúnmente encontrados en el ambiente).</a:t>
            </a:r>
          </a:p>
          <a:p>
            <a:pPr algn="just"/>
            <a:r>
              <a:rPr lang="es-ES" dirty="0"/>
              <a:t>Para considerar las partes activas aisladas y protegidas, </a:t>
            </a:r>
            <a:r>
              <a:rPr lang="es-ES" dirty="0" smtClean="0"/>
              <a:t>estas </a:t>
            </a:r>
            <a:r>
              <a:rPr lang="es-ES" dirty="0"/>
              <a:t>deberán poseer un grado de protección IP2XX para </a:t>
            </a:r>
            <a:r>
              <a:rPr lang="es-ES" dirty="0" smtClean="0"/>
              <a:t>superficies </a:t>
            </a:r>
            <a:r>
              <a:rPr lang="es-ES" dirty="0"/>
              <a:t>exteriores, y grado de protección </a:t>
            </a:r>
            <a:r>
              <a:rPr lang="es-ES" dirty="0" smtClean="0"/>
              <a:t>IP4XX </a:t>
            </a:r>
            <a:r>
              <a:rPr lang="es-ES" dirty="0"/>
              <a:t>para </a:t>
            </a:r>
            <a:r>
              <a:rPr lang="es-ES" dirty="0" smtClean="0"/>
              <a:t>superficies </a:t>
            </a:r>
            <a:r>
              <a:rPr lang="es-ES" dirty="0"/>
              <a:t>de fácil acceso.</a:t>
            </a:r>
          </a:p>
          <a:p>
            <a:pPr algn="just"/>
            <a:r>
              <a:rPr lang="es-ES" dirty="0"/>
              <a:t>Para evitar el contacto indirecto, debemos considerar </a:t>
            </a:r>
            <a:r>
              <a:rPr lang="es-ES" dirty="0" smtClean="0"/>
              <a:t>algunos </a:t>
            </a:r>
            <a:r>
              <a:rPr lang="es-ES" dirty="0"/>
              <a:t>aspectos. Para sistemas donde se manejen </a:t>
            </a:r>
            <a:r>
              <a:rPr lang="es-ES" dirty="0" smtClean="0"/>
              <a:t>tensiones </a:t>
            </a:r>
            <a:r>
              <a:rPr lang="es-ES" dirty="0"/>
              <a:t>inferiores a 50 V con respecto a la tierra (24 V si son </a:t>
            </a:r>
            <a:r>
              <a:rPr lang="es-ES" dirty="0" smtClean="0"/>
              <a:t>sistemas </a:t>
            </a:r>
            <a:r>
              <a:rPr lang="es-ES" dirty="0"/>
              <a:t>conectados a la tierra húmeda o conductiva), no </a:t>
            </a:r>
            <a:r>
              <a:rPr lang="es-ES" dirty="0" smtClean="0"/>
              <a:t>será </a:t>
            </a:r>
            <a:r>
              <a:rPr lang="es-ES" dirty="0"/>
              <a:t>necesario tener un sistema de protección ya que son </a:t>
            </a:r>
            <a:r>
              <a:rPr lang="es-ES" dirty="0" smtClean="0"/>
              <a:t>valores </a:t>
            </a:r>
            <a:r>
              <a:rPr lang="es-ES" dirty="0"/>
              <a:t>denominados de muy baja tensión. </a:t>
            </a:r>
            <a:endParaRPr lang="es-ES" dirty="0" smtClean="0"/>
          </a:p>
        </p:txBody>
      </p:sp>
    </p:spTree>
    <p:extLst>
      <p:ext uri="{BB962C8B-B14F-4D97-AF65-F5344CB8AC3E}">
        <p14:creationId xmlns:p14="http://schemas.microsoft.com/office/powerpoint/2010/main" val="3303264408"/>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3" y="4519136"/>
            <a:ext cx="6096000" cy="923330"/>
          </a:xfrm>
          <a:prstGeom prst="rect">
            <a:avLst/>
          </a:prstGeom>
        </p:spPr>
        <p:txBody>
          <a:bodyPr>
            <a:spAutoFit/>
          </a:bodyPr>
          <a:lstStyle/>
          <a:p>
            <a:r>
              <a:rPr lang="es-ES" b="1" dirty="0" smtClean="0"/>
              <a:t>El contacto </a:t>
            </a:r>
            <a:r>
              <a:rPr lang="es-ES" b="1" dirty="0"/>
              <a:t>directo debe evitarse en </a:t>
            </a:r>
            <a:r>
              <a:rPr lang="es-ES" b="1" dirty="0" smtClean="0"/>
              <a:t>el lugar </a:t>
            </a:r>
            <a:r>
              <a:rPr lang="es-ES" b="1" dirty="0"/>
              <a:t>de trabajo, </a:t>
            </a:r>
            <a:r>
              <a:rPr lang="es-ES" b="1" dirty="0" smtClean="0"/>
              <a:t>ya que allí es </a:t>
            </a:r>
            <a:r>
              <a:rPr lang="es-ES" b="1" dirty="0"/>
              <a:t>común estar en presencia de maquinarias </a:t>
            </a:r>
            <a:r>
              <a:rPr lang="es-ES" b="1" dirty="0" smtClean="0"/>
              <a:t>y elementos </a:t>
            </a:r>
            <a:r>
              <a:rPr lang="es-ES" b="1" dirty="0"/>
              <a:t>que </a:t>
            </a:r>
            <a:r>
              <a:rPr lang="es-ES" b="1" dirty="0" smtClean="0"/>
              <a:t>pondrán en </a:t>
            </a:r>
            <a:r>
              <a:rPr lang="es-ES" b="1" dirty="0"/>
              <a:t>riesgo nuestra salud.</a:t>
            </a:r>
          </a:p>
        </p:txBody>
      </p:sp>
      <p:pic>
        <p:nvPicPr>
          <p:cNvPr id="5" name="Imagen 4"/>
          <p:cNvPicPr>
            <a:picLocks noChangeAspect="1"/>
          </p:cNvPicPr>
          <p:nvPr/>
        </p:nvPicPr>
        <p:blipFill>
          <a:blip r:embed="rId2"/>
          <a:stretch>
            <a:fillRect/>
          </a:stretch>
        </p:blipFill>
        <p:spPr>
          <a:xfrm>
            <a:off x="344198" y="1135330"/>
            <a:ext cx="5019675" cy="3162300"/>
          </a:xfrm>
          <a:prstGeom prst="rect">
            <a:avLst/>
          </a:prstGeom>
        </p:spPr>
      </p:pic>
      <p:sp>
        <p:nvSpPr>
          <p:cNvPr id="6" name="Rectángulo 5"/>
          <p:cNvSpPr/>
          <p:nvPr/>
        </p:nvSpPr>
        <p:spPr>
          <a:xfrm>
            <a:off x="6159335" y="1055771"/>
            <a:ext cx="1749631" cy="3139321"/>
          </a:xfrm>
          <a:prstGeom prst="rect">
            <a:avLst/>
          </a:prstGeom>
        </p:spPr>
        <p:txBody>
          <a:bodyPr wrap="square">
            <a:spAutoFit/>
          </a:bodyPr>
          <a:lstStyle/>
          <a:p>
            <a:r>
              <a:rPr lang="es-ES" b="1" dirty="0"/>
              <a:t>La señalización</a:t>
            </a:r>
          </a:p>
          <a:p>
            <a:r>
              <a:rPr lang="es-ES" b="1" dirty="0"/>
              <a:t>ayuda </a:t>
            </a:r>
            <a:r>
              <a:rPr lang="es-ES" b="1" dirty="0" smtClean="0"/>
              <a:t>a evitar </a:t>
            </a:r>
            <a:endParaRPr lang="es-ES" b="1" dirty="0"/>
          </a:p>
          <a:p>
            <a:r>
              <a:rPr lang="es-ES" b="1" dirty="0"/>
              <a:t>accidentes </a:t>
            </a:r>
          </a:p>
          <a:p>
            <a:r>
              <a:rPr lang="es-ES" b="1" dirty="0"/>
              <a:t>laborales. En </a:t>
            </a:r>
          </a:p>
          <a:p>
            <a:r>
              <a:rPr lang="es-ES" b="1" dirty="0"/>
              <a:t>electricidad, es </a:t>
            </a:r>
          </a:p>
          <a:p>
            <a:r>
              <a:rPr lang="es-ES" b="1" dirty="0"/>
              <a:t>indispensable</a:t>
            </a:r>
          </a:p>
          <a:p>
            <a:r>
              <a:rPr lang="es-ES" b="1" dirty="0"/>
              <a:t>indicar cuáles </a:t>
            </a:r>
          </a:p>
          <a:p>
            <a:r>
              <a:rPr lang="es-ES" b="1" dirty="0"/>
              <a:t>son los equipos </a:t>
            </a:r>
          </a:p>
          <a:p>
            <a:r>
              <a:rPr lang="es-ES" b="1" dirty="0"/>
              <a:t>que trabajan </a:t>
            </a:r>
          </a:p>
          <a:p>
            <a:r>
              <a:rPr lang="es-ES" b="1" dirty="0"/>
              <a:t>con tensiones </a:t>
            </a:r>
          </a:p>
          <a:p>
            <a:r>
              <a:rPr lang="es-ES" b="1" dirty="0"/>
              <a:t>elevadas.</a:t>
            </a:r>
          </a:p>
        </p:txBody>
      </p:sp>
      <p:pic>
        <p:nvPicPr>
          <p:cNvPr id="7" name="Imagen 6"/>
          <p:cNvPicPr>
            <a:picLocks noChangeAspect="1"/>
          </p:cNvPicPr>
          <p:nvPr/>
        </p:nvPicPr>
        <p:blipFill>
          <a:blip r:embed="rId3"/>
          <a:stretch>
            <a:fillRect/>
          </a:stretch>
        </p:blipFill>
        <p:spPr>
          <a:xfrm>
            <a:off x="8000629" y="1135330"/>
            <a:ext cx="3790950" cy="4705350"/>
          </a:xfrm>
          <a:prstGeom prst="rect">
            <a:avLst/>
          </a:prstGeom>
        </p:spPr>
      </p:pic>
    </p:spTree>
    <p:extLst>
      <p:ext uri="{BB962C8B-B14F-4D97-AF65-F5344CB8AC3E}">
        <p14:creationId xmlns:p14="http://schemas.microsoft.com/office/powerpoint/2010/main" val="120245687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dirty="0" smtClean="0"/>
              <a:t>Para </a:t>
            </a:r>
            <a:r>
              <a:rPr lang="es-ES" dirty="0"/>
              <a:t>evitar descargas por contacto indirecto en sistemas en los que la </a:t>
            </a:r>
            <a:r>
              <a:rPr lang="es-ES" dirty="0" smtClean="0"/>
              <a:t>tensión </a:t>
            </a:r>
            <a:r>
              <a:rPr lang="es-ES" dirty="0"/>
              <a:t>es superior, se deben establecer conexiones a masa </a:t>
            </a:r>
            <a:r>
              <a:rPr lang="es-ES" dirty="0" smtClean="0"/>
              <a:t>eficientes</a:t>
            </a:r>
            <a:r>
              <a:rPr lang="es-ES" dirty="0"/>
              <a:t>, evitar el contacto directo entre una carga y la </a:t>
            </a:r>
            <a:r>
              <a:rPr lang="es-ES" dirty="0" smtClean="0"/>
              <a:t>masa </a:t>
            </a:r>
            <a:r>
              <a:rPr lang="es-ES" dirty="0"/>
              <a:t>(o un neutro), tener precaución de aislar las máquinas </a:t>
            </a:r>
            <a:r>
              <a:rPr lang="es-ES" dirty="0" smtClean="0"/>
              <a:t>y </a:t>
            </a:r>
            <a:r>
              <a:rPr lang="es-ES" dirty="0"/>
              <a:t>herramientas que puedan estar en contacto directo. Las </a:t>
            </a:r>
            <a:r>
              <a:rPr lang="es-ES" dirty="0" smtClean="0"/>
              <a:t>protecciones </a:t>
            </a:r>
            <a:r>
              <a:rPr lang="es-ES" dirty="0"/>
              <a:t>más comunes son:</a:t>
            </a:r>
          </a:p>
          <a:p>
            <a:pPr marL="742950" lvl="1" indent="-285750" algn="just">
              <a:buFont typeface="Arial" panose="020B0604020202020204" pitchFamily="34" charset="0"/>
              <a:buChar char="•"/>
            </a:pPr>
            <a:r>
              <a:rPr lang="es-ES" b="1" dirty="0" smtClean="0">
                <a:latin typeface="Arial Rounded MT Bold" panose="020F0704030504030204" pitchFamily="34" charset="0"/>
              </a:rPr>
              <a:t>Disyuntor diferencial en caso de cortocircuito o sobrecarga de la línea</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Utilizar </a:t>
            </a:r>
            <a:r>
              <a:rPr lang="es-ES" b="1" dirty="0">
                <a:latin typeface="Arial Rounded MT Bold" panose="020F0704030504030204" pitchFamily="34" charset="0"/>
              </a:rPr>
              <a:t>equipos correctamente aislados y protegidos (</a:t>
            </a:r>
            <a:r>
              <a:rPr lang="es-ES" b="1" dirty="0" smtClean="0">
                <a:latin typeface="Arial Rounded MT Bold" panose="020F0704030504030204" pitchFamily="34" charset="0"/>
              </a:rPr>
              <a:t>de clase II o B</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Mantener con una buena separación los circuitos eléctricos.</a:t>
            </a:r>
          </a:p>
          <a:p>
            <a:pPr marL="742950" lvl="1" indent="-285750" algn="just">
              <a:buFont typeface="Arial" panose="020B0604020202020204" pitchFamily="34" charset="0"/>
              <a:buChar char="•"/>
            </a:pPr>
            <a:endParaRPr lang="es-AR" b="1" dirty="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Pinturas aislantes</a:t>
            </a:r>
          </a:p>
          <a:p>
            <a:pPr marL="0" lvl="1" algn="ctr"/>
            <a:r>
              <a:rPr lang="es-ES" b="1" dirty="0" smtClean="0">
                <a:solidFill>
                  <a:srgbClr val="0070C0"/>
                </a:solidFill>
              </a:rPr>
              <a:t>En algunos </a:t>
            </a:r>
            <a:r>
              <a:rPr lang="es-ES" b="1" dirty="0">
                <a:solidFill>
                  <a:srgbClr val="0070C0"/>
                </a:solidFill>
              </a:rPr>
              <a:t>casos, </a:t>
            </a:r>
            <a:r>
              <a:rPr lang="es-ES" b="1" dirty="0" smtClean="0">
                <a:solidFill>
                  <a:srgbClr val="0070C0"/>
                </a:solidFill>
              </a:rPr>
              <a:t>se pueden </a:t>
            </a:r>
            <a:r>
              <a:rPr lang="es-ES" b="1" dirty="0">
                <a:solidFill>
                  <a:srgbClr val="0070C0"/>
                </a:solidFill>
              </a:rPr>
              <a:t>aplicar determinadas pinturas </a:t>
            </a:r>
            <a:r>
              <a:rPr lang="es-ES" b="1" dirty="0" smtClean="0">
                <a:solidFill>
                  <a:srgbClr val="0070C0"/>
                </a:solidFill>
              </a:rPr>
              <a:t>especialmente </a:t>
            </a:r>
            <a:r>
              <a:rPr lang="es-ES" b="1" dirty="0">
                <a:solidFill>
                  <a:srgbClr val="0070C0"/>
                </a:solidFill>
              </a:rPr>
              <a:t>formuladas para trabajar como aislantes.</a:t>
            </a:r>
          </a:p>
          <a:p>
            <a:pPr marL="0" lvl="1" algn="ctr"/>
            <a:r>
              <a:rPr lang="es-ES" b="1" dirty="0" smtClean="0">
                <a:solidFill>
                  <a:srgbClr val="0070C0"/>
                </a:solidFill>
              </a:rPr>
              <a:t>En ciertas </a:t>
            </a:r>
            <a:r>
              <a:rPr lang="es-ES" b="1" dirty="0">
                <a:solidFill>
                  <a:srgbClr val="0070C0"/>
                </a:solidFill>
              </a:rPr>
              <a:t>situaciones, cuando </a:t>
            </a:r>
            <a:r>
              <a:rPr lang="es-ES" b="1" dirty="0" smtClean="0">
                <a:solidFill>
                  <a:srgbClr val="0070C0"/>
                </a:solidFill>
              </a:rPr>
              <a:t>no es posible </a:t>
            </a:r>
            <a:r>
              <a:rPr lang="es-ES" b="1" dirty="0">
                <a:solidFill>
                  <a:srgbClr val="0070C0"/>
                </a:solidFill>
              </a:rPr>
              <a:t>aplicar un </a:t>
            </a:r>
            <a:r>
              <a:rPr lang="es-ES" b="1" dirty="0" smtClean="0">
                <a:solidFill>
                  <a:srgbClr val="0070C0"/>
                </a:solidFill>
              </a:rPr>
              <a:t>aislante o su costo resulta elevado</a:t>
            </a:r>
            <a:r>
              <a:rPr lang="es-ES" b="1" dirty="0">
                <a:solidFill>
                  <a:srgbClr val="0070C0"/>
                </a:solidFill>
              </a:rPr>
              <a:t>, </a:t>
            </a:r>
            <a:r>
              <a:rPr lang="es-ES" b="1" dirty="0" smtClean="0">
                <a:solidFill>
                  <a:srgbClr val="0070C0"/>
                </a:solidFill>
              </a:rPr>
              <a:t>se utilizan </a:t>
            </a:r>
            <a:r>
              <a:rPr lang="es-ES" b="1" dirty="0">
                <a:solidFill>
                  <a:srgbClr val="0070C0"/>
                </a:solidFill>
              </a:rPr>
              <a:t>sistemas poco </a:t>
            </a:r>
            <a:r>
              <a:rPr lang="es-ES" b="1" dirty="0" smtClean="0">
                <a:solidFill>
                  <a:srgbClr val="0070C0"/>
                </a:solidFill>
              </a:rPr>
              <a:t>convencionales</a:t>
            </a:r>
            <a:r>
              <a:rPr lang="es-ES" b="1" dirty="0">
                <a:solidFill>
                  <a:srgbClr val="0070C0"/>
                </a:solidFill>
              </a:rPr>
              <a:t>. Por ejemplo, </a:t>
            </a:r>
            <a:r>
              <a:rPr lang="es-ES" b="1" dirty="0" smtClean="0">
                <a:solidFill>
                  <a:srgbClr val="0070C0"/>
                </a:solidFill>
              </a:rPr>
              <a:t>en el caso de los bobinados de motores</a:t>
            </a:r>
            <a:r>
              <a:rPr lang="es-ES" b="1" dirty="0">
                <a:solidFill>
                  <a:srgbClr val="0070C0"/>
                </a:solidFill>
              </a:rPr>
              <a:t>, estos conductores </a:t>
            </a:r>
            <a:r>
              <a:rPr lang="es-ES" b="1" dirty="0" smtClean="0">
                <a:solidFill>
                  <a:srgbClr val="0070C0"/>
                </a:solidFill>
              </a:rPr>
              <a:t>se encuentran bañados en un aislante </a:t>
            </a:r>
            <a:r>
              <a:rPr lang="es-ES" b="1" dirty="0">
                <a:solidFill>
                  <a:srgbClr val="0070C0"/>
                </a:solidFill>
              </a:rPr>
              <a:t>similar </a:t>
            </a:r>
            <a:r>
              <a:rPr lang="es-ES" b="1" dirty="0" smtClean="0">
                <a:solidFill>
                  <a:srgbClr val="0070C0"/>
                </a:solidFill>
              </a:rPr>
              <a:t>a un barniz, pero con propiedades térmicas </a:t>
            </a:r>
            <a:r>
              <a:rPr lang="es-ES" b="1" dirty="0">
                <a:solidFill>
                  <a:srgbClr val="0070C0"/>
                </a:solidFill>
              </a:rPr>
              <a:t>especiales.</a:t>
            </a:r>
          </a:p>
          <a:p>
            <a:pPr algn="just"/>
            <a:endParaRPr lang="es-ES" dirty="0"/>
          </a:p>
          <a:p>
            <a:pPr algn="just"/>
            <a:endParaRPr lang="es-ES" dirty="0"/>
          </a:p>
          <a:p>
            <a:pPr algn="just"/>
            <a:endParaRPr lang="es-AR" b="1" dirty="0"/>
          </a:p>
          <a:p>
            <a:pPr algn="just"/>
            <a:endParaRPr lang="es-ES" b="1" dirty="0"/>
          </a:p>
          <a:p>
            <a:pPr algn="just"/>
            <a:endParaRPr lang="es-ES" dirty="0"/>
          </a:p>
        </p:txBody>
      </p:sp>
    </p:spTree>
    <p:extLst>
      <p:ext uri="{BB962C8B-B14F-4D97-AF65-F5344CB8AC3E}">
        <p14:creationId xmlns:p14="http://schemas.microsoft.com/office/powerpoint/2010/main" val="1540730618"/>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Los elementos destinados a la protección de los circuitos son observables, según su uso en transformadores o grupos convertidores de tensión que mantienen aislados de la tierra todos los circuitos. De esta manera, los circuitos de utilización no estarán en contacto con los circuitos de alimentación ni con otro circuito paralelo. Mediante el transformador, podemos aislar los circuitos para uso doméstico. </a:t>
            </a:r>
          </a:p>
          <a:p>
            <a:pPr algn="just"/>
            <a:r>
              <a:rPr lang="es-ES" dirty="0" smtClean="0"/>
              <a:t>Para evitar contactos directos e indirectos, se utilizan los EPP (elementos de protección personal), cuya función consiste en aislar a cada individuo de posibles contactos con partes activas que puedan ocasionar daños. Estos elementos son:</a:t>
            </a:r>
          </a:p>
          <a:p>
            <a:pPr algn="just"/>
            <a:r>
              <a:rPr lang="es-ES" dirty="0" smtClean="0"/>
              <a:t>Las botas de seguridad poseen suelas aislantes, en el mercado se encuentran diversos modelos, algunos de ellos con precios muy accesibles.</a:t>
            </a:r>
          </a:p>
          <a:p>
            <a:pPr marL="285750" indent="-285750" algn="just">
              <a:buFont typeface="Arial" panose="020B0604020202020204" pitchFamily="34" charset="0"/>
              <a:buChar char="•"/>
            </a:pPr>
            <a:r>
              <a:rPr lang="es-ES" b="1" dirty="0" smtClean="0"/>
              <a:t>Ropa de trabajo aislante, incombustible y cómoda</a:t>
            </a:r>
            <a:r>
              <a:rPr lang="es-ES" dirty="0" smtClean="0"/>
              <a:t>: son por lo general las camisas de seguridad, botas, pantalones, mamelucos, entre otros. Su finalidad es establecer una barrera material entre el cuerpo y cualquier dispositivo eléctricamente activo.</a:t>
            </a:r>
          </a:p>
          <a:p>
            <a:pPr marL="285750" indent="-285750" algn="just">
              <a:buFont typeface="Arial" panose="020B0604020202020204" pitchFamily="34" charset="0"/>
              <a:buChar char="•"/>
            </a:pPr>
            <a:r>
              <a:rPr lang="es-ES" b="1" dirty="0" smtClean="0"/>
              <a:t>Protección para la cabeza</a:t>
            </a:r>
            <a:r>
              <a:rPr lang="es-ES" dirty="0" smtClean="0"/>
              <a:t>: los cascos de seguridad utilizados en la industria deben ser de un material aislante, resistente a los golpes y lo más liviano posible para no generar demasiada carga sobre los hombros. Los cascos de seguridad están normalizados y testeados según normas internacionales. Deben estar fabricados con materiales de policarbonato para no ser conductores de descargas eléctricas.</a:t>
            </a:r>
          </a:p>
          <a:p>
            <a:pPr marL="285750" indent="-285750" algn="just">
              <a:buFont typeface="Arial" panose="020B0604020202020204" pitchFamily="34" charset="0"/>
              <a:buChar char="•"/>
            </a:pPr>
            <a:r>
              <a:rPr lang="es-ES" b="1" dirty="0" smtClean="0"/>
              <a:t>Gafas y guantes de seguridad</a:t>
            </a:r>
            <a:r>
              <a:rPr lang="es-ES" dirty="0" smtClean="0"/>
              <a:t>: las gafas no deben poseer elementos metálicos para no transformarse en un conductor directo. Los guantes se encuentran en diversas presentaciones y aportan grados de aislamiento según el material del que están fabricados. Los guantes de trabajo son la herramienta que utilizaremos para manipular cables y conductores activos, y su uso nos protegerá de los contactos directos e indirectos.</a:t>
            </a:r>
          </a:p>
          <a:p>
            <a:pPr marL="285750" indent="-285750" algn="just">
              <a:buFont typeface="Arial" panose="020B0604020202020204" pitchFamily="34" charset="0"/>
              <a:buChar char="•"/>
            </a:pPr>
            <a:r>
              <a:rPr lang="es-ES" b="1" dirty="0" smtClean="0"/>
              <a:t>Botas de trabajo</a:t>
            </a:r>
            <a:r>
              <a:rPr lang="es-ES" dirty="0" smtClean="0"/>
              <a:t>: las botas o calzado que utilizamos deben poseer una suela aislante del medio de trabajo (por lo general de material dieléctrico). En el caso de entrar en contacto con un conductor activo, las botas nos </a:t>
            </a:r>
            <a:r>
              <a:rPr lang="es-ES" dirty="0" err="1" smtClean="0"/>
              <a:t>proegerán</a:t>
            </a:r>
            <a:r>
              <a:rPr lang="es-ES" dirty="0" smtClean="0"/>
              <a:t> de transformarnos en la masa de este conductor. </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2438761418"/>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Herramientas</a:t>
            </a:r>
            <a:r>
              <a:rPr lang="es-ES" dirty="0" smtClean="0"/>
              <a:t>: todas las herramientas que utilizamos en electricidad están fabricadas con elementos conductores, como el metal; si una herramienta no posee un mango adecuadamente aislado, el contacto será directo y podremos sufrir un accidente.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Las herramientas que empleamos los electricistas deben estar perfectamente aisladas ya que, en ocasiones, trabajaremos en contacto directo con los conductores.</a:t>
            </a:r>
          </a:p>
          <a:p>
            <a:pPr algn="just"/>
            <a:r>
              <a:rPr lang="es-ES" b="1" dirty="0" smtClean="0">
                <a:solidFill>
                  <a:srgbClr val="0070C0"/>
                </a:solidFill>
                <a:latin typeface="Arial Rounded MT Bold" panose="020F0704030504030204" pitchFamily="34" charset="0"/>
              </a:rPr>
              <a:t>Vida útil y uso</a:t>
            </a:r>
          </a:p>
          <a:p>
            <a:pPr algn="ctr"/>
            <a:r>
              <a:rPr lang="es-ES" b="1" dirty="0" smtClean="0">
                <a:solidFill>
                  <a:srgbClr val="0070C0"/>
                </a:solidFill>
              </a:rPr>
              <a:t>Nunca hay que olvidar que los elementos de seguridad poseen una vida útil determinada, esto quiere decir que cada cierto tiempo deben ser cambiadas para que no pierdan sus propiedades aislantes y de seguridad. </a:t>
            </a:r>
          </a:p>
          <a:p>
            <a:pPr algn="ctr"/>
            <a:r>
              <a:rPr lang="es-ES" b="1" dirty="0" smtClean="0">
                <a:solidFill>
                  <a:srgbClr val="0070C0"/>
                </a:solidFill>
              </a:rPr>
              <a:t>Los guantes y botas sufren desgastes por el uso, por lo que se recomienda cambiarlos en períodos cortos (3 a 6 meses) y no usarlos para toda ocasión.</a:t>
            </a:r>
          </a:p>
          <a:p>
            <a:pPr algn="just"/>
            <a:endParaRPr lang="es-ES" dirty="0"/>
          </a:p>
        </p:txBody>
      </p:sp>
      <p:pic>
        <p:nvPicPr>
          <p:cNvPr id="3" name="Imagen 2"/>
          <p:cNvPicPr>
            <a:picLocks noChangeAspect="1"/>
          </p:cNvPicPr>
          <p:nvPr/>
        </p:nvPicPr>
        <p:blipFill>
          <a:blip r:embed="rId2"/>
          <a:stretch>
            <a:fillRect/>
          </a:stretch>
        </p:blipFill>
        <p:spPr>
          <a:xfrm>
            <a:off x="3200955" y="994806"/>
            <a:ext cx="5667375" cy="3467100"/>
          </a:xfrm>
          <a:prstGeom prst="rect">
            <a:avLst/>
          </a:prstGeom>
        </p:spPr>
      </p:pic>
    </p:spTree>
    <p:extLst>
      <p:ext uri="{BB962C8B-B14F-4D97-AF65-F5344CB8AC3E}">
        <p14:creationId xmlns:p14="http://schemas.microsoft.com/office/powerpoint/2010/main" val="2840070028"/>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5" y="168469"/>
            <a:ext cx="7307283" cy="7294305"/>
          </a:xfrm>
          <a:prstGeom prst="rect">
            <a:avLst/>
          </a:prstGeom>
        </p:spPr>
        <p:txBody>
          <a:bodyPr wrap="square">
            <a:spAutoFit/>
          </a:bodyPr>
          <a:lstStyle/>
          <a:p>
            <a:pPr algn="just"/>
            <a:r>
              <a:rPr lang="es-ES" dirty="0" smtClean="0"/>
              <a:t>En las maquinarias o equipos eléctricos, es importante que estén señalizados los peligros que los rodean. Sin embargo, no siempre es suficiente con señalizar de manera adecuada, sino que también será necesario delimitar el espacio de trabajo y todo elemento eléctricamente expuesto.</a:t>
            </a:r>
          </a:p>
          <a:p>
            <a:pPr algn="just"/>
            <a:r>
              <a:rPr lang="es-ES" dirty="0" smtClean="0"/>
              <a:t>Para los circuitos eléctricos, nuestros elementos de seguridad de contacto serán los interruptores diferenciales. </a:t>
            </a:r>
          </a:p>
          <a:p>
            <a:pPr algn="just"/>
            <a:r>
              <a:rPr lang="es-ES" dirty="0" smtClean="0"/>
              <a:t>Estas llaves funcionan con corte automático al detectar un cortocircuito, una carga excesiva y una </a:t>
            </a:r>
            <a:r>
              <a:rPr lang="es-ES" dirty="0" err="1" smtClean="0"/>
              <a:t>sobreinductancia</a:t>
            </a:r>
            <a:r>
              <a:rPr lang="es-ES" dirty="0" smtClean="0"/>
              <a:t>. </a:t>
            </a:r>
          </a:p>
          <a:p>
            <a:pPr algn="just"/>
            <a:r>
              <a:rPr lang="es-ES" dirty="0" smtClean="0"/>
              <a:t>Estos dispositivos están diseñados para poseer una elevada sensibilidad de modo de no poner en riesgo las instalaciones ni a las personas.</a:t>
            </a:r>
          </a:p>
          <a:p>
            <a:pPr algn="just"/>
            <a:r>
              <a:rPr lang="es-ES" b="1" dirty="0" smtClean="0">
                <a:solidFill>
                  <a:srgbClr val="0070C0"/>
                </a:solidFill>
                <a:latin typeface="Arial Rounded MT Bold" panose="020F0704030504030204" pitchFamily="34" charset="0"/>
              </a:rPr>
              <a:t>Grados de protección IP</a:t>
            </a:r>
          </a:p>
          <a:p>
            <a:pPr algn="just"/>
            <a:r>
              <a:rPr lang="es-ES" dirty="0" smtClean="0"/>
              <a:t>Para normalizar el tipo de seguridad de algunas maquinarias, equipos e instrumentos, se introdujo el estándar internacional IEC 60529. Cada grado IP (International </a:t>
            </a:r>
            <a:r>
              <a:rPr lang="es-ES" dirty="0" err="1" smtClean="0"/>
              <a:t>Protection</a:t>
            </a:r>
            <a:r>
              <a:rPr lang="es-ES" dirty="0" smtClean="0"/>
              <a:t> o protección internacional) especifica un nivel de seguridad que las corazas de los equipos aportan a sus elementos internos. </a:t>
            </a:r>
          </a:p>
          <a:p>
            <a:pPr algn="just"/>
            <a:r>
              <a:rPr lang="es-ES" dirty="0" smtClean="0"/>
              <a:t>Los materiales con los que están fabricados estos equipos quedan representados por niveles alfanuméricos para poder </a:t>
            </a:r>
            <a:r>
              <a:rPr lang="es-ES" dirty="0" err="1" smtClean="0"/>
              <a:t>clasificarlosy</a:t>
            </a:r>
            <a:r>
              <a:rPr lang="es-ES" dirty="0" smtClean="0"/>
              <a:t> ordenarlos según sus elementos constitutivos. </a:t>
            </a:r>
          </a:p>
          <a:p>
            <a:pPr algn="just"/>
            <a:r>
              <a:rPr lang="es-ES" dirty="0" smtClean="0"/>
              <a:t>El código IP está formado por dos números indicados a la derecha de la designación IP; cada número es independiente del otro y se utilizan para identificar determinadas situaciones.</a:t>
            </a:r>
          </a:p>
          <a:p>
            <a:pPr algn="ctr"/>
            <a:r>
              <a:rPr lang="es-ES" b="1" dirty="0" smtClean="0">
                <a:solidFill>
                  <a:srgbClr val="FF0000"/>
                </a:solidFill>
                <a:latin typeface="Arial Rounded MT Bold" panose="020F0704030504030204" pitchFamily="34" charset="0"/>
              </a:rPr>
              <a:t>El grado IP indica el nivel de protección proporcionado por un cobertor contra el acceso a las partes Internas más peligrosas.</a:t>
            </a:r>
          </a:p>
          <a:p>
            <a:pPr algn="just"/>
            <a:endParaRPr lang="es-ES" dirty="0" smtClean="0"/>
          </a:p>
          <a:p>
            <a:pPr algn="just"/>
            <a:endParaRPr lang="es-ES" dirty="0"/>
          </a:p>
        </p:txBody>
      </p:sp>
      <p:sp>
        <p:nvSpPr>
          <p:cNvPr id="4" name="Rectángulo 3"/>
          <p:cNvSpPr/>
          <p:nvPr/>
        </p:nvSpPr>
        <p:spPr>
          <a:xfrm>
            <a:off x="7837715" y="5215776"/>
            <a:ext cx="4135333" cy="1477328"/>
          </a:xfrm>
          <a:prstGeom prst="rect">
            <a:avLst/>
          </a:prstGeom>
        </p:spPr>
        <p:txBody>
          <a:bodyPr wrap="square">
            <a:spAutoFit/>
          </a:bodyPr>
          <a:lstStyle/>
          <a:p>
            <a:pPr algn="just"/>
            <a:r>
              <a:rPr lang="es-ES" b="1" dirty="0"/>
              <a:t>Los transformadores son equipos que generalmente se encuentran más expuestos, </a:t>
            </a:r>
            <a:r>
              <a:rPr lang="es-ES" b="1" dirty="0" smtClean="0"/>
              <a:t>y </a:t>
            </a:r>
            <a:r>
              <a:rPr lang="es-ES" b="1" dirty="0"/>
              <a:t>corremos el riesgo de entrar en contacto con ellos de manera accidental.</a:t>
            </a:r>
          </a:p>
        </p:txBody>
      </p:sp>
      <p:pic>
        <p:nvPicPr>
          <p:cNvPr id="5" name="Imagen 4"/>
          <p:cNvPicPr>
            <a:picLocks noChangeAspect="1"/>
          </p:cNvPicPr>
          <p:nvPr/>
        </p:nvPicPr>
        <p:blipFill>
          <a:blip r:embed="rId2"/>
          <a:stretch>
            <a:fillRect/>
          </a:stretch>
        </p:blipFill>
        <p:spPr>
          <a:xfrm>
            <a:off x="7600208" y="591697"/>
            <a:ext cx="4372840" cy="4505325"/>
          </a:xfrm>
          <a:prstGeom prst="rect">
            <a:avLst/>
          </a:prstGeom>
        </p:spPr>
      </p:pic>
    </p:spTree>
    <p:extLst>
      <p:ext uri="{BB962C8B-B14F-4D97-AF65-F5344CB8AC3E}">
        <p14:creationId xmlns:p14="http://schemas.microsoft.com/office/powerpoint/2010/main" val="3385456304"/>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eléctricos y puesta a tierra</a:t>
            </a:r>
          </a:p>
          <a:p>
            <a:pPr algn="ctr"/>
            <a:r>
              <a:rPr lang="es-ES" b="1" dirty="0" smtClean="0">
                <a:solidFill>
                  <a:srgbClr val="0070C0"/>
                </a:solidFill>
              </a:rPr>
              <a:t>Realizar un chequeo de la puesta a tierra es una de las principales formas de evitar el riesgo por contacto indirecto. </a:t>
            </a:r>
          </a:p>
          <a:p>
            <a:pPr algn="ctr"/>
            <a:r>
              <a:rPr lang="es-ES" b="1" dirty="0" smtClean="0">
                <a:solidFill>
                  <a:srgbClr val="0070C0"/>
                </a:solidFill>
              </a:rPr>
              <a:t>En instalaciones antiguas donde la corrosión y el mismo paso del tiempo alteran los materiales, puede ponerse en peligro toda la instalación. Las llaves </a:t>
            </a:r>
            <a:r>
              <a:rPr lang="es-ES" b="1" dirty="0" err="1" smtClean="0">
                <a:solidFill>
                  <a:srgbClr val="0070C0"/>
                </a:solidFill>
              </a:rPr>
              <a:t>termomagnéticas</a:t>
            </a:r>
            <a:r>
              <a:rPr lang="es-ES" b="1" dirty="0" smtClean="0">
                <a:solidFill>
                  <a:srgbClr val="0070C0"/>
                </a:solidFill>
              </a:rPr>
              <a:t> y diferenciales también sufren con el paso del tiempo, por lo que deben ser revisadas con frecuencia.</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Disyuntor diferencial con</a:t>
            </a:r>
          </a:p>
          <a:p>
            <a:pPr lvl="2" algn="just"/>
            <a:r>
              <a:rPr lang="es-ES" b="1" dirty="0" smtClean="0"/>
              <a:t>llave </a:t>
            </a:r>
            <a:r>
              <a:rPr lang="es-ES" b="1" dirty="0" err="1" smtClean="0"/>
              <a:t>termomagnética</a:t>
            </a:r>
            <a:r>
              <a:rPr lang="es-ES" b="1" dirty="0" smtClean="0"/>
              <a:t>. </a:t>
            </a:r>
          </a:p>
          <a:p>
            <a:pPr lvl="2" algn="just"/>
            <a:r>
              <a:rPr lang="es-ES" b="1" dirty="0" smtClean="0"/>
              <a:t>Dispositivo de seguridad</a:t>
            </a:r>
          </a:p>
          <a:p>
            <a:pPr lvl="2" algn="just"/>
            <a:r>
              <a:rPr lang="es-ES" b="1" dirty="0" smtClean="0"/>
              <a:t>diseñado para proteger</a:t>
            </a:r>
          </a:p>
          <a:p>
            <a:pPr lvl="2" algn="just"/>
            <a:r>
              <a:rPr lang="es-ES" b="1" dirty="0" smtClean="0"/>
              <a:t>a las personas y las</a:t>
            </a:r>
          </a:p>
          <a:p>
            <a:pPr lvl="2" algn="just"/>
            <a:r>
              <a:rPr lang="es-ES" b="1" dirty="0" smtClean="0"/>
              <a:t>instalaciones mediante</a:t>
            </a:r>
          </a:p>
          <a:p>
            <a:pPr lvl="2" algn="just"/>
            <a:r>
              <a:rPr lang="es-ES" b="1" dirty="0" smtClean="0"/>
              <a:t>la desconexión del sistema</a:t>
            </a:r>
          </a:p>
          <a:p>
            <a:pPr lvl="2" algn="just"/>
            <a:r>
              <a:rPr lang="es-ES" b="1" dirty="0" smtClean="0"/>
              <a:t>eléctrico inmediato.</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60" name="Picture 12" descr="No hay ninguna descripción de la fot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l="6887" r="10301"/>
          <a:stretch/>
        </p:blipFill>
        <p:spPr bwMode="auto">
          <a:xfrm>
            <a:off x="4168238" y="1995056"/>
            <a:ext cx="6460178" cy="403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44968"/>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Estándar </a:t>
            </a:r>
            <a:r>
              <a:rPr lang="es-ES" b="1" dirty="0">
                <a:solidFill>
                  <a:srgbClr val="0070C0"/>
                </a:solidFill>
                <a:latin typeface="Arial Rounded MT Bold" panose="020F0704030504030204" pitchFamily="34" charset="0"/>
              </a:rPr>
              <a:t>DIN 40050-9</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El estándar DIN hace referencia al grado de protección IP69k (el más elevado) utilizado para vehículos de carretera sometidos a altas presiones y temperaturas, que pueden sufrir ataques de líquidos y químicos corrosivos. Se establece un grado elevado de protección debido a que debe ser lavado con intensidad e, incluso, asegurar su funcionamiento para continuar trabajando con altas exigencias.</a:t>
            </a:r>
          </a:p>
          <a:p>
            <a:pPr algn="ctr"/>
            <a:endParaRPr lang="es-ES" b="1" dirty="0" smtClean="0">
              <a:solidFill>
                <a:srgbClr val="0070C0"/>
              </a:solidFill>
            </a:endParaRPr>
          </a:p>
          <a:p>
            <a:pPr algn="just"/>
            <a:r>
              <a:rPr lang="es-ES" b="1" dirty="0" smtClean="0"/>
              <a:t>El primer valor característico </a:t>
            </a:r>
            <a:r>
              <a:rPr lang="es-ES" dirty="0" smtClean="0"/>
              <a:t>hace referencia a la protección de acceso a las partes internas peligrosas de cuerpos sólidos. Indica la dificultad para que ingrese un cuerpo sólido al interior del equipo. Este valor comprende una cifra entre el 0 y el 6 (el O es el grado de mayor facilidad de ingreso, y el 6, el de mayor dificultad). Lo vemos en la tabla que se encuentra en esta página.</a:t>
            </a:r>
          </a:p>
          <a:p>
            <a:pPr algn="just"/>
            <a:r>
              <a:rPr lang="es-ES" b="1" dirty="0" smtClean="0"/>
              <a:t>El segundo valor característico </a:t>
            </a:r>
            <a:r>
              <a:rPr lang="es-ES" dirty="0" smtClean="0"/>
              <a:t>indica el grado de protección en el interior contra los efectos de la humedad o el agua. Para la segunda cifra, los valores están </a:t>
            </a:r>
            <a:r>
              <a:rPr lang="es-ES" dirty="0" err="1" smtClean="0"/>
              <a:t>comprendios</a:t>
            </a:r>
            <a:r>
              <a:rPr lang="es-ES" dirty="0" smtClean="0"/>
              <a:t> entre 0 y 8 (y un eventual 9 k). A medida que aumenta el valor de la cifra, se indica la forma y cantidad de agua que intenta ingresar en el interior del equipo. Estas características se observan en la tabla de la siguiente página.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04958644"/>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73776" y="6023298"/>
            <a:ext cx="10557163" cy="646331"/>
          </a:xfrm>
          <a:prstGeom prst="rect">
            <a:avLst/>
          </a:prstGeom>
        </p:spPr>
        <p:txBody>
          <a:bodyPr wrap="square">
            <a:spAutoFit/>
          </a:bodyPr>
          <a:lstStyle/>
          <a:p>
            <a:pPr algn="ctr"/>
            <a:r>
              <a:rPr lang="es-ES" b="1" dirty="0" smtClean="0"/>
              <a:t>Podemos </a:t>
            </a:r>
            <a:r>
              <a:rPr lang="es-ES" b="1" dirty="0"/>
              <a:t>ver que, </a:t>
            </a:r>
            <a:r>
              <a:rPr lang="es-ES" b="1" dirty="0" smtClean="0"/>
              <a:t>a medida </a:t>
            </a:r>
            <a:r>
              <a:rPr lang="es-ES" b="1" dirty="0"/>
              <a:t>que aumenta </a:t>
            </a:r>
            <a:r>
              <a:rPr lang="es-ES" b="1" dirty="0" smtClean="0"/>
              <a:t>el valor</a:t>
            </a:r>
            <a:r>
              <a:rPr lang="es-ES" b="1" dirty="0"/>
              <a:t>, </a:t>
            </a:r>
            <a:r>
              <a:rPr lang="es-ES" b="1" dirty="0" smtClean="0"/>
              <a:t>se asegura </a:t>
            </a:r>
            <a:r>
              <a:rPr lang="es-ES" b="1" dirty="0"/>
              <a:t>que </a:t>
            </a:r>
            <a:r>
              <a:rPr lang="es-ES" b="1" dirty="0" smtClean="0"/>
              <a:t>el equipo se encuentra </a:t>
            </a:r>
            <a:r>
              <a:rPr lang="es-ES" b="1" dirty="0"/>
              <a:t>más protegido </a:t>
            </a:r>
            <a:r>
              <a:rPr lang="es-ES" b="1" dirty="0" smtClean="0"/>
              <a:t>contra </a:t>
            </a:r>
            <a:r>
              <a:rPr lang="es-ES" b="1" dirty="0"/>
              <a:t>objetos de menor diámetro hasta lograr </a:t>
            </a:r>
            <a:r>
              <a:rPr lang="es-ES" b="1" dirty="0" smtClean="0"/>
              <a:t>la imposibilidad de ingreso </a:t>
            </a:r>
            <a:r>
              <a:rPr lang="es-ES" b="1" dirty="0"/>
              <a:t>de partículas </a:t>
            </a:r>
            <a:r>
              <a:rPr lang="es-ES" b="1" dirty="0" smtClean="0"/>
              <a:t>al interior</a:t>
            </a:r>
            <a:r>
              <a:rPr lang="es-ES" b="1" dirty="0"/>
              <a:t>.</a:t>
            </a:r>
          </a:p>
        </p:txBody>
      </p:sp>
      <p:pic>
        <p:nvPicPr>
          <p:cNvPr id="5" name="Imagen 4"/>
          <p:cNvPicPr>
            <a:picLocks noChangeAspect="1"/>
          </p:cNvPicPr>
          <p:nvPr/>
        </p:nvPicPr>
        <p:blipFill>
          <a:blip r:embed="rId2"/>
          <a:stretch>
            <a:fillRect/>
          </a:stretch>
        </p:blipFill>
        <p:spPr>
          <a:xfrm>
            <a:off x="1092531" y="501980"/>
            <a:ext cx="10034648" cy="5521318"/>
          </a:xfrm>
          <a:prstGeom prst="rect">
            <a:avLst/>
          </a:prstGeom>
        </p:spPr>
      </p:pic>
    </p:spTree>
    <p:extLst>
      <p:ext uri="{BB962C8B-B14F-4D97-AF65-F5344CB8AC3E}">
        <p14:creationId xmlns:p14="http://schemas.microsoft.com/office/powerpoint/2010/main" val="1823199034"/>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281070"/>
            <a:ext cx="6724650" cy="5495925"/>
          </a:xfrm>
          <a:prstGeom prst="rect">
            <a:avLst/>
          </a:prstGeom>
        </p:spPr>
      </p:pic>
      <p:sp>
        <p:nvSpPr>
          <p:cNvPr id="5" name="Rectángulo 4"/>
          <p:cNvSpPr/>
          <p:nvPr/>
        </p:nvSpPr>
        <p:spPr>
          <a:xfrm>
            <a:off x="7148946" y="281070"/>
            <a:ext cx="4750130" cy="2585323"/>
          </a:xfrm>
          <a:prstGeom prst="rect">
            <a:avLst/>
          </a:prstGeom>
        </p:spPr>
        <p:txBody>
          <a:bodyPr wrap="square">
            <a:spAutoFit/>
          </a:bodyPr>
          <a:lstStyle/>
          <a:p>
            <a:pPr algn="just"/>
            <a:r>
              <a:rPr lang="es-ES" dirty="0"/>
              <a:t>Algunos vendedores y fabricantes nos permiten seleccionar </a:t>
            </a:r>
            <a:r>
              <a:rPr lang="es-ES" dirty="0" smtClean="0"/>
              <a:t>el </a:t>
            </a:r>
            <a:r>
              <a:rPr lang="es-ES" dirty="0"/>
              <a:t>grado de protección del artículo que compraremos. Esto es </a:t>
            </a:r>
            <a:r>
              <a:rPr lang="es-ES" dirty="0" smtClean="0"/>
              <a:t>una </a:t>
            </a:r>
            <a:r>
              <a:rPr lang="es-ES" dirty="0"/>
              <a:t>oportunidad para identificar el medio en el que se utilizará.</a:t>
            </a:r>
          </a:p>
          <a:p>
            <a:pPr algn="just"/>
            <a:r>
              <a:rPr lang="es-ES" dirty="0"/>
              <a:t>En el detalle de los fabricantes, podremos </a:t>
            </a:r>
            <a:r>
              <a:rPr lang="es-ES" dirty="0" smtClean="0"/>
              <a:t>encontrar especificaciones </a:t>
            </a:r>
            <a:r>
              <a:rPr lang="es-ES" dirty="0"/>
              <a:t>de los productos. En especial para </a:t>
            </a:r>
            <a:r>
              <a:rPr lang="es-ES" dirty="0" smtClean="0"/>
              <a:t>equipos </a:t>
            </a:r>
            <a:r>
              <a:rPr lang="es-ES" dirty="0"/>
              <a:t>con una gran exposición al medioambiente, </a:t>
            </a:r>
            <a:r>
              <a:rPr lang="es-ES" dirty="0" smtClean="0"/>
              <a:t>es </a:t>
            </a:r>
            <a:r>
              <a:rPr lang="es-ES" dirty="0"/>
              <a:t>importante una elevada protección.</a:t>
            </a:r>
          </a:p>
        </p:txBody>
      </p:sp>
      <p:pic>
        <p:nvPicPr>
          <p:cNvPr id="6" name="Imagen 5"/>
          <p:cNvPicPr>
            <a:picLocks noChangeAspect="1"/>
          </p:cNvPicPr>
          <p:nvPr/>
        </p:nvPicPr>
        <p:blipFill>
          <a:blip r:embed="rId3"/>
          <a:stretch>
            <a:fillRect/>
          </a:stretch>
        </p:blipFill>
        <p:spPr>
          <a:xfrm>
            <a:off x="7017574" y="3201513"/>
            <a:ext cx="5010150" cy="3257550"/>
          </a:xfrm>
          <a:prstGeom prst="rect">
            <a:avLst/>
          </a:prstGeom>
        </p:spPr>
      </p:pic>
    </p:spTree>
    <p:extLst>
      <p:ext uri="{BB962C8B-B14F-4D97-AF65-F5344CB8AC3E}">
        <p14:creationId xmlns:p14="http://schemas.microsoft.com/office/powerpoint/2010/main" val="2762093627"/>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En esta tabla podemos ver los grados de protección en el interior contra los efectos de la humedad o el agua.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2"/>
          <a:stretch>
            <a:fillRect/>
          </a:stretch>
        </p:blipFill>
        <p:spPr>
          <a:xfrm>
            <a:off x="1092531" y="425965"/>
            <a:ext cx="10046524" cy="5772954"/>
          </a:xfrm>
          <a:prstGeom prst="rect">
            <a:avLst/>
          </a:prstGeom>
        </p:spPr>
      </p:pic>
    </p:spTree>
    <p:extLst>
      <p:ext uri="{BB962C8B-B14F-4D97-AF65-F5344CB8AC3E}">
        <p14:creationId xmlns:p14="http://schemas.microsoft.com/office/powerpoint/2010/main" val="306064417"/>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Cada grado indica el tipo de protección que recibe el equipo en esas situaciones. Si un equipo posee grado IP68, nos indica que el equipo está protegido contra el polvo (no se introducirá polvo de ninguna forma en su interior) y estará preparado para sumergirse en el agua por un tiempo dado. </a:t>
            </a:r>
          </a:p>
          <a:p>
            <a:pPr algn="just"/>
            <a:r>
              <a:rPr lang="es-ES" dirty="0" smtClean="0"/>
              <a:t>Este grado de protección hoy en día se puede encontrar en celulares de alta gama.</a:t>
            </a:r>
          </a:p>
          <a:p>
            <a:pPr algn="just"/>
            <a:r>
              <a:rPr lang="es-ES" dirty="0" smtClean="0"/>
              <a:t>Es importante aclarar que los procedimientos de limpieza no están incluidos en los grados IP, por lo que cada fabricante establece su metodología adecuada de mantenimiento. La manipulación del equipo (desarme, despiece, reparación) no está dentro de la cobertura de los grados de protección ya que, si recordamos, estos están asegurando protección de riesgo accidental o involuntario, todas las operaciones manuales no estarán incluidas en cada protección.</a:t>
            </a:r>
          </a:p>
          <a:p>
            <a:pPr algn="just"/>
            <a:r>
              <a:rPr lang="es-ES" dirty="0" smtClean="0"/>
              <a:t>Para incorporar información adicional, se suele agregar a la derecha de la segunda cifra una letra que especifique de qué manera protege a las personas y los equipos. Estas letras adicionales nos indican, en la mayoría de los casos, información sobre la accesibilidad de objetos o partes del cuerpo a la maquinaria.</a:t>
            </a:r>
          </a:p>
          <a:p>
            <a:pPr algn="just"/>
            <a:r>
              <a:rPr lang="es-ES" dirty="0" smtClean="0"/>
              <a:t>Cuando una maquinaria no ha sido ensayada o probada para determinado medioambiente, se suele especificar tanto la primera como la segunda cifra con la letra X, para indicar que tiene cierta protección contra ambiente de partículas sólidas o humedad, pero no ha sido debidamente ensayada.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6732814" y="3871356"/>
            <a:ext cx="2779321" cy="2771094"/>
          </a:xfrm>
          <a:prstGeom prst="rect">
            <a:avLst/>
          </a:prstGeom>
        </p:spPr>
      </p:pic>
      <p:sp>
        <p:nvSpPr>
          <p:cNvPr id="5" name="Rectángulo 4"/>
          <p:cNvSpPr/>
          <p:nvPr/>
        </p:nvSpPr>
        <p:spPr>
          <a:xfrm>
            <a:off x="3340925" y="4379740"/>
            <a:ext cx="3154878" cy="1754326"/>
          </a:xfrm>
          <a:prstGeom prst="rect">
            <a:avLst/>
          </a:prstGeom>
        </p:spPr>
        <p:txBody>
          <a:bodyPr wrap="square">
            <a:spAutoFit/>
          </a:bodyPr>
          <a:lstStyle/>
          <a:p>
            <a:pPr algn="just"/>
            <a:r>
              <a:rPr lang="es-ES" b="1" dirty="0"/>
              <a:t>Existen algunos </a:t>
            </a:r>
            <a:r>
              <a:rPr lang="es-ES" b="1" dirty="0" smtClean="0"/>
              <a:t>accesorios </a:t>
            </a:r>
            <a:r>
              <a:rPr lang="es-ES" b="1" dirty="0"/>
              <a:t>que </a:t>
            </a:r>
          </a:p>
          <a:p>
            <a:pPr algn="just"/>
            <a:r>
              <a:rPr lang="es-ES" b="1" dirty="0"/>
              <a:t>pueden </a:t>
            </a:r>
            <a:r>
              <a:rPr lang="es-ES" b="1" dirty="0" smtClean="0"/>
              <a:t>aumentar el </a:t>
            </a:r>
            <a:r>
              <a:rPr lang="es-ES" b="1" dirty="0"/>
              <a:t>grado de </a:t>
            </a:r>
            <a:r>
              <a:rPr lang="es-ES" b="1" dirty="0" smtClean="0"/>
              <a:t>protección</a:t>
            </a:r>
            <a:r>
              <a:rPr lang="es-ES" b="1" dirty="0"/>
              <a:t>. En este </a:t>
            </a:r>
            <a:r>
              <a:rPr lang="es-ES" b="1" dirty="0" smtClean="0"/>
              <a:t>ejemplo</a:t>
            </a:r>
            <a:r>
              <a:rPr lang="es-ES" b="1" dirty="0"/>
              <a:t>, se utiliza </a:t>
            </a:r>
            <a:r>
              <a:rPr lang="es-ES" b="1" dirty="0" smtClean="0"/>
              <a:t>un </a:t>
            </a:r>
            <a:r>
              <a:rPr lang="es-ES" b="1" dirty="0"/>
              <a:t>cobertor </a:t>
            </a:r>
            <a:r>
              <a:rPr lang="es-ES" b="1" dirty="0" smtClean="0"/>
              <a:t>para asegurar </a:t>
            </a:r>
            <a:r>
              <a:rPr lang="es-ES" b="1" dirty="0"/>
              <a:t>que ni </a:t>
            </a:r>
            <a:r>
              <a:rPr lang="es-ES" b="1" dirty="0" smtClean="0"/>
              <a:t>el polvo </a:t>
            </a:r>
            <a:r>
              <a:rPr lang="es-ES" b="1" dirty="0"/>
              <a:t>ni el agua </a:t>
            </a:r>
            <a:r>
              <a:rPr lang="es-ES" b="1" dirty="0" smtClean="0"/>
              <a:t>entren en el </a:t>
            </a:r>
            <a:r>
              <a:rPr lang="es-ES" b="1" dirty="0"/>
              <a:t>equipo.</a:t>
            </a:r>
          </a:p>
        </p:txBody>
      </p:sp>
    </p:spTree>
    <p:extLst>
      <p:ext uri="{BB962C8B-B14F-4D97-AF65-F5344CB8AC3E}">
        <p14:creationId xmlns:p14="http://schemas.microsoft.com/office/powerpoint/2010/main" val="2600838526"/>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Existe otro grado de protección denominado grado NEMA (</a:t>
            </a:r>
            <a:r>
              <a:rPr lang="es-ES" dirty="0" err="1" smtClean="0"/>
              <a:t>National</a:t>
            </a:r>
            <a:r>
              <a:rPr lang="es-ES" dirty="0" smtClean="0"/>
              <a:t> </a:t>
            </a:r>
            <a:r>
              <a:rPr lang="es-ES" dirty="0" err="1" smtClean="0"/>
              <a:t>Electrical</a:t>
            </a:r>
            <a:r>
              <a:rPr lang="es-ES" dirty="0" smtClean="0"/>
              <a:t> </a:t>
            </a:r>
            <a:r>
              <a:rPr lang="es-ES" dirty="0" err="1" smtClean="0"/>
              <a:t>Manufacturers</a:t>
            </a:r>
            <a:r>
              <a:rPr lang="es-ES" dirty="0" smtClean="0"/>
              <a:t> </a:t>
            </a:r>
            <a:r>
              <a:rPr lang="es-ES" dirty="0" err="1" smtClean="0"/>
              <a:t>Association</a:t>
            </a:r>
            <a:r>
              <a:rPr lang="es-ES" dirty="0" smtClean="0"/>
              <a:t>), creado por la organización de normalización de fabricantes eléctricos de Estados Unidos, que presenta estándares técnicos de protección de las cajas que contienen las maquinarias. Estos grados hacen referencia a la protección de las personas contra el contacto involuntario con la coraza de los equipos y contra la influencia del medioambiente externo. El grado de norma NEMA va desde 1 a 13 y, a diferencia del grado IP, no lleva letras que lo identifiquen, solamente el número.</a:t>
            </a:r>
          </a:p>
          <a:p>
            <a:pPr algn="just"/>
            <a:r>
              <a:rPr lang="es-ES" dirty="0" smtClean="0"/>
              <a:t>Los equipos llevan inscriptos en sus etiquetas el grado de protección (en el ejemplo posee protección NEMA 4x). Cada fabricante debe asegurarse de incorporar esta información en sus equipos.</a:t>
            </a:r>
          </a:p>
          <a:p>
            <a:pPr algn="just"/>
            <a:r>
              <a:rPr lang="es-ES" b="1" dirty="0" smtClean="0">
                <a:solidFill>
                  <a:srgbClr val="0070C0"/>
                </a:solidFill>
                <a:latin typeface="Arial Rounded MT Bold" panose="020F0704030504030204" pitchFamily="34" charset="0"/>
              </a:rPr>
              <a:t>Grado IP y NEMA</a:t>
            </a:r>
          </a:p>
          <a:p>
            <a:pPr algn="just"/>
            <a:r>
              <a:rPr lang="es-ES" dirty="0" smtClean="0"/>
              <a:t>El grado IP protege contra el ingreso de agentes ambientales y humanos externos, y utiliza la codificación IPXX (XX corresponde a un número determinado). NEMA establece valores según los fabricantes; tiene su propia denominación más específica y no tan general como el grado IP En sí, ambas indican el grado de protección contra agentes externos. Podremos realizar comparativas entre los dos sistemas si tenemos en cuenta que cada uno posee algunas similitudes. Por ejemplo, comparar el grado de protección IP IP54 con NEMA 3, 3R y 3S; IP 67 con tipo 6 y 6P. Ambos sistemas son similares, aunque se apliquen en diversas situaciones.</a:t>
            </a:r>
          </a:p>
          <a:p>
            <a:pPr algn="just"/>
            <a:r>
              <a:rPr lang="es-ES" dirty="0"/>
              <a:t>Recordemos que la herramienta para medir aislación es el </a:t>
            </a:r>
            <a:r>
              <a:rPr lang="es-ES" dirty="0" err="1"/>
              <a:t>megóhmetro</a:t>
            </a:r>
            <a:r>
              <a:rPr lang="es-ES" dirty="0"/>
              <a:t>, que se utiliza induciendo una corriente a través del material para medir esta resistencia al paso.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2161309" y="168469"/>
            <a:ext cx="7920842" cy="1992840"/>
          </a:xfrm>
          <a:prstGeom prst="rect">
            <a:avLst/>
          </a:prstGeom>
        </p:spPr>
      </p:pic>
    </p:spTree>
    <p:extLst>
      <p:ext uri="{BB962C8B-B14F-4D97-AF65-F5344CB8AC3E}">
        <p14:creationId xmlns:p14="http://schemas.microsoft.com/office/powerpoint/2010/main" val="3489808111"/>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538348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de aislación</a:t>
            </a:r>
          </a:p>
          <a:p>
            <a:pPr algn="just"/>
            <a:r>
              <a:rPr lang="es-ES" dirty="0" smtClean="0"/>
              <a:t>Es importante medir la resistencia de una aislación ya que, a tensiones elevadas, una falla en el material o una aislación insuficiente puede provocar un cortocircuito indeseado y ocasionar importantes pérdidas materiales e, incluso, incendios. La medida para realizar ensayos y determinar el aislamiento surge cuando aplicamos un voltaje alto y obtenemos una corriente resultante. Recordemos que el aislamiento lo vamos a medir en (2. Los propósitos de las pruebas de diagnóstico son:</a:t>
            </a:r>
          </a:p>
          <a:p>
            <a:pPr lvl="2" algn="just"/>
            <a:r>
              <a:rPr lang="es-ES" b="1" dirty="0" smtClean="0"/>
              <a:t>0 Identificar el incremento de desgaste del material.</a:t>
            </a:r>
          </a:p>
          <a:p>
            <a:pPr lvl="2" algn="just"/>
            <a:r>
              <a:rPr lang="es-ES" b="1" dirty="0" smtClean="0"/>
              <a:t>0 Identificar la causa del desgaste.</a:t>
            </a:r>
          </a:p>
          <a:p>
            <a:pPr lvl="2" algn="just"/>
            <a:r>
              <a:rPr lang="es-ES" b="1" dirty="0" smtClean="0"/>
              <a:t>0 Identificar las acciones correctivas más adecuadas para solucionar posibles fugas eléctricas.</a:t>
            </a:r>
          </a:p>
          <a:p>
            <a:pPr algn="ctr"/>
            <a:r>
              <a:rPr lang="es-ES" b="1" dirty="0" smtClean="0">
                <a:solidFill>
                  <a:srgbClr val="FF0000"/>
                </a:solidFill>
                <a:latin typeface="Arial Rounded MT Bold" panose="020F0704030504030204" pitchFamily="34" charset="0"/>
              </a:rPr>
              <a:t>Los métodos para realizar pruebas de aislamiento tienen como fin detectar fugas y fatigas de material.</a:t>
            </a:r>
          </a:p>
          <a:p>
            <a:pPr algn="just"/>
            <a:endParaRPr lang="es-ES" dirty="0" smtClean="0"/>
          </a:p>
          <a:p>
            <a:pPr algn="just"/>
            <a:r>
              <a:rPr lang="es-ES" dirty="0" smtClean="0"/>
              <a:t>La medida de resistencia se toma teniendo en cuenta la corriente de fuga, la corriente absorbida y la carga capacitiva, y se utiliza un </a:t>
            </a:r>
            <a:r>
              <a:rPr lang="es-ES" dirty="0" err="1" smtClean="0"/>
              <a:t>megóhmetro</a:t>
            </a:r>
            <a:r>
              <a:rPr lang="es-ES" dirty="0" smtClean="0"/>
              <a:t>. Podemos utilizar tres niveles de métodos de prueba: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Rectángulo 3"/>
          <p:cNvSpPr/>
          <p:nvPr/>
        </p:nvSpPr>
        <p:spPr>
          <a:xfrm>
            <a:off x="5676405" y="568283"/>
            <a:ext cx="6270172" cy="923330"/>
          </a:xfrm>
          <a:prstGeom prst="rect">
            <a:avLst/>
          </a:prstGeom>
        </p:spPr>
        <p:txBody>
          <a:bodyPr wrap="square">
            <a:spAutoFit/>
          </a:bodyPr>
          <a:lstStyle/>
          <a:p>
            <a:pPr algn="just"/>
            <a:r>
              <a:rPr lang="es-ES" dirty="0"/>
              <a:t>Para medir las instalaciones, lo primero que detectaremos es fuga; posteriormente podremos realizar un estudio en el sistema para detectar problemas.</a:t>
            </a:r>
          </a:p>
        </p:txBody>
      </p:sp>
      <p:pic>
        <p:nvPicPr>
          <p:cNvPr id="5" name="Imagen 4"/>
          <p:cNvPicPr>
            <a:picLocks noChangeAspect="1"/>
          </p:cNvPicPr>
          <p:nvPr/>
        </p:nvPicPr>
        <p:blipFill>
          <a:blip r:embed="rId2"/>
          <a:stretch>
            <a:fillRect/>
          </a:stretch>
        </p:blipFill>
        <p:spPr>
          <a:xfrm>
            <a:off x="5676405" y="1491613"/>
            <a:ext cx="6270172" cy="5257800"/>
          </a:xfrm>
          <a:prstGeom prst="rect">
            <a:avLst/>
          </a:prstGeom>
        </p:spPr>
      </p:pic>
    </p:spTree>
    <p:extLst>
      <p:ext uri="{BB962C8B-B14F-4D97-AF65-F5344CB8AC3E}">
        <p14:creationId xmlns:p14="http://schemas.microsoft.com/office/powerpoint/2010/main" val="4140189306"/>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5078313"/>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Método de lectura puntual</a:t>
            </a:r>
            <a:r>
              <a:rPr lang="es-ES" dirty="0" smtClean="0"/>
              <a:t>: utilizamos el </a:t>
            </a:r>
            <a:r>
              <a:rPr lang="es-ES" dirty="0" err="1" smtClean="0"/>
              <a:t>megóhmetro</a:t>
            </a:r>
            <a:r>
              <a:rPr lang="es-ES" dirty="0" smtClean="0"/>
              <a:t> directamente sobre el aislamiento que nos interesa y realizamos una carga de entre 20 y 30 segundos para una lectura estable. La resistencia óptima de un aislamiento debe ser aproximadamente de 1 </a:t>
            </a:r>
            <a:r>
              <a:rPr lang="es-ES" dirty="0" err="1" smtClean="0"/>
              <a:t>Megaohm</a:t>
            </a:r>
            <a:r>
              <a:rPr lang="es-ES" dirty="0" smtClean="0"/>
              <a:t> por cada 1000 V. Como el estado del material de aislamiento se degrada con el tiempo, es necesario hacer esta medición con frecuencia. </a:t>
            </a:r>
          </a:p>
          <a:p>
            <a:pPr marL="742950" lvl="1" indent="-285750" algn="just">
              <a:buFont typeface="Arial" panose="020B0604020202020204" pitchFamily="34" charset="0"/>
              <a:buChar char="•"/>
            </a:pPr>
            <a:r>
              <a:rPr lang="es-ES" b="1" dirty="0" smtClean="0"/>
              <a:t>Método del tiempo-resistencia</a:t>
            </a:r>
            <a:r>
              <a:rPr lang="es-ES" dirty="0" smtClean="0"/>
              <a:t>: es un método independiente del tamaño del equipo por probar y no requiere historia previa de mediciones. Sí hay que tomar medidas sucesivas en tiempos determinados (por ejemplo mediciones de 30 segundos cada 10 minutos entre mediciones). Estas mediciones nos permiten realizar un gráfico y una curva resultante, que nos darán una idea del estado del aislamiento del material. Mientras mayor sea el valor de resistencia, mejor será el estado del aislante que estamos ensayando.</a:t>
            </a:r>
          </a:p>
          <a:p>
            <a:pPr marL="742950" lvl="1" indent="-285750" algn="just">
              <a:buFont typeface="Arial" panose="020B0604020202020204" pitchFamily="34" charset="0"/>
              <a:buChar char="•"/>
            </a:pPr>
            <a:r>
              <a:rPr lang="es-ES" b="1" dirty="0" smtClean="0"/>
              <a:t>Método de relación de absorción dieléctrica</a:t>
            </a:r>
            <a:r>
              <a:rPr lang="es-ES" dirty="0" smtClean="0"/>
              <a:t>: se obtiene mediante la razón de tiempo medido y tiempo entre mediciones en distintos tiempos.</a:t>
            </a:r>
          </a:p>
          <a:p>
            <a:pPr algn="just"/>
            <a:endParaRPr lang="es-ES" dirty="0" smtClean="0"/>
          </a:p>
          <a:p>
            <a:pPr algn="just"/>
            <a:r>
              <a:rPr lang="es-ES" dirty="0" smtClean="0"/>
              <a:t>Cuando medimos la corriente de aislación en un conductor, utilizaremos el método que nos sea más adecuado; para elegirlo, debemos considerar todos los tipos de corriente que se presentarán en el conductor:</a:t>
            </a:r>
          </a:p>
          <a:p>
            <a:pPr algn="ctr"/>
            <a:r>
              <a:rPr lang="es-ES" b="1" dirty="0" smtClean="0">
                <a:solidFill>
                  <a:srgbClr val="FF0000"/>
                </a:solidFill>
                <a:latin typeface="Arial Rounded MT Bold" panose="020F0704030504030204" pitchFamily="34" charset="0"/>
              </a:rPr>
              <a:t>Para utilizar el método de lectura puntual necesitamos contar con un </a:t>
            </a:r>
            <a:r>
              <a:rPr lang="es-ES" b="1" dirty="0" err="1" smtClean="0">
                <a:solidFill>
                  <a:srgbClr val="FF0000"/>
                </a:solidFill>
                <a:latin typeface="Arial Rounded MT Bold" panose="020F0704030504030204" pitchFamily="34" charset="0"/>
              </a:rPr>
              <a:t>megóhmetro</a:t>
            </a:r>
            <a:r>
              <a:rPr lang="es-ES" b="1" dirty="0" smtClean="0">
                <a:solidFill>
                  <a:srgbClr val="FF0000"/>
                </a:solidFill>
                <a:latin typeface="Arial Rounded MT Bold" panose="020F0704030504030204" pitchFamily="34" charset="0"/>
              </a:rPr>
              <a:t>, ubicado en forma directa sobre el aislamiento</a:t>
            </a:r>
            <a:r>
              <a:rPr lang="es-ES" dirty="0" smtClean="0"/>
              <a:t>.</a:t>
            </a:r>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081595659"/>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a:p>
            <a:pPr algn="ctr"/>
            <a:endParaRPr lang="es-AR" b="1" dirty="0" smtClean="0"/>
          </a:p>
          <a:p>
            <a:pPr algn="ctr"/>
            <a:endParaRPr lang="es-AR" b="1" dirty="0"/>
          </a:p>
          <a:p>
            <a:pPr algn="ctr"/>
            <a:endParaRPr lang="es-ES" b="1" dirty="0" smtClean="0"/>
          </a:p>
          <a:p>
            <a:pPr marL="285750" indent="-285750" algn="just">
              <a:buFont typeface="Arial" panose="020B0604020202020204" pitchFamily="34" charset="0"/>
              <a:buChar char="•"/>
            </a:pPr>
            <a:r>
              <a:rPr lang="es-ES" b="1" dirty="0" smtClean="0"/>
              <a:t>Corriente de carga capacitiva: </a:t>
            </a:r>
            <a:r>
              <a:rPr lang="es-ES" dirty="0" smtClean="0"/>
              <a:t>cuando cargamos la capacitancia de un aislante en el momento de realizar una prueba de testeo, la corriente inicial será grande, pero no permanecerá en su nivel mucho tiempo, porque valor caerá de manera exponencial hasta llegar a 0. El material aislante se carga al igual que el dieléctrico de </a:t>
            </a:r>
            <a:r>
              <a:rPr lang="es-ES" dirty="0"/>
              <a:t>un </a:t>
            </a:r>
            <a:r>
              <a:rPr lang="es-ES" dirty="0" smtClean="0"/>
              <a:t>capacitor.</a:t>
            </a:r>
          </a:p>
          <a:p>
            <a:pPr marL="285750" indent="-285750" algn="just">
              <a:buFont typeface="Arial" panose="020B0604020202020204" pitchFamily="34" charset="0"/>
              <a:buChar char="•"/>
            </a:pPr>
            <a:r>
              <a:rPr lang="es-ES" b="1" dirty="0" smtClean="0"/>
              <a:t>Corriente de polarización: </a:t>
            </a:r>
            <a:r>
              <a:rPr lang="es-ES" dirty="0" smtClean="0"/>
              <a:t>en el aislante se producen tres efectos diferentes. El primero es una derivación de electrones libres a través del aislamiento debido al campo eléctrico generado por el conductor. El segundo efecto se debe a la distorsión molecular que se ve influenciada por el campo eléctrico del conductor que induce una corriente positiva. El tercer efecto se debe a que las moléculas polarizadas en el campo eléctricos tienden a orientarse e inducir una corriente eléctrica en esa dirección. Estos tres efectos juntos son afectados por el material de aislamiento. </a:t>
            </a:r>
          </a:p>
          <a:p>
            <a:pPr marL="285750" indent="-285750" algn="just">
              <a:buFont typeface="Arial" panose="020B0604020202020204" pitchFamily="34" charset="0"/>
              <a:buChar char="•"/>
            </a:pPr>
            <a:r>
              <a:rPr lang="es-ES" b="1" dirty="0" smtClean="0"/>
              <a:t>Corriente </a:t>
            </a:r>
            <a:r>
              <a:rPr lang="es-ES" b="1" dirty="0"/>
              <a:t>de fuga superficial: </a:t>
            </a:r>
            <a:r>
              <a:rPr lang="es-ES" dirty="0"/>
              <a:t>ocurre cuando, sobre </a:t>
            </a:r>
            <a:r>
              <a:rPr lang="es-ES" dirty="0" smtClean="0"/>
              <a:t>el material aislante, se presentan sales y humedad del mismo ambiente que lo rodea. Esta corriente es constante con el tiempo y depende del grado de ionización y de la temperatura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497776" y="326569"/>
            <a:ext cx="8811491" cy="3419414"/>
          </a:xfrm>
          <a:prstGeom prst="rect">
            <a:avLst/>
          </a:prstGeom>
        </p:spPr>
      </p:pic>
      <p:sp>
        <p:nvSpPr>
          <p:cNvPr id="5" name="Rectángulo 4"/>
          <p:cNvSpPr/>
          <p:nvPr/>
        </p:nvSpPr>
        <p:spPr>
          <a:xfrm>
            <a:off x="460375" y="605115"/>
            <a:ext cx="1737759" cy="2862322"/>
          </a:xfrm>
          <a:prstGeom prst="rect">
            <a:avLst/>
          </a:prstGeom>
        </p:spPr>
        <p:txBody>
          <a:bodyPr wrap="square">
            <a:spAutoFit/>
          </a:bodyPr>
          <a:lstStyle/>
          <a:p>
            <a:pPr algn="ctr"/>
            <a:r>
              <a:rPr lang="es-ES" b="1" dirty="0"/>
              <a:t>Utilizamos el </a:t>
            </a:r>
            <a:r>
              <a:rPr lang="es-ES" b="1" dirty="0" err="1"/>
              <a:t>megóhmetro</a:t>
            </a:r>
            <a:r>
              <a:rPr lang="es-ES" b="1" dirty="0"/>
              <a:t> conectándolo directamente a los conectores y, de esta manera, obtendremos los valores de aislación.</a:t>
            </a:r>
          </a:p>
        </p:txBody>
      </p:sp>
    </p:spTree>
    <p:extLst>
      <p:ext uri="{BB962C8B-B14F-4D97-AF65-F5344CB8AC3E}">
        <p14:creationId xmlns:p14="http://schemas.microsoft.com/office/powerpoint/2010/main" val="3521906419"/>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7017306"/>
          </a:xfrm>
          <a:prstGeom prst="rect">
            <a:avLst/>
          </a:prstGeom>
        </p:spPr>
        <p:txBody>
          <a:bodyPr wrap="square">
            <a:spAutoFit/>
          </a:bodyPr>
          <a:lstStyle/>
          <a:p>
            <a:pPr marL="285750" indent="-285750" algn="just">
              <a:buFont typeface="Arial" panose="020B0604020202020204" pitchFamily="34" charset="0"/>
              <a:buChar char="•"/>
            </a:pPr>
            <a:r>
              <a:rPr lang="es-ES" b="1" dirty="0" smtClean="0"/>
              <a:t>Corriente por conducción: </a:t>
            </a:r>
            <a:r>
              <a:rPr lang="es-ES" dirty="0" smtClean="0"/>
              <a:t>siempre, a través del aislante, la corriente de conducción será constante y estable en el </a:t>
            </a:r>
            <a:r>
              <a:rPr lang="es-ES" b="1" dirty="0" smtClean="0"/>
              <a:t>tiempo.</a:t>
            </a:r>
          </a:p>
          <a:p>
            <a:pPr algn="ctr"/>
            <a:r>
              <a:rPr lang="es-ES" b="1" dirty="0" smtClean="0">
                <a:solidFill>
                  <a:srgbClr val="FF0000"/>
                </a:solidFill>
                <a:latin typeface="Arial Rounded MT Bold" panose="020F0704030504030204" pitchFamily="34" charset="0"/>
              </a:rPr>
              <a:t>La corriente que utilizaremos para medir la resistencia es la suma de todas las corrientes involucradas.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En el sitio donde el cable haya cedido, la resistencia </a:t>
            </a:r>
            <a:r>
              <a:rPr lang="es-ES" b="1" dirty="0" err="1" smtClean="0"/>
              <a:t>proaislamiento</a:t>
            </a:r>
            <a:r>
              <a:rPr lang="es-ES" b="1" dirty="0" smtClean="0"/>
              <a:t> puede ser 0 o cercana a este valor. Estos métodos nos ayudarán a detectar problemas similares.</a:t>
            </a:r>
          </a:p>
          <a:p>
            <a:pPr algn="ctr"/>
            <a:endParaRPr lang="es-ES" b="1" dirty="0" smtClean="0"/>
          </a:p>
          <a:p>
            <a:pPr algn="just"/>
            <a:r>
              <a:rPr lang="es-ES" dirty="0"/>
              <a:t>No existe una buena cifra para determinar si la lectura de una resistencia de aislamiento es buena o mala, pero consideramos como valor aceptable 1 </a:t>
            </a:r>
            <a:r>
              <a:rPr lang="es-ES" dirty="0" smtClean="0"/>
              <a:t>M</a:t>
            </a:r>
            <a:r>
              <a:rPr lang="el-GR" dirty="0" smtClean="0"/>
              <a:t>Ω</a:t>
            </a:r>
            <a:r>
              <a:rPr lang="es-ES" dirty="0" smtClean="0"/>
              <a:t> </a:t>
            </a:r>
            <a:r>
              <a:rPr lang="es-ES" dirty="0"/>
              <a:t>por cada 1000 volts de prueba aplicados. Esto es adaptable a motores y transformadores. Recordemos que, a medida que el material presenta deterioro, los valores de resistencia irán empeorando.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2"/>
          <a:stretch>
            <a:fillRect/>
          </a:stretch>
        </p:blipFill>
        <p:spPr>
          <a:xfrm>
            <a:off x="4091543" y="1336901"/>
            <a:ext cx="3886200" cy="3400425"/>
          </a:xfrm>
          <a:prstGeom prst="rect">
            <a:avLst/>
          </a:prstGeom>
        </p:spPr>
      </p:pic>
    </p:spTree>
    <p:extLst>
      <p:ext uri="{BB962C8B-B14F-4D97-AF65-F5344CB8AC3E}">
        <p14:creationId xmlns:p14="http://schemas.microsoft.com/office/powerpoint/2010/main" val="2182932497"/>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 térmica</a:t>
            </a:r>
          </a:p>
          <a:p>
            <a:pPr algn="just"/>
            <a:r>
              <a:rPr lang="es-ES" dirty="0" smtClean="0"/>
              <a:t>Cuando hablamos de clase térmica, nos referimos al calor que se genera por la conversión o transporte de la corriente en conductores y transformadores en diversas partes de la máquina. En transformadores donde los conductores están aislados, pero a su vez se encuentran muy juntos, corremos el riesgo de que, debido a una elevada temperatura (en algunos casos no es necesario que sea tan elevada), pueden ceder y esto implicaría la destrucción del equipo en cuestión. Para evitar estos problemas, los fabricantes utilizan distintos materiales aislantes que recubren los conductores, donde cada material se encuentra clasificado mediante diversas clases:</a:t>
            </a:r>
          </a:p>
          <a:p>
            <a:pPr marL="742950" lvl="1" indent="-285750" algn="just">
              <a:buFont typeface="Wingdings" panose="05000000000000000000" pitchFamily="2" charset="2"/>
              <a:buChar char="q"/>
            </a:pPr>
            <a:r>
              <a:rPr lang="es-ES" b="1" dirty="0" smtClean="0"/>
              <a:t>Clase Y</a:t>
            </a:r>
            <a:r>
              <a:rPr lang="es-ES" dirty="0" smtClean="0"/>
              <a:t>: comprende materiales fibrosos a base de celulosa, no saturados (algunos papeles y cartones), no inmersos en líquidos aislantes, y materiales parecidos. La temperatura característica de esta clase es de 90 °C.</a:t>
            </a:r>
          </a:p>
          <a:p>
            <a:pPr marL="742950" lvl="1" indent="-285750" algn="just">
              <a:buFont typeface="Wingdings" panose="05000000000000000000" pitchFamily="2" charset="2"/>
              <a:buChar char="q"/>
            </a:pPr>
            <a:r>
              <a:rPr lang="es-ES" b="1" dirty="0" smtClean="0"/>
              <a:t>Clase A</a:t>
            </a:r>
            <a:r>
              <a:rPr lang="es-ES" dirty="0" smtClean="0"/>
              <a:t>: al igual que la clase Y comprende materiales fibrosos a base de celulosa, pero saturados con líquidos aislantes y otros materiales parecidos. La temperatura característica es de 105 °C.</a:t>
            </a:r>
          </a:p>
          <a:p>
            <a:pPr marL="742950" lvl="1" indent="-285750" algn="just">
              <a:buFont typeface="Wingdings" panose="05000000000000000000" pitchFamily="2" charset="2"/>
              <a:buChar char="q"/>
            </a:pPr>
            <a:r>
              <a:rPr lang="es-ES" b="1" dirty="0" smtClean="0"/>
              <a:t>Clase E:</a:t>
            </a:r>
            <a:r>
              <a:rPr lang="es-ES" dirty="0" smtClean="0"/>
              <a:t> comprende algunas fibras orgánicas sintéticas, derivados del petróleo y otros materiales. Su temperatura característica es de 120 °C.</a:t>
            </a:r>
          </a:p>
          <a:p>
            <a:pPr marL="742950" lvl="1" indent="-285750" algn="just">
              <a:buFont typeface="Wingdings" panose="05000000000000000000" pitchFamily="2" charset="2"/>
              <a:buChar char="q"/>
            </a:pPr>
            <a:r>
              <a:rPr lang="es-ES" b="1" dirty="0" smtClean="0"/>
              <a:t>Clase B</a:t>
            </a:r>
            <a:r>
              <a:rPr lang="es-ES" dirty="0" smtClean="0"/>
              <a:t>: comprende materiales a base de poliéster y </a:t>
            </a:r>
            <a:r>
              <a:rPr lang="es-ES" dirty="0" err="1" smtClean="0"/>
              <a:t>polimídicos</a:t>
            </a:r>
            <a:r>
              <a:rPr lang="es-ES" dirty="0" smtClean="0"/>
              <a:t> aglutinados con materiales orgánicos o saturados con estos. Temperatura característica de 130 °C.</a:t>
            </a:r>
          </a:p>
          <a:p>
            <a:pPr marL="742950" lvl="1" indent="-285750" algn="just">
              <a:buFont typeface="Wingdings" panose="05000000000000000000" pitchFamily="2" charset="2"/>
              <a:buChar char="q"/>
            </a:pPr>
            <a:r>
              <a:rPr lang="es-ES" b="1" dirty="0" smtClean="0"/>
              <a:t>Clase F</a:t>
            </a:r>
            <a:r>
              <a:rPr lang="es-ES" dirty="0" smtClean="0"/>
              <a:t>: comprende materiales a base de mica, amianto y fibra de vidrio aglutinados con materiales sintéticos, en general siliconados, poliéster o epóxidos. Temperatura característica de 155 °C.</a:t>
            </a:r>
          </a:p>
          <a:p>
            <a:pPr marL="742950" lvl="1" indent="-285750" algn="just">
              <a:buFont typeface="Wingdings" panose="05000000000000000000" pitchFamily="2" charset="2"/>
              <a:buChar char="q"/>
            </a:pPr>
            <a:r>
              <a:rPr lang="es-ES" b="1" dirty="0" smtClean="0"/>
              <a:t>Clase H</a:t>
            </a:r>
            <a:r>
              <a:rPr lang="es-ES" dirty="0" smtClean="0"/>
              <a:t>: comprende materiales a base de mica, asbestos o fibra de vidrio aglutinados típicamente con siliconas de alta estabilidad térmica. Temperatura característica de 180 °C.</a:t>
            </a:r>
          </a:p>
          <a:p>
            <a:pPr marL="742950" lvl="1" indent="-285750" algn="just">
              <a:buFont typeface="Wingdings" panose="05000000000000000000" pitchFamily="2" charset="2"/>
              <a:buChar char="q"/>
            </a:pPr>
            <a:r>
              <a:rPr lang="es-ES" b="1" dirty="0" smtClean="0"/>
              <a:t>Clase C</a:t>
            </a:r>
            <a:r>
              <a:rPr lang="es-ES" dirty="0" smtClean="0"/>
              <a:t>: comprende mica, vidrio, cerámica y cuarzo sin aglutinante. Temperatura característica superior a 180 °C.</a:t>
            </a:r>
          </a:p>
          <a:p>
            <a:pPr algn="just"/>
            <a:r>
              <a:rPr lang="es-ES" dirty="0" smtClean="0"/>
              <a:t>Los materiales de las clases Y, A, E no son de uso común, sin embargo, es habitual encontrarnos con distintas variedades de estos materiales.</a:t>
            </a:r>
          </a:p>
          <a:p>
            <a:pPr algn="just"/>
            <a:r>
              <a:rPr lang="es-ES" dirty="0" smtClean="0"/>
              <a:t>Los materiales de las clases B y F son los más usuales en la fabricación de bobinados para motores eléctricos.</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279217227"/>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Fatigas</a:t>
            </a:r>
          </a:p>
          <a:p>
            <a:pPr algn="just"/>
            <a:r>
              <a:rPr lang="es-ES" dirty="0" smtClean="0"/>
              <a:t>El desgaste del material de los conductores se debe a fatigas del tipo eléctrico (las sobretensiones y las bajas tensiones producen un desgaste en el material), fatiga mecánica (cuando se golpea, se agrieta, se rompe accidental o deliberadamente), fatiga térmica (la sobretensión y el uso intensivo producen elevadas temperaturas que degradan el material) y fatigas debido a medioambientes corrosivos y agresivos.</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smtClean="0"/>
          </a:p>
          <a:p>
            <a:pPr algn="ctr"/>
            <a:r>
              <a:rPr lang="es-ES" b="1" dirty="0" smtClean="0">
                <a:solidFill>
                  <a:srgbClr val="FF0000"/>
                </a:solidFill>
                <a:latin typeface="Arial Rounded MT Bold" panose="020F0704030504030204" pitchFamily="34" charset="0"/>
              </a:rPr>
              <a:t>La vida útil de las aislaciones es proporcional a la temperatura de operación a la que están sometidas.</a:t>
            </a:r>
          </a:p>
          <a:p>
            <a:pPr algn="just"/>
            <a:endParaRPr lang="es-ES" dirty="0" smtClean="0"/>
          </a:p>
          <a:p>
            <a:pPr algn="just"/>
            <a:r>
              <a:rPr lang="es-ES" dirty="0" smtClean="0"/>
              <a:t>El cobre que se vende para hacer bobinado viene ya aislado por barnices, lacas u otros elementos aislantes; cada uno de ellos posee una determinada clase térmica.</a:t>
            </a:r>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1659701"/>
            <a:ext cx="3581400" cy="1733550"/>
          </a:xfrm>
          <a:prstGeom prst="rect">
            <a:avLst/>
          </a:prstGeom>
        </p:spPr>
      </p:pic>
      <p:sp>
        <p:nvSpPr>
          <p:cNvPr id="5" name="Rectángulo 4"/>
          <p:cNvSpPr/>
          <p:nvPr/>
        </p:nvSpPr>
        <p:spPr>
          <a:xfrm>
            <a:off x="4045528" y="1659701"/>
            <a:ext cx="6096000" cy="1200329"/>
          </a:xfrm>
          <a:prstGeom prst="rect">
            <a:avLst/>
          </a:prstGeom>
        </p:spPr>
        <p:txBody>
          <a:bodyPr>
            <a:spAutoFit/>
          </a:bodyPr>
          <a:lstStyle/>
          <a:p>
            <a:pPr algn="just"/>
            <a:endParaRPr lang="es-ES" b="1" dirty="0"/>
          </a:p>
          <a:p>
            <a:pPr algn="just"/>
            <a:r>
              <a:rPr lang="es-ES" b="1" dirty="0"/>
              <a:t>Existen otros materiales, como las cintas térmicas para sublimar, que permiten sellar o imprimir leyendas o imágenes que poseen su propia clase térmica.</a:t>
            </a:r>
          </a:p>
        </p:txBody>
      </p:sp>
      <p:pic>
        <p:nvPicPr>
          <p:cNvPr id="6" name="Imagen 5"/>
          <p:cNvPicPr>
            <a:picLocks noChangeAspect="1"/>
          </p:cNvPicPr>
          <p:nvPr/>
        </p:nvPicPr>
        <p:blipFill>
          <a:blip r:embed="rId3"/>
          <a:stretch>
            <a:fillRect/>
          </a:stretch>
        </p:blipFill>
        <p:spPr>
          <a:xfrm>
            <a:off x="4420155" y="4680486"/>
            <a:ext cx="3228975" cy="1962150"/>
          </a:xfrm>
          <a:prstGeom prst="rect">
            <a:avLst/>
          </a:prstGeom>
        </p:spPr>
      </p:pic>
    </p:spTree>
    <p:extLst>
      <p:ext uri="{BB962C8B-B14F-4D97-AF65-F5344CB8AC3E}">
        <p14:creationId xmlns:p14="http://schemas.microsoft.com/office/powerpoint/2010/main" val="128202817"/>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5" y="149017"/>
            <a:ext cx="11653650" cy="923330"/>
          </a:xfrm>
          <a:prstGeom prst="rect">
            <a:avLst/>
          </a:prstGeom>
        </p:spPr>
        <p:txBody>
          <a:bodyPr wrap="square">
            <a:spAutoFit/>
          </a:bodyPr>
          <a:lstStyle/>
          <a:p>
            <a:pPr algn="just"/>
            <a:r>
              <a:rPr lang="es-ES" dirty="0"/>
              <a:t>Los materiales de la clase H permiten reducir el peso y el </a:t>
            </a:r>
            <a:r>
              <a:rPr lang="es-ES" dirty="0" smtClean="0"/>
              <a:t>costo </a:t>
            </a:r>
            <a:r>
              <a:rPr lang="es-ES" dirty="0"/>
              <a:t>de fabricación para las máquinas de corriente </a:t>
            </a:r>
            <a:r>
              <a:rPr lang="es-ES" dirty="0" smtClean="0"/>
              <a:t>continua</a:t>
            </a:r>
            <a:r>
              <a:rPr lang="es-ES" dirty="0"/>
              <a:t>. Esto es relevante pues los motores de CC son los más </a:t>
            </a:r>
            <a:r>
              <a:rPr lang="es-ES" dirty="0" smtClean="0"/>
              <a:t>utilizados</a:t>
            </a:r>
            <a:r>
              <a:rPr lang="es-ES" dirty="0"/>
              <a:t>, y cualquier economía obtenida es implica un </a:t>
            </a:r>
            <a:r>
              <a:rPr lang="es-ES" dirty="0" smtClean="0"/>
              <a:t>avance </a:t>
            </a:r>
            <a:r>
              <a:rPr lang="es-ES" dirty="0"/>
              <a:t>en su proceso de desarrollo.</a:t>
            </a:r>
          </a:p>
        </p:txBody>
      </p:sp>
      <p:pic>
        <p:nvPicPr>
          <p:cNvPr id="5" name="Imagen 4"/>
          <p:cNvPicPr>
            <a:picLocks noChangeAspect="1"/>
          </p:cNvPicPr>
          <p:nvPr/>
        </p:nvPicPr>
        <p:blipFill>
          <a:blip r:embed="rId2"/>
          <a:stretch>
            <a:fillRect/>
          </a:stretch>
        </p:blipFill>
        <p:spPr>
          <a:xfrm>
            <a:off x="221675" y="1195015"/>
            <a:ext cx="4210050" cy="2924175"/>
          </a:xfrm>
          <a:prstGeom prst="rect">
            <a:avLst/>
          </a:prstGeom>
        </p:spPr>
      </p:pic>
      <p:sp>
        <p:nvSpPr>
          <p:cNvPr id="6" name="Rectángulo 5"/>
          <p:cNvSpPr/>
          <p:nvPr/>
        </p:nvSpPr>
        <p:spPr>
          <a:xfrm>
            <a:off x="221675" y="4364620"/>
            <a:ext cx="4210050" cy="923330"/>
          </a:xfrm>
          <a:prstGeom prst="rect">
            <a:avLst/>
          </a:prstGeom>
        </p:spPr>
        <p:txBody>
          <a:bodyPr wrap="square">
            <a:spAutoFit/>
          </a:bodyPr>
          <a:lstStyle/>
          <a:p>
            <a:pPr algn="just"/>
            <a:r>
              <a:rPr lang="es-ES" b="1" dirty="0"/>
              <a:t>Los hilos de poliéster se </a:t>
            </a:r>
            <a:r>
              <a:rPr lang="es-ES" b="1" dirty="0" smtClean="0"/>
              <a:t>utilizan para la más diversa gama de usos y poseen clase térmica H</a:t>
            </a:r>
            <a:endParaRPr lang="es-ES" b="1" dirty="0"/>
          </a:p>
        </p:txBody>
      </p:sp>
      <p:sp>
        <p:nvSpPr>
          <p:cNvPr id="7" name="Rectángulo 6"/>
          <p:cNvSpPr/>
          <p:nvPr/>
        </p:nvSpPr>
        <p:spPr>
          <a:xfrm>
            <a:off x="4841173" y="1072347"/>
            <a:ext cx="6879771"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Aislamiento de motores</a:t>
            </a:r>
          </a:p>
          <a:p>
            <a:pPr algn="just"/>
            <a:r>
              <a:rPr lang="es-ES" dirty="0" smtClean="0"/>
              <a:t>Por lo general</a:t>
            </a:r>
            <a:r>
              <a:rPr lang="es-ES" dirty="0"/>
              <a:t>, todos </a:t>
            </a:r>
            <a:r>
              <a:rPr lang="es-ES" dirty="0" smtClean="0"/>
              <a:t>los motores y transformadores </a:t>
            </a:r>
            <a:r>
              <a:rPr lang="es-ES" dirty="0"/>
              <a:t>poseen, </a:t>
            </a:r>
            <a:r>
              <a:rPr lang="es-ES" dirty="0" smtClean="0"/>
              <a:t>en sus bobinados</a:t>
            </a:r>
            <a:r>
              <a:rPr lang="es-ES" dirty="0"/>
              <a:t>, </a:t>
            </a:r>
            <a:r>
              <a:rPr lang="es-ES" dirty="0" smtClean="0"/>
              <a:t>un alambre de cobre esmaltado </a:t>
            </a:r>
            <a:r>
              <a:rPr lang="es-ES" dirty="0"/>
              <a:t>que </a:t>
            </a:r>
            <a:r>
              <a:rPr lang="es-ES" dirty="0" smtClean="0"/>
              <a:t>aísla un conductor </a:t>
            </a:r>
            <a:r>
              <a:rPr lang="es-ES" dirty="0"/>
              <a:t>del </a:t>
            </a:r>
            <a:r>
              <a:rPr lang="es-ES" dirty="0" smtClean="0"/>
              <a:t>otro. El aislamiento de cada conductor individual depende del costo </a:t>
            </a:r>
            <a:r>
              <a:rPr lang="es-ES" dirty="0"/>
              <a:t>o la </a:t>
            </a:r>
            <a:r>
              <a:rPr lang="es-ES" dirty="0" smtClean="0"/>
              <a:t>inversión que realice cada </a:t>
            </a:r>
            <a:r>
              <a:rPr lang="es-ES" dirty="0"/>
              <a:t>fabricante. </a:t>
            </a:r>
          </a:p>
          <a:p>
            <a:pPr algn="just"/>
            <a:r>
              <a:rPr lang="es-ES" dirty="0" smtClean="0"/>
              <a:t>La clase </a:t>
            </a:r>
            <a:r>
              <a:rPr lang="es-ES" dirty="0"/>
              <a:t>térmica asociada </a:t>
            </a:r>
            <a:r>
              <a:rPr lang="es-ES" dirty="0" smtClean="0"/>
              <a:t>con el conductor indica en cierto grado </a:t>
            </a:r>
            <a:r>
              <a:rPr lang="es-ES" dirty="0"/>
              <a:t>su </a:t>
            </a:r>
            <a:r>
              <a:rPr lang="es-ES" dirty="0" smtClean="0"/>
              <a:t>costo; a mejor </a:t>
            </a:r>
            <a:r>
              <a:rPr lang="es-ES" dirty="0"/>
              <a:t>clase</a:t>
            </a:r>
            <a:r>
              <a:rPr lang="es-ES" dirty="0" smtClean="0"/>
              <a:t>, el aislamiento será más </a:t>
            </a:r>
            <a:r>
              <a:rPr lang="es-ES" dirty="0"/>
              <a:t>costoso </a:t>
            </a:r>
            <a:r>
              <a:rPr lang="es-ES" dirty="0" smtClean="0"/>
              <a:t>y propiciará una fabricación aún más </a:t>
            </a:r>
            <a:r>
              <a:rPr lang="es-ES" dirty="0"/>
              <a:t>costosa.</a:t>
            </a:r>
          </a:p>
        </p:txBody>
      </p:sp>
    </p:spTree>
    <p:extLst>
      <p:ext uri="{BB962C8B-B14F-4D97-AF65-F5344CB8AC3E}">
        <p14:creationId xmlns:p14="http://schemas.microsoft.com/office/powerpoint/2010/main" val="3618242258"/>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4395" y="2341948"/>
            <a:ext cx="10747169" cy="2308324"/>
          </a:xfrm>
          <a:prstGeom prst="rect">
            <a:avLst/>
          </a:prstGeom>
        </p:spPr>
        <p:txBody>
          <a:bodyPr wrap="square">
            <a:spAutoFit/>
          </a:bodyPr>
          <a:lstStyle/>
          <a:p>
            <a:pPr algn="ctr"/>
            <a:r>
              <a:rPr lang="es-ES" sz="3600" b="1" dirty="0" smtClean="0"/>
              <a:t>RECOMENDACIONES</a:t>
            </a:r>
          </a:p>
          <a:p>
            <a:pPr algn="ctr"/>
            <a:r>
              <a:rPr lang="es-ES" sz="3600" b="1" dirty="0" smtClean="0"/>
              <a:t>Cuando se realizan reparaciones eléctricas, </a:t>
            </a:r>
          </a:p>
          <a:p>
            <a:pPr algn="ctr"/>
            <a:r>
              <a:rPr lang="es-ES" sz="3600" b="1" dirty="0" smtClean="0"/>
              <a:t>lo primero es la seguridad, tanto si se trabaja con tensión o sin ella</a:t>
            </a:r>
            <a:endParaRPr lang="es-ES" sz="3600" b="1" dirty="0"/>
          </a:p>
        </p:txBody>
      </p:sp>
    </p:spTree>
    <p:extLst>
      <p:ext uri="{BB962C8B-B14F-4D97-AF65-F5344CB8AC3E}">
        <p14:creationId xmlns:p14="http://schemas.microsoft.com/office/powerpoint/2010/main" val="1461612256"/>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5909310"/>
          </a:xfrm>
          <a:prstGeom prst="rect">
            <a:avLst/>
          </a:prstGeom>
        </p:spPr>
        <p:txBody>
          <a:bodyPr wrap="square">
            <a:spAutoFit/>
          </a:bodyPr>
          <a:lstStyle/>
          <a:p>
            <a:pPr algn="just"/>
            <a:r>
              <a:rPr lang="es-ES" dirty="0" smtClean="0"/>
              <a:t>Es necesario priorizar la seguridad del operario, o bien E de uno mismo, en el momento de realizar tareas de mantenimiento en instalaciones existentes o en nuevas. </a:t>
            </a:r>
          </a:p>
          <a:p>
            <a:pPr algn="just"/>
            <a:r>
              <a:rPr lang="es-ES" dirty="0" smtClean="0"/>
              <a:t>Como vamos a ver en esta sección, se utilizan reglas claras para evitar cualquier tipo de accidente si se trabaja de manera segura sin tensión en la instalación. También veremos cuáles son los elementos y las reglas para realizar trabajos con la instalación energizada.</a:t>
            </a:r>
          </a:p>
          <a:p>
            <a:pPr algn="just"/>
            <a:endParaRPr lang="es-ES" dirty="0" smtClean="0"/>
          </a:p>
          <a:p>
            <a:pPr algn="ctr"/>
            <a:r>
              <a:rPr lang="es-ES" b="1" dirty="0" smtClean="0">
                <a:solidFill>
                  <a:srgbClr val="FF0000"/>
                </a:solidFill>
                <a:latin typeface="Arial Rounded MT Bold" panose="020F0704030504030204" pitchFamily="34" charset="0"/>
              </a:rPr>
              <a:t>Toda fase se encuentra energizada hasta que se demuestre efectivamente lo contrario.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ctr"/>
            <a:r>
              <a:rPr lang="es-ES" b="1" dirty="0" smtClean="0">
                <a:latin typeface="Arial Rounded MT Bold" panose="020F0704030504030204" pitchFamily="34" charset="0"/>
              </a:rPr>
              <a:t>Tablero con elementos de protección: llave térmica y disyuntor diferencial.</a:t>
            </a:r>
          </a:p>
          <a:p>
            <a:pPr algn="just"/>
            <a:endParaRPr lang="es-ES" dirty="0"/>
          </a:p>
        </p:txBody>
      </p:sp>
      <p:pic>
        <p:nvPicPr>
          <p:cNvPr id="3" name="Imagen 2"/>
          <p:cNvPicPr>
            <a:picLocks noChangeAspect="1"/>
          </p:cNvPicPr>
          <p:nvPr/>
        </p:nvPicPr>
        <p:blipFill>
          <a:blip r:embed="rId2"/>
          <a:stretch>
            <a:fillRect/>
          </a:stretch>
        </p:blipFill>
        <p:spPr>
          <a:xfrm>
            <a:off x="4218584" y="2358490"/>
            <a:ext cx="3600450" cy="3162300"/>
          </a:xfrm>
          <a:prstGeom prst="rect">
            <a:avLst/>
          </a:prstGeom>
        </p:spPr>
      </p:pic>
    </p:spTree>
    <p:extLst>
      <p:ext uri="{BB962C8B-B14F-4D97-AF65-F5344CB8AC3E}">
        <p14:creationId xmlns:p14="http://schemas.microsoft.com/office/powerpoint/2010/main" val="1278131899"/>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Cinco reglas para trabajos eléctricos</a:t>
            </a:r>
          </a:p>
          <a:p>
            <a:pPr algn="ctr"/>
            <a:r>
              <a:rPr lang="es-ES" b="1" dirty="0">
                <a:solidFill>
                  <a:srgbClr val="0070C0"/>
                </a:solidFill>
              </a:rPr>
              <a:t>Cinco reglas, lo necesario </a:t>
            </a:r>
            <a:r>
              <a:rPr lang="es-ES" b="1" dirty="0" smtClean="0">
                <a:solidFill>
                  <a:srgbClr val="0070C0"/>
                </a:solidFill>
              </a:rPr>
              <a:t>para </a:t>
            </a:r>
            <a:r>
              <a:rPr lang="es-ES" b="1" dirty="0">
                <a:solidFill>
                  <a:srgbClr val="0070C0"/>
                </a:solidFill>
              </a:rPr>
              <a:t>un trabajo seguro. </a:t>
            </a:r>
          </a:p>
          <a:p>
            <a:pPr algn="ctr"/>
            <a:r>
              <a:rPr lang="es-ES" b="1" dirty="0">
                <a:solidFill>
                  <a:srgbClr val="0070C0"/>
                </a:solidFill>
              </a:rPr>
              <a:t>Nuestra seguridad depende </a:t>
            </a:r>
            <a:r>
              <a:rPr lang="es-ES" b="1" dirty="0" smtClean="0">
                <a:solidFill>
                  <a:srgbClr val="0070C0"/>
                </a:solidFill>
              </a:rPr>
              <a:t>de </a:t>
            </a:r>
            <a:r>
              <a:rPr lang="es-ES" b="1" dirty="0">
                <a:solidFill>
                  <a:srgbClr val="0070C0"/>
                </a:solidFill>
              </a:rPr>
              <a:t>evitar </a:t>
            </a:r>
            <a:r>
              <a:rPr lang="es-ES" b="1" dirty="0" smtClean="0">
                <a:solidFill>
                  <a:srgbClr val="0070C0"/>
                </a:solidFill>
              </a:rPr>
              <a:t>accidentes</a:t>
            </a:r>
          </a:p>
          <a:p>
            <a:pPr algn="just"/>
            <a:r>
              <a:rPr lang="es-ES" dirty="0" smtClean="0"/>
              <a:t>A continuación mencionaremos las cinco reglas de oro para realizar trabajos eléctricos:</a:t>
            </a:r>
          </a:p>
          <a:p>
            <a:pPr algn="just"/>
            <a:r>
              <a:rPr lang="es-ES" b="1" dirty="0" smtClean="0"/>
              <a:t>Regla número 1: </a:t>
            </a:r>
            <a:r>
              <a:rPr lang="es-ES" dirty="0" smtClean="0"/>
              <a:t>corte total de energía</a:t>
            </a:r>
            <a:r>
              <a:rPr lang="es-ES" dirty="0"/>
              <a:t>. </a:t>
            </a:r>
            <a:endParaRPr lang="es-ES" dirty="0" smtClean="0"/>
          </a:p>
          <a:p>
            <a:pPr algn="just"/>
            <a:r>
              <a:rPr lang="es-ES" dirty="0"/>
              <a:t>Se debe realizar un corte efectivo de toda fuente de tensión en la instalación, tanto en la fase como en el neutro (con elementos interruptores bipolares).</a:t>
            </a:r>
          </a:p>
          <a:p>
            <a:pPr lvl="7" algn="just"/>
            <a:r>
              <a:rPr lang="es-ES" b="1" dirty="0" smtClean="0"/>
              <a:t>Elementos</a:t>
            </a:r>
            <a:endParaRPr lang="es-ES" b="1" dirty="0"/>
          </a:p>
          <a:p>
            <a:pPr lvl="7" algn="just"/>
            <a:r>
              <a:rPr lang="es-ES" b="1" dirty="0"/>
              <a:t>de protección </a:t>
            </a:r>
          </a:p>
          <a:p>
            <a:pPr lvl="7" algn="just"/>
            <a:r>
              <a:rPr lang="es-ES" b="1" dirty="0"/>
              <a:t>en posición </a:t>
            </a:r>
          </a:p>
          <a:p>
            <a:pPr lvl="7" algn="just"/>
            <a:r>
              <a:rPr lang="es-ES" b="1" dirty="0"/>
              <a:t>de apertura </a:t>
            </a:r>
          </a:p>
          <a:p>
            <a:pPr lvl="7" algn="just"/>
            <a:r>
              <a:rPr lang="es-ES" b="1" dirty="0"/>
              <a:t>del circuito.</a:t>
            </a:r>
          </a:p>
          <a:p>
            <a:pPr algn="just"/>
            <a:endParaRPr lang="es-AR" dirty="0" smtClean="0"/>
          </a:p>
          <a:p>
            <a:pPr algn="just"/>
            <a:r>
              <a:rPr lang="es-AR" b="1" dirty="0" smtClean="0"/>
              <a:t>Regla numero 2</a:t>
            </a:r>
            <a:r>
              <a:rPr lang="es-AR" dirty="0" smtClean="0"/>
              <a:t>: bloqueo de accionamiento de los elementos de interrupción.</a:t>
            </a:r>
            <a:endParaRPr lang="es-AR" dirty="0"/>
          </a:p>
          <a:p>
            <a:pPr algn="just"/>
            <a:r>
              <a:rPr lang="es-AR" dirty="0" smtClean="0"/>
              <a:t>Se debe cerrar con llave o candado el tablero de alimentación para evitar que, por un descuido, un tercero conecte la instalación a la fuente y genere accidentes a quien esta trabajando en la instalación. Esto debe estar acompañado de señalización que prohíba las maniobras en el tablero durante el período de trabajo.</a:t>
            </a:r>
          </a:p>
          <a:p>
            <a:pPr lvl="7" algn="just"/>
            <a:r>
              <a:rPr lang="es-AR" b="1" dirty="0" smtClean="0"/>
              <a:t>Tablero bloqueado</a:t>
            </a:r>
          </a:p>
          <a:p>
            <a:pPr lvl="7" algn="just"/>
            <a:r>
              <a:rPr lang="es-AR" b="1" dirty="0" smtClean="0"/>
              <a:t>Con candado</a:t>
            </a:r>
          </a:p>
          <a:p>
            <a:pPr lvl="7" algn="just"/>
            <a:r>
              <a:rPr lang="es-AR" b="1" dirty="0" smtClean="0"/>
              <a:t>Existen otras formas</a:t>
            </a:r>
          </a:p>
          <a:p>
            <a:pPr lvl="7" algn="just"/>
            <a:r>
              <a:rPr lang="es-AR" b="1" dirty="0" smtClean="0"/>
              <a:t>De bloqueo o cierre,</a:t>
            </a:r>
          </a:p>
          <a:p>
            <a:pPr lvl="7" algn="just"/>
            <a:r>
              <a:rPr lang="es-AR" b="1" dirty="0" smtClean="0"/>
              <a:t>Mediante cerraduras</a:t>
            </a:r>
          </a:p>
          <a:p>
            <a:pPr lvl="7" algn="just"/>
            <a:r>
              <a:rPr lang="es-AR" b="1" dirty="0" smtClean="0"/>
              <a:t>Propias del tablero</a:t>
            </a:r>
          </a:p>
        </p:txBody>
      </p:sp>
      <p:pic>
        <p:nvPicPr>
          <p:cNvPr id="4" name="Imagen 3"/>
          <p:cNvPicPr>
            <a:picLocks noChangeAspect="1"/>
          </p:cNvPicPr>
          <p:nvPr/>
        </p:nvPicPr>
        <p:blipFill>
          <a:blip r:embed="rId2"/>
          <a:stretch>
            <a:fillRect/>
          </a:stretch>
        </p:blipFill>
        <p:spPr>
          <a:xfrm>
            <a:off x="5446133" y="2120364"/>
            <a:ext cx="2047875" cy="1809750"/>
          </a:xfrm>
          <a:prstGeom prst="rect">
            <a:avLst/>
          </a:prstGeom>
        </p:spPr>
      </p:pic>
      <p:pic>
        <p:nvPicPr>
          <p:cNvPr id="5" name="Imagen 4"/>
          <p:cNvPicPr>
            <a:picLocks noChangeAspect="1"/>
          </p:cNvPicPr>
          <p:nvPr/>
        </p:nvPicPr>
        <p:blipFill>
          <a:blip r:embed="rId3"/>
          <a:stretch>
            <a:fillRect/>
          </a:stretch>
        </p:blipFill>
        <p:spPr>
          <a:xfrm>
            <a:off x="5641395" y="5018933"/>
            <a:ext cx="1657350" cy="1643124"/>
          </a:xfrm>
          <a:prstGeom prst="rect">
            <a:avLst/>
          </a:prstGeom>
        </p:spPr>
      </p:pic>
    </p:spTree>
    <p:extLst>
      <p:ext uri="{BB962C8B-B14F-4D97-AF65-F5344CB8AC3E}">
        <p14:creationId xmlns:p14="http://schemas.microsoft.com/office/powerpoint/2010/main" val="1326734624"/>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5632311"/>
          </a:xfrm>
          <a:prstGeom prst="rect">
            <a:avLst/>
          </a:prstGeom>
        </p:spPr>
        <p:txBody>
          <a:bodyPr wrap="square">
            <a:spAutoFit/>
          </a:bodyPr>
          <a:lstStyle/>
          <a:p>
            <a:pPr algn="just"/>
            <a:r>
              <a:rPr lang="es-ES" b="1" dirty="0" smtClean="0"/>
              <a:t>Regla número 3: </a:t>
            </a:r>
            <a:r>
              <a:rPr lang="es-ES" dirty="0" smtClean="0"/>
              <a:t>corroborar la ausencia de tensión.</a:t>
            </a:r>
          </a:p>
          <a:p>
            <a:pPr algn="just"/>
            <a:r>
              <a:rPr lang="es-ES" dirty="0" smtClean="0"/>
              <a:t>Los conductores se deben considerar tensionados a menos que se demuestre lo contrario, tanto las fases como el neutro.</a:t>
            </a:r>
          </a:p>
          <a:p>
            <a:pPr lvl="7" algn="just"/>
            <a:r>
              <a:rPr lang="es-ES" b="1" dirty="0"/>
              <a:t>Mediante un</a:t>
            </a:r>
          </a:p>
          <a:p>
            <a:pPr lvl="7" algn="just"/>
            <a:r>
              <a:rPr lang="es-ES" b="1" dirty="0"/>
              <a:t>multímetro (</a:t>
            </a:r>
            <a:r>
              <a:rPr lang="es-ES" b="1" dirty="0" err="1"/>
              <a:t>tester</a:t>
            </a:r>
            <a:r>
              <a:rPr lang="es-ES" b="1" dirty="0"/>
              <a:t>) </a:t>
            </a:r>
          </a:p>
          <a:p>
            <a:pPr lvl="7" algn="just"/>
            <a:r>
              <a:rPr lang="es-ES" b="1" dirty="0"/>
              <a:t>en posición de </a:t>
            </a:r>
          </a:p>
          <a:p>
            <a:pPr lvl="7" algn="just"/>
            <a:r>
              <a:rPr lang="es-ES" b="1" dirty="0"/>
              <a:t>medición </a:t>
            </a:r>
            <a:r>
              <a:rPr lang="es-ES" b="1"/>
              <a:t>de </a:t>
            </a:r>
            <a:r>
              <a:rPr lang="es-ES" b="1" smtClean="0"/>
              <a:t>volta- </a:t>
            </a:r>
            <a:endParaRPr lang="es-ES" b="1" dirty="0"/>
          </a:p>
          <a:p>
            <a:pPr lvl="7" algn="just"/>
            <a:r>
              <a:rPr lang="es-ES" b="1" dirty="0"/>
              <a:t>je, corroboramos </a:t>
            </a:r>
          </a:p>
          <a:p>
            <a:pPr lvl="7" algn="just"/>
            <a:r>
              <a:rPr lang="es-ES" b="1" dirty="0"/>
              <a:t>la ausencia total</a:t>
            </a:r>
          </a:p>
          <a:p>
            <a:pPr lvl="7" algn="just"/>
            <a:r>
              <a:rPr lang="es-ES" b="1" dirty="0"/>
              <a:t>de tensión en los </a:t>
            </a:r>
          </a:p>
          <a:p>
            <a:pPr lvl="7" algn="just"/>
            <a:r>
              <a:rPr lang="es-ES" b="1" dirty="0"/>
              <a:t>conductores.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pic>
        <p:nvPicPr>
          <p:cNvPr id="3" name="Imagen 2"/>
          <p:cNvPicPr>
            <a:picLocks noChangeAspect="1"/>
          </p:cNvPicPr>
          <p:nvPr/>
        </p:nvPicPr>
        <p:blipFill rotWithShape="1">
          <a:blip r:embed="rId2"/>
          <a:srcRect b="2821"/>
          <a:stretch/>
        </p:blipFill>
        <p:spPr>
          <a:xfrm>
            <a:off x="5704484" y="1144300"/>
            <a:ext cx="3476625" cy="1693904"/>
          </a:xfrm>
          <a:prstGeom prst="rect">
            <a:avLst/>
          </a:prstGeom>
        </p:spPr>
      </p:pic>
      <p:pic>
        <p:nvPicPr>
          <p:cNvPr id="7" name="Imagen 6"/>
          <p:cNvPicPr>
            <a:picLocks noChangeAspect="1"/>
          </p:cNvPicPr>
          <p:nvPr/>
        </p:nvPicPr>
        <p:blipFill>
          <a:blip r:embed="rId3"/>
          <a:stretch>
            <a:fillRect/>
          </a:stretch>
        </p:blipFill>
        <p:spPr>
          <a:xfrm>
            <a:off x="197921" y="3523450"/>
            <a:ext cx="11641777" cy="2342960"/>
          </a:xfrm>
          <a:prstGeom prst="rect">
            <a:avLst/>
          </a:prstGeom>
        </p:spPr>
      </p:pic>
    </p:spTree>
    <p:extLst>
      <p:ext uri="{BB962C8B-B14F-4D97-AF65-F5344CB8AC3E}">
        <p14:creationId xmlns:p14="http://schemas.microsoft.com/office/powerpoint/2010/main" val="1357694697"/>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t>Regla número 5: </a:t>
            </a:r>
            <a:r>
              <a:rPr lang="es-ES" dirty="0" smtClean="0"/>
              <a:t>señalización y delimitación. </a:t>
            </a:r>
          </a:p>
          <a:p>
            <a:pPr algn="just"/>
            <a:r>
              <a:rPr lang="es-ES" dirty="0" smtClean="0"/>
              <a:t>Es necesario utilizar la correcta señalización y delimitar el área de trabajo con elementos de clara visibilidad que indiquen el riesgo eléctrico.		 </a:t>
            </a:r>
            <a:r>
              <a:rPr lang="es-ES" b="1" dirty="0" smtClean="0"/>
              <a:t>Mediante barreras </a:t>
            </a:r>
          </a:p>
          <a:p>
            <a:pPr algn="just"/>
            <a:r>
              <a:rPr lang="es-ES" b="1" dirty="0"/>
              <a:t>	</a:t>
            </a:r>
            <a:r>
              <a:rPr lang="es-ES" b="1" dirty="0" smtClean="0"/>
              <a:t>		 físicas y carteles normalizados </a:t>
            </a:r>
          </a:p>
          <a:p>
            <a:pPr lvl="7" algn="just"/>
            <a:r>
              <a:rPr lang="es-ES" b="1" dirty="0" smtClean="0"/>
              <a:t>Realizamos la señalización</a:t>
            </a:r>
          </a:p>
          <a:p>
            <a:pPr lvl="7" algn="just"/>
            <a:r>
              <a:rPr lang="es-AR" b="1" dirty="0" smtClean="0"/>
              <a:t>Del área</a:t>
            </a:r>
          </a:p>
          <a:p>
            <a:pPr algn="just"/>
            <a:endParaRPr lang="es-AR" b="1" dirty="0" smtClean="0">
              <a:solidFill>
                <a:srgbClr val="FF0000"/>
              </a:solidFill>
              <a:latin typeface="Arial Rounded MT Bold" panose="020F0704030504030204" pitchFamily="34" charset="0"/>
            </a:endParaRPr>
          </a:p>
          <a:p>
            <a:pPr algn="just"/>
            <a:endParaRPr lang="es-AR" b="1" dirty="0">
              <a:solidFill>
                <a:srgbClr val="FF0000"/>
              </a:solidFill>
              <a:latin typeface="Arial Rounded MT Bold" panose="020F0704030504030204" pitchFamily="34" charset="0"/>
            </a:endParaRPr>
          </a:p>
          <a:p>
            <a:pPr algn="just"/>
            <a:endParaRPr lang="es-ES" b="1" dirty="0" smtClean="0">
              <a:solidFill>
                <a:srgbClr val="FF0000"/>
              </a:solidFill>
              <a:latin typeface="Arial Rounded MT Bold" panose="020F0704030504030204" pitchFamily="34" charset="0"/>
            </a:endParaRPr>
          </a:p>
          <a:p>
            <a:pPr algn="just"/>
            <a:r>
              <a:rPr lang="es-ES" b="1" dirty="0" smtClean="0">
                <a:solidFill>
                  <a:srgbClr val="FF0000"/>
                </a:solidFill>
                <a:latin typeface="Arial Rounded MT Bold" panose="020F0704030504030204" pitchFamily="34" charset="0"/>
              </a:rPr>
              <a:t>Paso a paso</a:t>
            </a:r>
          </a:p>
          <a:p>
            <a:pPr algn="just"/>
            <a:r>
              <a:rPr lang="es-ES" dirty="0" smtClean="0"/>
              <a:t>A continuación veremos cómo aplicar las reglas en forma efectiva en instalaciones de baja tensión (domiciliarias), con el fin de realizar reparaciones, reformas o nuevas instalaciones de manera segura eliminando todo potencial riesgo.</a:t>
            </a:r>
          </a:p>
          <a:p>
            <a:pPr marL="800100" lvl="1" indent="-342900" algn="just">
              <a:buFont typeface="+mj-lt"/>
              <a:buAutoNum type="arabicPeriod"/>
            </a:pPr>
            <a:r>
              <a:rPr lang="es-ES" b="1" dirty="0" smtClean="0"/>
              <a:t>Primero abrimos el circuito con los 0 elementos destinados a ese fin: llaves </a:t>
            </a:r>
            <a:r>
              <a:rPr lang="es-ES" b="1" dirty="0" err="1" smtClean="0"/>
              <a:t>termomagnéticas</a:t>
            </a:r>
            <a:r>
              <a:rPr lang="es-ES" b="1" dirty="0" smtClean="0"/>
              <a:t> y disyuntor diferencial; luego conectamos los conductores aguas abajo del corte al borne de puesta a tierra, mediante un puente.</a:t>
            </a:r>
          </a:p>
          <a:p>
            <a:pPr marL="800100" lvl="1" indent="-342900" algn="just">
              <a:buFont typeface="+mj-lt"/>
              <a:buAutoNum type="arabicPeriod"/>
            </a:pPr>
            <a:r>
              <a:rPr lang="es-ES" b="1" dirty="0" smtClean="0"/>
              <a:t>Controlamos el correcto funcionamiento del equipo; luego, con los elementos de medición necesarios (voltímetro o multímetro en posición de voltímetro), verificamos la ausencia de tensión en los conductores.</a:t>
            </a:r>
          </a:p>
          <a:p>
            <a:pPr marL="800100" lvl="1" indent="-342900" algn="just">
              <a:buFont typeface="+mj-lt"/>
              <a:buAutoNum type="arabicPeriod"/>
            </a:pPr>
            <a:r>
              <a:rPr lang="es-ES" b="1" dirty="0" smtClean="0"/>
              <a:t>Después de interrumpir la alimentación a la instalación, procedemos a señalizar y bloquear en forma mecánica el accionamiento de los elementos de corte. De esta forma, evitamos accidentes por falta de comunicación o desconocimiento de la situación.</a:t>
            </a:r>
          </a:p>
          <a:p>
            <a:pPr marL="800100" lvl="1" indent="-342900" algn="just">
              <a:buFont typeface="+mj-lt"/>
              <a:buAutoNum type="arabicPeriod"/>
            </a:pPr>
            <a:r>
              <a:rPr lang="es-ES" b="1" dirty="0" smtClean="0"/>
              <a:t>A continuación procedemos a señalizar y delimitar la zona de trabajo para evitar que personas y operarios ajenos a la actividad que se realiza ingresen en ella. De esta forma se evitarán accidentes eléctricos por falta de conocimiento.</a:t>
            </a:r>
          </a:p>
        </p:txBody>
      </p:sp>
      <p:pic>
        <p:nvPicPr>
          <p:cNvPr id="6" name="Imagen 5"/>
          <p:cNvPicPr>
            <a:picLocks noChangeAspect="1"/>
          </p:cNvPicPr>
          <p:nvPr/>
        </p:nvPicPr>
        <p:blipFill>
          <a:blip r:embed="rId2"/>
          <a:stretch>
            <a:fillRect/>
          </a:stretch>
        </p:blipFill>
        <p:spPr>
          <a:xfrm>
            <a:off x="6517573" y="1025359"/>
            <a:ext cx="3398323" cy="1919722"/>
          </a:xfrm>
          <a:prstGeom prst="rect">
            <a:avLst/>
          </a:prstGeom>
        </p:spPr>
      </p:pic>
    </p:spTree>
    <p:extLst>
      <p:ext uri="{BB962C8B-B14F-4D97-AF65-F5344CB8AC3E}">
        <p14:creationId xmlns:p14="http://schemas.microsoft.com/office/powerpoint/2010/main" val="1916718044"/>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Ejecución de trabajos con tensión</a:t>
            </a:r>
          </a:p>
          <a:p>
            <a:pPr algn="just"/>
            <a:r>
              <a:rPr lang="es-ES" dirty="0" smtClean="0"/>
              <a:t>Ahora veamos las medidas de seguridad, las herramientas y los procedimientos necesarios para trabajos con tensión. </a:t>
            </a:r>
          </a:p>
          <a:p>
            <a:pPr algn="just"/>
            <a:r>
              <a:rPr lang="es-ES" dirty="0" smtClean="0"/>
              <a:t>Recordemos que este tipo de trabajos debe ser realizados siempre por individuos especialmente capacitados para realizar tareas con tensión.</a:t>
            </a:r>
          </a:p>
          <a:p>
            <a:pPr algn="just"/>
            <a:endParaRPr lang="es-ES" dirty="0" smtClean="0"/>
          </a:p>
          <a:p>
            <a:pPr algn="ctr"/>
            <a:r>
              <a:rPr lang="es-ES" b="1" dirty="0" smtClean="0">
                <a:solidFill>
                  <a:srgbClr val="FF0000"/>
                </a:solidFill>
                <a:latin typeface="Arial Rounded MT Bold" panose="020F0704030504030204" pitchFamily="34" charset="0"/>
              </a:rPr>
              <a:t>Este tipo de trabajo deben ser realizados siempre por personal correctamente capacitado. </a:t>
            </a:r>
          </a:p>
          <a:p>
            <a:pPr algn="ctr"/>
            <a:endParaRPr lang="es-ES" b="1" dirty="0">
              <a:solidFill>
                <a:srgbClr val="FF0000"/>
              </a:solidFill>
              <a:latin typeface="Arial Rounded MT Bold" panose="020F0704030504030204" pitchFamily="34" charset="0"/>
            </a:endParaRPr>
          </a:p>
          <a:p>
            <a:pPr algn="just"/>
            <a:r>
              <a:rPr lang="es-ES" dirty="0" smtClean="0"/>
              <a:t>Ante trabajos con tensión, es prioridad el uso de las protecciones personales para evitar lesiones por malas maniobras. </a:t>
            </a:r>
          </a:p>
          <a:p>
            <a:pPr algn="just"/>
            <a:r>
              <a:rPr lang="es-ES" dirty="0" smtClean="0"/>
              <a:t>Se recomienda también aplicar una de las reglas de oro, más precisamente la regla número 5, ya que es importante que contemos con un área despejada de obstáculos o intromisión de terceros, para evitar así accidentes y posibles lesiones. </a:t>
            </a:r>
          </a:p>
          <a:p>
            <a:pPr algn="just"/>
            <a:r>
              <a:rPr lang="es-ES" dirty="0" smtClean="0"/>
              <a:t>Los guantes dieléctricos son fabricados en látex vulcanizado. Si bien este tipo de guantes nos protege de la electricidad, es necesario, por sobre estos, colocarnos guantes de cuero para obtener resistencia a esfuerzos </a:t>
            </a:r>
            <a:r>
              <a:rPr lang="es-ES" dirty="0"/>
              <a:t>mecánicos como cortes, pinchaduras, etcétera, ya que los guantes de </a:t>
            </a:r>
            <a:r>
              <a:rPr lang="es-ES" dirty="0" smtClean="0"/>
              <a:t>látex </a:t>
            </a:r>
            <a:r>
              <a:rPr lang="es-ES" dirty="0"/>
              <a:t>se pueden romper con relativa facilidad y perder las </a:t>
            </a:r>
            <a:r>
              <a:rPr lang="es-ES" dirty="0" smtClean="0"/>
              <a:t>propiedades </a:t>
            </a:r>
            <a:r>
              <a:rPr lang="es-ES" dirty="0"/>
              <a:t>dieléctricas en la zona de la rotura</a:t>
            </a:r>
            <a:r>
              <a:rPr lang="es-ES" dirty="0" smtClean="0"/>
              <a:t>.</a:t>
            </a:r>
          </a:p>
          <a:p>
            <a:pPr algn="just"/>
            <a:endParaRPr lang="es-ES" dirty="0"/>
          </a:p>
          <a:p>
            <a:pPr algn="just"/>
            <a:r>
              <a:rPr lang="es-ES" dirty="0"/>
              <a:t>Por otra parte, los zapatos dieléctricos nos aseguran </a:t>
            </a:r>
            <a:r>
              <a:rPr lang="es-ES" dirty="0" smtClean="0"/>
              <a:t>una </a:t>
            </a:r>
            <a:r>
              <a:rPr lang="es-ES" dirty="0"/>
              <a:t>aislación con respecto al pavimento de la zona de </a:t>
            </a:r>
            <a:r>
              <a:rPr lang="es-ES" dirty="0" smtClean="0"/>
              <a:t>trabajo</a:t>
            </a:r>
            <a:r>
              <a:rPr lang="es-ES" dirty="0"/>
              <a:t>, y esto evita que una corriente eléctrica recorra </a:t>
            </a:r>
            <a:r>
              <a:rPr lang="es-ES" dirty="0" smtClean="0"/>
              <a:t>nuestro </a:t>
            </a:r>
            <a:r>
              <a:rPr lang="es-ES" dirty="0"/>
              <a:t>cuerpo.</a:t>
            </a:r>
          </a:p>
          <a:p>
            <a:pPr algn="just"/>
            <a:r>
              <a:rPr lang="es-ES" dirty="0"/>
              <a:t>También es recomendable la utilización de gafas </a:t>
            </a:r>
            <a:r>
              <a:rPr lang="es-ES" dirty="0" smtClean="0"/>
              <a:t>protectoras </a:t>
            </a:r>
            <a:r>
              <a:rPr lang="es-ES" dirty="0"/>
              <a:t>o una máscara, ya que un cortocircuito por mala </a:t>
            </a:r>
            <a:r>
              <a:rPr lang="es-ES" dirty="0" smtClean="0"/>
              <a:t>maniobra </a:t>
            </a:r>
            <a:r>
              <a:rPr lang="es-ES" dirty="0"/>
              <a:t>puede despedir partículas de material </a:t>
            </a:r>
            <a:r>
              <a:rPr lang="es-ES" dirty="0" smtClean="0"/>
              <a:t>calientes </a:t>
            </a:r>
            <a:r>
              <a:rPr lang="es-ES" dirty="0"/>
              <a:t>y generar quemaduras.</a:t>
            </a:r>
          </a:p>
          <a:p>
            <a:pPr algn="just"/>
            <a:r>
              <a:rPr lang="es-ES" dirty="0"/>
              <a:t>Finalmente, para trabajos con tensión, es imprescindible </a:t>
            </a:r>
            <a:r>
              <a:rPr lang="es-ES" dirty="0" smtClean="0"/>
              <a:t>manipular </a:t>
            </a:r>
            <a:r>
              <a:rPr lang="es-ES" dirty="0"/>
              <a:t>los conductores tensionados con </a:t>
            </a:r>
            <a:r>
              <a:rPr lang="es-ES" dirty="0" smtClean="0"/>
              <a:t>herramientas </a:t>
            </a:r>
            <a:r>
              <a:rPr lang="es-ES" dirty="0"/>
              <a:t>debidamente certificadas, que posean los niveles de </a:t>
            </a:r>
            <a:r>
              <a:rPr lang="es-ES" dirty="0" smtClean="0"/>
              <a:t>aislación </a:t>
            </a:r>
            <a:r>
              <a:rPr lang="es-ES" dirty="0"/>
              <a:t>necesarios para soportar las tensiones que se </a:t>
            </a:r>
            <a:r>
              <a:rPr lang="es-ES" dirty="0" smtClean="0"/>
              <a:t>deben </a:t>
            </a:r>
            <a:r>
              <a:rPr lang="es-ES" dirty="0"/>
              <a:t>manejar</a:t>
            </a:r>
            <a:r>
              <a:rPr lang="es-ES" dirty="0" smtClean="0"/>
              <a:t>.</a:t>
            </a:r>
          </a:p>
        </p:txBody>
      </p:sp>
    </p:spTree>
    <p:extLst>
      <p:ext uri="{BB962C8B-B14F-4D97-AF65-F5344CB8AC3E}">
        <p14:creationId xmlns:p14="http://schemas.microsoft.com/office/powerpoint/2010/main" val="4014862589"/>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3" name="Rectángulo 2"/>
          <p:cNvSpPr/>
          <p:nvPr/>
        </p:nvSpPr>
        <p:spPr>
          <a:xfrm>
            <a:off x="3063835" y="339160"/>
            <a:ext cx="1983178" cy="2862322"/>
          </a:xfrm>
          <a:prstGeom prst="rect">
            <a:avLst/>
          </a:prstGeom>
        </p:spPr>
        <p:txBody>
          <a:bodyPr wrap="square">
            <a:spAutoFit/>
          </a:bodyPr>
          <a:lstStyle/>
          <a:p>
            <a:pPr algn="just"/>
            <a:r>
              <a:rPr lang="es-ES" b="1" dirty="0"/>
              <a:t>Par de guantes dieléctricos en buen estado para su utilización. Siempre es requisito el chequeo previo en busca de cortes, pinchaduras, etcétera.</a:t>
            </a:r>
          </a:p>
        </p:txBody>
      </p:sp>
      <p:pic>
        <p:nvPicPr>
          <p:cNvPr id="4" name="Imagen 3"/>
          <p:cNvPicPr>
            <a:picLocks noChangeAspect="1"/>
          </p:cNvPicPr>
          <p:nvPr/>
        </p:nvPicPr>
        <p:blipFill>
          <a:blip r:embed="rId2"/>
          <a:stretch>
            <a:fillRect/>
          </a:stretch>
        </p:blipFill>
        <p:spPr>
          <a:xfrm>
            <a:off x="292923" y="339160"/>
            <a:ext cx="2770911" cy="2926554"/>
          </a:xfrm>
          <a:prstGeom prst="rect">
            <a:avLst/>
          </a:prstGeom>
        </p:spPr>
      </p:pic>
      <p:pic>
        <p:nvPicPr>
          <p:cNvPr id="5" name="Imagen 4"/>
          <p:cNvPicPr>
            <a:picLocks noChangeAspect="1"/>
          </p:cNvPicPr>
          <p:nvPr/>
        </p:nvPicPr>
        <p:blipFill>
          <a:blip r:embed="rId3"/>
          <a:stretch>
            <a:fillRect/>
          </a:stretch>
        </p:blipFill>
        <p:spPr>
          <a:xfrm>
            <a:off x="7234794" y="122464"/>
            <a:ext cx="4610100" cy="3143250"/>
          </a:xfrm>
          <a:prstGeom prst="rect">
            <a:avLst/>
          </a:prstGeom>
        </p:spPr>
      </p:pic>
      <p:sp>
        <p:nvSpPr>
          <p:cNvPr id="6" name="Rectángulo 5"/>
          <p:cNvSpPr/>
          <p:nvPr/>
        </p:nvSpPr>
        <p:spPr>
          <a:xfrm>
            <a:off x="5251615" y="678426"/>
            <a:ext cx="1983179" cy="2031325"/>
          </a:xfrm>
          <a:prstGeom prst="rect">
            <a:avLst/>
          </a:prstGeom>
        </p:spPr>
        <p:txBody>
          <a:bodyPr wrap="square">
            <a:spAutoFit/>
          </a:bodyPr>
          <a:lstStyle/>
          <a:p>
            <a:pPr algn="just"/>
            <a:r>
              <a:rPr lang="es-ES" b="1" dirty="0"/>
              <a:t>Par de zapatos dieléctricos. Como todo elemento </a:t>
            </a:r>
          </a:p>
          <a:p>
            <a:pPr algn="just"/>
            <a:r>
              <a:rPr lang="es-ES" b="1" dirty="0"/>
              <a:t>de seguridad, son necesarios chequeos periódicos.</a:t>
            </a:r>
          </a:p>
        </p:txBody>
      </p:sp>
      <p:pic>
        <p:nvPicPr>
          <p:cNvPr id="7" name="Imagen 6"/>
          <p:cNvPicPr>
            <a:picLocks noChangeAspect="1"/>
          </p:cNvPicPr>
          <p:nvPr/>
        </p:nvPicPr>
        <p:blipFill>
          <a:blip r:embed="rId4"/>
          <a:stretch>
            <a:fillRect/>
          </a:stretch>
        </p:blipFill>
        <p:spPr>
          <a:xfrm>
            <a:off x="292923" y="3482410"/>
            <a:ext cx="3205719" cy="3239024"/>
          </a:xfrm>
          <a:prstGeom prst="rect">
            <a:avLst/>
          </a:prstGeom>
        </p:spPr>
      </p:pic>
      <p:sp>
        <p:nvSpPr>
          <p:cNvPr id="8" name="Rectángulo 7"/>
          <p:cNvSpPr/>
          <p:nvPr/>
        </p:nvSpPr>
        <p:spPr>
          <a:xfrm>
            <a:off x="3606141" y="3418178"/>
            <a:ext cx="1645474" cy="3416320"/>
          </a:xfrm>
          <a:prstGeom prst="rect">
            <a:avLst/>
          </a:prstGeom>
        </p:spPr>
        <p:txBody>
          <a:bodyPr wrap="square">
            <a:spAutoFit/>
          </a:bodyPr>
          <a:lstStyle/>
          <a:p>
            <a:pPr algn="just"/>
            <a:r>
              <a:rPr lang="es-ES" b="1" dirty="0"/>
              <a:t>En este tipo de herramientas debe figurar, marcado</a:t>
            </a:r>
          </a:p>
          <a:p>
            <a:pPr algn="just"/>
            <a:r>
              <a:rPr lang="es-ES" b="1" dirty="0"/>
              <a:t>en el mango aislante, su nivel de protección, indicado </a:t>
            </a:r>
          </a:p>
          <a:p>
            <a:pPr algn="just"/>
            <a:r>
              <a:rPr lang="es-ES" b="1" dirty="0"/>
              <a:t>generalmente en la unidad de tensión (volt).</a:t>
            </a:r>
          </a:p>
        </p:txBody>
      </p:sp>
      <p:pic>
        <p:nvPicPr>
          <p:cNvPr id="9" name="Imagen 8"/>
          <p:cNvPicPr>
            <a:picLocks noChangeAspect="1"/>
          </p:cNvPicPr>
          <p:nvPr/>
        </p:nvPicPr>
        <p:blipFill>
          <a:blip r:embed="rId5"/>
          <a:stretch>
            <a:fillRect/>
          </a:stretch>
        </p:blipFill>
        <p:spPr>
          <a:xfrm>
            <a:off x="7338951" y="3359063"/>
            <a:ext cx="4649498" cy="3077363"/>
          </a:xfrm>
          <a:prstGeom prst="rect">
            <a:avLst/>
          </a:prstGeom>
        </p:spPr>
      </p:pic>
      <p:sp>
        <p:nvSpPr>
          <p:cNvPr id="10" name="Rectángulo 9"/>
          <p:cNvSpPr/>
          <p:nvPr/>
        </p:nvSpPr>
        <p:spPr>
          <a:xfrm>
            <a:off x="5251616" y="3201482"/>
            <a:ext cx="1983178" cy="3693319"/>
          </a:xfrm>
          <a:prstGeom prst="rect">
            <a:avLst/>
          </a:prstGeom>
        </p:spPr>
        <p:txBody>
          <a:bodyPr wrap="square">
            <a:spAutoFit/>
          </a:bodyPr>
          <a:lstStyle/>
          <a:p>
            <a:pPr algn="just"/>
            <a:r>
              <a:rPr lang="es-ES" b="1" dirty="0"/>
              <a:t>En esta imagen podemos ver un operario realizando tareas </a:t>
            </a:r>
          </a:p>
          <a:p>
            <a:pPr algn="just"/>
            <a:r>
              <a:rPr lang="es-ES" b="1" dirty="0"/>
              <a:t>de mantenimiento con tensión, utilizando los guantes </a:t>
            </a:r>
            <a:r>
              <a:rPr lang="es-ES" b="1" dirty="0" smtClean="0"/>
              <a:t>específicos </a:t>
            </a:r>
            <a:r>
              <a:rPr lang="es-ES" b="1" dirty="0"/>
              <a:t>y protección ocular que salvaguarda el </a:t>
            </a:r>
            <a:r>
              <a:rPr lang="es-ES" b="1" dirty="0" smtClean="0"/>
              <a:t>rostro en </a:t>
            </a:r>
            <a:r>
              <a:rPr lang="es-ES" b="1" dirty="0"/>
              <a:t>forma completa.</a:t>
            </a:r>
          </a:p>
        </p:txBody>
      </p:sp>
    </p:spTree>
    <p:extLst>
      <p:ext uri="{BB962C8B-B14F-4D97-AF65-F5344CB8AC3E}">
        <p14:creationId xmlns:p14="http://schemas.microsoft.com/office/powerpoint/2010/main" val="3223190058"/>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Debemos proteger el rostro mediante gafas o con el uso de una máscara.</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smtClean="0"/>
          </a:p>
          <a:p>
            <a:pPr algn="ctr"/>
            <a:r>
              <a:rPr lang="es-ES" dirty="0" smtClean="0">
                <a:solidFill>
                  <a:srgbClr val="0070C0"/>
                </a:solidFill>
                <a:latin typeface="Arial Rounded MT Bold" panose="020F0704030504030204" pitchFamily="34" charset="0"/>
              </a:rPr>
              <a:t>Par de lentes de protección ocular.</a:t>
            </a:r>
          </a:p>
          <a:p>
            <a:pPr algn="just"/>
            <a:r>
              <a:rPr lang="es-ES" dirty="0" smtClean="0">
                <a:solidFill>
                  <a:srgbClr val="0070C0"/>
                </a:solidFill>
                <a:latin typeface="Arial Rounded MT Bold" panose="020F0704030504030204" pitchFamily="34" charset="0"/>
              </a:rPr>
              <a:t>Alta y media tensión</a:t>
            </a:r>
          </a:p>
          <a:p>
            <a:pPr algn="ctr"/>
            <a:r>
              <a:rPr lang="es-ES" b="1" dirty="0" smtClean="0">
                <a:solidFill>
                  <a:srgbClr val="0070C0"/>
                </a:solidFill>
              </a:rPr>
              <a:t>En estas tensiones es necesario mantener una distancia de seguridad con respecto a los conductores de línea; esto varía en relación a la tensión de la línea, y es proporcionalmente mayor la distancia a la tensión.</a:t>
            </a:r>
          </a:p>
          <a:p>
            <a:pPr algn="just"/>
            <a:endParaRPr lang="es-ES" dirty="0"/>
          </a:p>
          <a:p>
            <a:pPr algn="just"/>
            <a:r>
              <a:rPr lang="es-ES" b="1" dirty="0" smtClean="0">
                <a:solidFill>
                  <a:srgbClr val="0070C0"/>
                </a:solidFill>
                <a:latin typeface="Arial Rounded MT Bold" panose="020F0704030504030204" pitchFamily="34" charset="0"/>
              </a:rPr>
              <a:t>Procedimiento de trabajo</a:t>
            </a:r>
          </a:p>
          <a:p>
            <a:pPr algn="just"/>
            <a:r>
              <a:rPr lang="es-ES" dirty="0" smtClean="0"/>
              <a:t>El primer paso por realizar ante un trabajo con tensión es el aviso, señalización y delimitación del área de actividad, para evitar riesgos a terceros o inducidos por ellos. Cabe resaltar que muchas veces la iluminación general no es suficiente para realizar estos trabajos, por ejemplo en una sala de tableros, y es necesario reforzarla mediante una linterna tipo minera (para la cabeza) o bien con lámparas portátiles, que ayuden a una mejor visualización del área de trabajo. </a:t>
            </a:r>
          </a:p>
          <a:p>
            <a:pPr algn="just"/>
            <a:r>
              <a:rPr lang="es-ES" dirty="0" smtClean="0"/>
              <a:t>Luego de asegurar esta área, el operario procede a colocarse todos los elementos de protección requeridos por la tarea:</a:t>
            </a:r>
          </a:p>
          <a:p>
            <a:pPr marL="1200150" lvl="2" indent="-285750" algn="just">
              <a:buFont typeface="Wingdings" panose="05000000000000000000" pitchFamily="2" charset="2"/>
              <a:buChar char="Ø"/>
            </a:pPr>
            <a:r>
              <a:rPr lang="es-ES" b="1" dirty="0" smtClean="0"/>
              <a:t>Protección ocular o protección facial completa (máscara </a:t>
            </a:r>
            <a:r>
              <a:rPr lang="es-ES" b="1" dirty="0" err="1" smtClean="0"/>
              <a:t>antideflagración</a:t>
            </a:r>
            <a:r>
              <a:rPr lang="es-ES" b="1" dirty="0" smtClean="0"/>
              <a:t>).</a:t>
            </a:r>
          </a:p>
          <a:p>
            <a:pPr marL="1200150" lvl="2" indent="-285750" algn="just">
              <a:buFont typeface="Wingdings" panose="05000000000000000000" pitchFamily="2" charset="2"/>
              <a:buChar char="Ø"/>
            </a:pPr>
            <a:r>
              <a:rPr lang="es-ES" b="1" dirty="0" smtClean="0"/>
              <a:t>Guantes dieléctricos (aislación eléctrica). </a:t>
            </a:r>
          </a:p>
          <a:p>
            <a:pPr marL="1200150" lvl="2" indent="-285750" algn="just">
              <a:buFont typeface="Wingdings" panose="05000000000000000000" pitchFamily="2" charset="2"/>
              <a:buChar char="Ø"/>
            </a:pPr>
            <a:r>
              <a:rPr lang="es-ES" b="1" dirty="0" smtClean="0"/>
              <a:t>Guantes de cuero (resistencia mecánica).</a:t>
            </a:r>
          </a:p>
          <a:p>
            <a:pPr marL="1200150" lvl="2" indent="-285750" algn="just">
              <a:buFont typeface="Wingdings" panose="05000000000000000000" pitchFamily="2" charset="2"/>
              <a:buChar char="Ø"/>
            </a:pPr>
            <a:r>
              <a:rPr lang="es-ES" b="1" dirty="0" smtClean="0"/>
              <a:t>Calzado dieléctrico.</a:t>
            </a:r>
          </a:p>
        </p:txBody>
      </p:sp>
      <p:pic>
        <p:nvPicPr>
          <p:cNvPr id="11" name="Imagen 10"/>
          <p:cNvPicPr>
            <a:picLocks noChangeAspect="1"/>
          </p:cNvPicPr>
          <p:nvPr/>
        </p:nvPicPr>
        <p:blipFill>
          <a:blip r:embed="rId2"/>
          <a:stretch>
            <a:fillRect/>
          </a:stretch>
        </p:blipFill>
        <p:spPr>
          <a:xfrm>
            <a:off x="4051648" y="804615"/>
            <a:ext cx="4124325" cy="1781175"/>
          </a:xfrm>
          <a:prstGeom prst="rect">
            <a:avLst/>
          </a:prstGeom>
        </p:spPr>
      </p:pic>
    </p:spTree>
    <p:extLst>
      <p:ext uri="{BB962C8B-B14F-4D97-AF65-F5344CB8AC3E}">
        <p14:creationId xmlns:p14="http://schemas.microsoft.com/office/powerpoint/2010/main" val="2875932046"/>
      </p:ext>
    </p:extLst>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267908"/>
            <a:ext cx="11641777" cy="2585323"/>
          </a:xfrm>
          <a:prstGeom prst="rect">
            <a:avLst/>
          </a:prstGeom>
        </p:spPr>
        <p:txBody>
          <a:bodyPr wrap="square">
            <a:spAutoFit/>
          </a:bodyPr>
          <a:lstStyle/>
          <a:p>
            <a:pPr algn="just"/>
            <a:r>
              <a:rPr lang="es-ES" dirty="0" smtClean="0"/>
              <a:t>Se procede a realizar la tarea con las herramientas correspondientes y, luego de finalizada, se debe verificar el trabajo realizado, el correcto bloqueo de acceso al sistema (en el caso de tratarse de un tablero, el cierre) y el retiro de </a:t>
            </a:r>
            <a:r>
              <a:rPr lang="es-ES" dirty="0"/>
              <a:t>toda señalización. Como último paso, al asegurarse la completa </a:t>
            </a:r>
            <a:r>
              <a:rPr lang="es-ES" dirty="0" smtClean="0"/>
              <a:t>finalización </a:t>
            </a:r>
            <a:r>
              <a:rPr lang="es-ES" dirty="0"/>
              <a:t>del trabajo y una vez retirado del área, el </a:t>
            </a:r>
            <a:r>
              <a:rPr lang="es-ES" dirty="0" smtClean="0"/>
              <a:t>operario </a:t>
            </a:r>
            <a:r>
              <a:rPr lang="es-ES" dirty="0"/>
              <a:t>procede a quitarse todos los elementos de protección</a:t>
            </a:r>
            <a:r>
              <a:rPr lang="es-ES" dirty="0" smtClean="0"/>
              <a:t>.</a:t>
            </a:r>
          </a:p>
          <a:p>
            <a:pPr algn="just"/>
            <a:endParaRPr lang="es-AR" dirty="0"/>
          </a:p>
          <a:p>
            <a:pPr algn="ctr"/>
            <a:r>
              <a:rPr lang="es-ES" b="1" dirty="0" smtClean="0">
                <a:solidFill>
                  <a:srgbClr val="FF0000"/>
                </a:solidFill>
                <a:latin typeface="Arial Rounded MT Bold" panose="020F0704030504030204" pitchFamily="34" charset="0"/>
              </a:rPr>
              <a:t>Es recomendable </a:t>
            </a:r>
            <a:r>
              <a:rPr lang="es-ES" b="1" dirty="0">
                <a:solidFill>
                  <a:srgbClr val="FF0000"/>
                </a:solidFill>
                <a:latin typeface="Arial Rounded MT Bold" panose="020F0704030504030204" pitchFamily="34" charset="0"/>
              </a:rPr>
              <a:t>chequear el </a:t>
            </a:r>
            <a:r>
              <a:rPr lang="es-ES" b="1" dirty="0" smtClean="0">
                <a:solidFill>
                  <a:srgbClr val="FF0000"/>
                </a:solidFill>
                <a:latin typeface="Arial Rounded MT Bold" panose="020F0704030504030204" pitchFamily="34" charset="0"/>
              </a:rPr>
              <a:t>correcto </a:t>
            </a:r>
            <a:r>
              <a:rPr lang="es-ES" b="1" dirty="0">
                <a:solidFill>
                  <a:srgbClr val="FF0000"/>
                </a:solidFill>
                <a:latin typeface="Arial Rounded MT Bold" panose="020F0704030504030204" pitchFamily="34" charset="0"/>
              </a:rPr>
              <a:t>funcionamiento de </a:t>
            </a:r>
            <a:r>
              <a:rPr lang="es-ES" b="1" dirty="0" smtClean="0">
                <a:solidFill>
                  <a:srgbClr val="FF0000"/>
                </a:solidFill>
                <a:latin typeface="Arial Rounded MT Bold" panose="020F0704030504030204" pitchFamily="34" charset="0"/>
              </a:rPr>
              <a:t>todos los aparatos de medición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multímetros, </a:t>
            </a:r>
            <a:r>
              <a:rPr lang="es-ES" b="1" dirty="0">
                <a:solidFill>
                  <a:srgbClr val="FF0000"/>
                </a:solidFill>
                <a:latin typeface="Arial Rounded MT Bold" panose="020F0704030504030204" pitchFamily="34" charset="0"/>
              </a:rPr>
              <a:t>voltímetros, pinzas </a:t>
            </a:r>
            <a:r>
              <a:rPr lang="es-ES" b="1" dirty="0" err="1" smtClean="0">
                <a:solidFill>
                  <a:srgbClr val="FF0000"/>
                </a:solidFill>
                <a:latin typeface="Arial Rounded MT Bold" panose="020F0704030504030204" pitchFamily="34" charset="0"/>
              </a:rPr>
              <a:t>amperométricas</a:t>
            </a:r>
            <a:r>
              <a:rPr lang="es-ES" b="1" dirty="0">
                <a:solidFill>
                  <a:srgbClr val="FF0000"/>
                </a:solidFill>
                <a:latin typeface="Arial Rounded MT Bold" panose="020F0704030504030204" pitchFamily="34" charset="0"/>
              </a:rPr>
              <a:t>, etcétera, ya </a:t>
            </a:r>
            <a:r>
              <a:rPr lang="es-ES" b="1" dirty="0" smtClean="0">
                <a:solidFill>
                  <a:srgbClr val="FF0000"/>
                </a:solidFill>
                <a:latin typeface="Arial Rounded MT Bold" panose="020F0704030504030204" pitchFamily="34" charset="0"/>
              </a:rPr>
              <a:t>que dependemos de los valores obtenidos </a:t>
            </a:r>
            <a:r>
              <a:rPr lang="es-ES" b="1" dirty="0">
                <a:solidFill>
                  <a:srgbClr val="FF0000"/>
                </a:solidFill>
                <a:latin typeface="Arial Rounded MT Bold" panose="020F0704030504030204" pitchFamily="34" charset="0"/>
              </a:rPr>
              <a:t>mediante ellos.</a:t>
            </a: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Precaución en las herramientas</a:t>
            </a:r>
          </a:p>
        </p:txBody>
      </p:sp>
      <p:pic>
        <p:nvPicPr>
          <p:cNvPr id="3" name="Imagen 2"/>
          <p:cNvPicPr>
            <a:picLocks noChangeAspect="1"/>
          </p:cNvPicPr>
          <p:nvPr/>
        </p:nvPicPr>
        <p:blipFill>
          <a:blip r:embed="rId2"/>
          <a:stretch>
            <a:fillRect/>
          </a:stretch>
        </p:blipFill>
        <p:spPr>
          <a:xfrm>
            <a:off x="7360162" y="2710727"/>
            <a:ext cx="4218278" cy="4037610"/>
          </a:xfrm>
          <a:prstGeom prst="rect">
            <a:avLst/>
          </a:prstGeom>
        </p:spPr>
      </p:pic>
      <p:sp>
        <p:nvSpPr>
          <p:cNvPr id="4" name="Rectángulo 3"/>
          <p:cNvSpPr/>
          <p:nvPr/>
        </p:nvSpPr>
        <p:spPr>
          <a:xfrm>
            <a:off x="292923" y="2975206"/>
            <a:ext cx="6808521" cy="1754326"/>
          </a:xfrm>
          <a:prstGeom prst="rect">
            <a:avLst/>
          </a:prstGeom>
        </p:spPr>
        <p:txBody>
          <a:bodyPr wrap="square">
            <a:spAutoFit/>
          </a:bodyPr>
          <a:lstStyle/>
          <a:p>
            <a:pPr algn="just"/>
            <a:r>
              <a:rPr lang="es-ES" dirty="0"/>
              <a:t>Es necesario verificar periódicamente el estado de todas las herramientas, su aislación y su correcto funcionamiento, para </a:t>
            </a:r>
            <a:r>
              <a:rPr lang="es-ES" dirty="0" smtClean="0"/>
              <a:t>evitar </a:t>
            </a:r>
            <a:r>
              <a:rPr lang="es-ES" dirty="0"/>
              <a:t>problemas y accidentes producidos por defectos en ellas. </a:t>
            </a:r>
          </a:p>
          <a:p>
            <a:pPr algn="just"/>
            <a:r>
              <a:rPr lang="es-ES" dirty="0"/>
              <a:t>En la imagen podemos ver una pinza tipo universal con defectos en su aislación, oxido y deterioro; acompañada de otra cuyo mango aislante fue reemplazado por cinta aisladora, lo que genera un alto riesgo.</a:t>
            </a:r>
          </a:p>
        </p:txBody>
      </p:sp>
      <p:sp>
        <p:nvSpPr>
          <p:cNvPr id="5" name="Rectángulo 4"/>
          <p:cNvSpPr/>
          <p:nvPr/>
        </p:nvSpPr>
        <p:spPr>
          <a:xfrm>
            <a:off x="7360162" y="2612571"/>
            <a:ext cx="893189" cy="712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7196447" y="3716977"/>
            <a:ext cx="332509" cy="2054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253351" y="2612571"/>
            <a:ext cx="2695698" cy="362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7360162" y="2853232"/>
            <a:ext cx="1748212" cy="614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9915896" y="2853231"/>
            <a:ext cx="938151" cy="614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9108374" y="2853231"/>
            <a:ext cx="403761" cy="293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9512135" y="2612571"/>
            <a:ext cx="1600629" cy="45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9749642" y="2975206"/>
            <a:ext cx="1199407" cy="171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15"/>
          <p:cNvSpPr/>
          <p:nvPr/>
        </p:nvSpPr>
        <p:spPr>
          <a:xfrm>
            <a:off x="10994158" y="2612571"/>
            <a:ext cx="346777" cy="310170"/>
          </a:xfrm>
          <a:custGeom>
            <a:avLst/>
            <a:gdLst>
              <a:gd name="connsiteX0" fmla="*/ 49894 w 346777"/>
              <a:gd name="connsiteY0" fmla="*/ 11876 h 310170"/>
              <a:gd name="connsiteX1" fmla="*/ 49894 w 346777"/>
              <a:gd name="connsiteY1" fmla="*/ 11876 h 310170"/>
              <a:gd name="connsiteX2" fmla="*/ 2393 w 346777"/>
              <a:gd name="connsiteY2" fmla="*/ 106878 h 310170"/>
              <a:gd name="connsiteX3" fmla="*/ 49894 w 346777"/>
              <a:gd name="connsiteY3" fmla="*/ 213756 h 310170"/>
              <a:gd name="connsiteX4" fmla="*/ 144897 w 346777"/>
              <a:gd name="connsiteY4" fmla="*/ 237507 h 310170"/>
              <a:gd name="connsiteX5" fmla="*/ 168647 w 346777"/>
              <a:gd name="connsiteY5" fmla="*/ 273133 h 310170"/>
              <a:gd name="connsiteX6" fmla="*/ 192398 w 346777"/>
              <a:gd name="connsiteY6" fmla="*/ 296884 h 310170"/>
              <a:gd name="connsiteX7" fmla="*/ 228024 w 346777"/>
              <a:gd name="connsiteY7" fmla="*/ 273133 h 310170"/>
              <a:gd name="connsiteX8" fmla="*/ 263650 w 346777"/>
              <a:gd name="connsiteY8" fmla="*/ 261258 h 310170"/>
              <a:gd name="connsiteX9" fmla="*/ 311151 w 346777"/>
              <a:gd name="connsiteY9" fmla="*/ 190006 h 310170"/>
              <a:gd name="connsiteX10" fmla="*/ 334902 w 346777"/>
              <a:gd name="connsiteY10" fmla="*/ 154380 h 310170"/>
              <a:gd name="connsiteX11" fmla="*/ 346777 w 346777"/>
              <a:gd name="connsiteY11" fmla="*/ 59377 h 310170"/>
              <a:gd name="connsiteX12" fmla="*/ 334902 w 346777"/>
              <a:gd name="connsiteY12" fmla="*/ 11876 h 310170"/>
              <a:gd name="connsiteX13" fmla="*/ 299276 w 346777"/>
              <a:gd name="connsiteY13" fmla="*/ 0 h 310170"/>
              <a:gd name="connsiteX14" fmla="*/ 49894 w 346777"/>
              <a:gd name="connsiteY14" fmla="*/ 11876 h 3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777" h="310170">
                <a:moveTo>
                  <a:pt x="49894" y="11876"/>
                </a:moveTo>
                <a:lnTo>
                  <a:pt x="49894" y="11876"/>
                </a:lnTo>
                <a:cubicBezTo>
                  <a:pt x="34060" y="43543"/>
                  <a:pt x="9811" y="72259"/>
                  <a:pt x="2393" y="106878"/>
                </a:cubicBezTo>
                <a:cubicBezTo>
                  <a:pt x="-7525" y="153164"/>
                  <a:pt x="14368" y="190072"/>
                  <a:pt x="49894" y="213756"/>
                </a:cubicBezTo>
                <a:cubicBezTo>
                  <a:pt x="65546" y="224191"/>
                  <a:pt x="136328" y="235793"/>
                  <a:pt x="144897" y="237507"/>
                </a:cubicBezTo>
                <a:cubicBezTo>
                  <a:pt x="152814" y="249382"/>
                  <a:pt x="166301" y="259055"/>
                  <a:pt x="168647" y="273133"/>
                </a:cubicBezTo>
                <a:cubicBezTo>
                  <a:pt x="175314" y="313135"/>
                  <a:pt x="122397" y="320217"/>
                  <a:pt x="192398" y="296884"/>
                </a:cubicBezTo>
                <a:cubicBezTo>
                  <a:pt x="204273" y="288967"/>
                  <a:pt x="215258" y="279516"/>
                  <a:pt x="228024" y="273133"/>
                </a:cubicBezTo>
                <a:cubicBezTo>
                  <a:pt x="239220" y="267535"/>
                  <a:pt x="254799" y="270109"/>
                  <a:pt x="263650" y="261258"/>
                </a:cubicBezTo>
                <a:cubicBezTo>
                  <a:pt x="283834" y="241074"/>
                  <a:pt x="295317" y="213757"/>
                  <a:pt x="311151" y="190006"/>
                </a:cubicBezTo>
                <a:lnTo>
                  <a:pt x="334902" y="154380"/>
                </a:lnTo>
                <a:cubicBezTo>
                  <a:pt x="338860" y="122712"/>
                  <a:pt x="346777" y="91291"/>
                  <a:pt x="346777" y="59377"/>
                </a:cubicBezTo>
                <a:cubicBezTo>
                  <a:pt x="346777" y="43056"/>
                  <a:pt x="345098" y="24621"/>
                  <a:pt x="334902" y="11876"/>
                </a:cubicBezTo>
                <a:cubicBezTo>
                  <a:pt x="327082" y="2101"/>
                  <a:pt x="311782" y="544"/>
                  <a:pt x="299276" y="0"/>
                </a:cubicBezTo>
                <a:lnTo>
                  <a:pt x="49894" y="118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16"/>
          <p:cNvSpPr/>
          <p:nvPr/>
        </p:nvSpPr>
        <p:spPr>
          <a:xfrm>
            <a:off x="10818421" y="2339439"/>
            <a:ext cx="878774" cy="890649"/>
          </a:xfrm>
          <a:custGeom>
            <a:avLst/>
            <a:gdLst>
              <a:gd name="connsiteX0" fmla="*/ 130628 w 878774"/>
              <a:gd name="connsiteY0" fmla="*/ 807522 h 890649"/>
              <a:gd name="connsiteX1" fmla="*/ 130628 w 878774"/>
              <a:gd name="connsiteY1" fmla="*/ 807522 h 890649"/>
              <a:gd name="connsiteX2" fmla="*/ 213756 w 878774"/>
              <a:gd name="connsiteY2" fmla="*/ 736270 h 890649"/>
              <a:gd name="connsiteX3" fmla="*/ 285008 w 878774"/>
              <a:gd name="connsiteY3" fmla="*/ 688769 h 890649"/>
              <a:gd name="connsiteX4" fmla="*/ 320634 w 878774"/>
              <a:gd name="connsiteY4" fmla="*/ 653143 h 890649"/>
              <a:gd name="connsiteX5" fmla="*/ 344384 w 878774"/>
              <a:gd name="connsiteY5" fmla="*/ 617517 h 890649"/>
              <a:gd name="connsiteX6" fmla="*/ 380010 w 878774"/>
              <a:gd name="connsiteY6" fmla="*/ 593766 h 890649"/>
              <a:gd name="connsiteX7" fmla="*/ 439387 w 878774"/>
              <a:gd name="connsiteY7" fmla="*/ 534390 h 890649"/>
              <a:gd name="connsiteX8" fmla="*/ 498763 w 878774"/>
              <a:gd name="connsiteY8" fmla="*/ 475013 h 890649"/>
              <a:gd name="connsiteX9" fmla="*/ 510639 w 878774"/>
              <a:gd name="connsiteY9" fmla="*/ 439387 h 890649"/>
              <a:gd name="connsiteX10" fmla="*/ 558140 w 878774"/>
              <a:gd name="connsiteY10" fmla="*/ 368135 h 890649"/>
              <a:gd name="connsiteX11" fmla="*/ 570015 w 878774"/>
              <a:gd name="connsiteY11" fmla="*/ 130629 h 890649"/>
              <a:gd name="connsiteX12" fmla="*/ 558140 w 878774"/>
              <a:gd name="connsiteY12" fmla="*/ 95003 h 890649"/>
              <a:gd name="connsiteX13" fmla="*/ 522514 w 878774"/>
              <a:gd name="connsiteY13" fmla="*/ 71252 h 890649"/>
              <a:gd name="connsiteX14" fmla="*/ 498763 w 878774"/>
              <a:gd name="connsiteY14" fmla="*/ 35626 h 890649"/>
              <a:gd name="connsiteX15" fmla="*/ 427511 w 878774"/>
              <a:gd name="connsiteY15" fmla="*/ 11875 h 890649"/>
              <a:gd name="connsiteX16" fmla="*/ 320634 w 878774"/>
              <a:gd name="connsiteY16" fmla="*/ 23751 h 890649"/>
              <a:gd name="connsiteX17" fmla="*/ 296883 w 878774"/>
              <a:gd name="connsiteY17" fmla="*/ 59377 h 890649"/>
              <a:gd name="connsiteX18" fmla="*/ 261257 w 878774"/>
              <a:gd name="connsiteY18" fmla="*/ 83127 h 890649"/>
              <a:gd name="connsiteX19" fmla="*/ 213756 w 878774"/>
              <a:gd name="connsiteY19" fmla="*/ 166255 h 890649"/>
              <a:gd name="connsiteX20" fmla="*/ 190005 w 878774"/>
              <a:gd name="connsiteY20" fmla="*/ 237506 h 890649"/>
              <a:gd name="connsiteX21" fmla="*/ 166254 w 878774"/>
              <a:gd name="connsiteY21" fmla="*/ 308758 h 890649"/>
              <a:gd name="connsiteX22" fmla="*/ 142504 w 878774"/>
              <a:gd name="connsiteY22" fmla="*/ 344384 h 890649"/>
              <a:gd name="connsiteX23" fmla="*/ 118753 w 878774"/>
              <a:gd name="connsiteY23" fmla="*/ 415636 h 890649"/>
              <a:gd name="connsiteX24" fmla="*/ 106878 w 878774"/>
              <a:gd name="connsiteY24" fmla="*/ 451262 h 890649"/>
              <a:gd name="connsiteX25" fmla="*/ 47501 w 878774"/>
              <a:gd name="connsiteY25" fmla="*/ 546265 h 890649"/>
              <a:gd name="connsiteX26" fmla="*/ 23750 w 878774"/>
              <a:gd name="connsiteY26" fmla="*/ 617517 h 890649"/>
              <a:gd name="connsiteX27" fmla="*/ 0 w 878774"/>
              <a:gd name="connsiteY27" fmla="*/ 712519 h 890649"/>
              <a:gd name="connsiteX28" fmla="*/ 11875 w 878774"/>
              <a:gd name="connsiteY28" fmla="*/ 843148 h 890649"/>
              <a:gd name="connsiteX29" fmla="*/ 47501 w 878774"/>
              <a:gd name="connsiteY29" fmla="*/ 866899 h 890649"/>
              <a:gd name="connsiteX30" fmla="*/ 118753 w 878774"/>
              <a:gd name="connsiteY30" fmla="*/ 890649 h 890649"/>
              <a:gd name="connsiteX31" fmla="*/ 154379 w 878774"/>
              <a:gd name="connsiteY31" fmla="*/ 866899 h 890649"/>
              <a:gd name="connsiteX32" fmla="*/ 166254 w 878774"/>
              <a:gd name="connsiteY32" fmla="*/ 831273 h 890649"/>
              <a:gd name="connsiteX33" fmla="*/ 190005 w 878774"/>
              <a:gd name="connsiteY33" fmla="*/ 795647 h 890649"/>
              <a:gd name="connsiteX34" fmla="*/ 201880 w 878774"/>
              <a:gd name="connsiteY34" fmla="*/ 665018 h 890649"/>
              <a:gd name="connsiteX35" fmla="*/ 403761 w 878774"/>
              <a:gd name="connsiteY35" fmla="*/ 118753 h 890649"/>
              <a:gd name="connsiteX36" fmla="*/ 558140 w 878774"/>
              <a:gd name="connsiteY36" fmla="*/ 118753 h 890649"/>
              <a:gd name="connsiteX37" fmla="*/ 878774 w 878774"/>
              <a:gd name="connsiteY37" fmla="*/ 35626 h 890649"/>
              <a:gd name="connsiteX38" fmla="*/ 819397 w 878774"/>
              <a:gd name="connsiteY38" fmla="*/ 0 h 890649"/>
              <a:gd name="connsiteX39" fmla="*/ 748145 w 878774"/>
              <a:gd name="connsiteY39" fmla="*/ 0 h 890649"/>
              <a:gd name="connsiteX40" fmla="*/ 71252 w 878774"/>
              <a:gd name="connsiteY40" fmla="*/ 130629 h 89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78774" h="890649">
                <a:moveTo>
                  <a:pt x="130628" y="807522"/>
                </a:moveTo>
                <a:lnTo>
                  <a:pt x="130628" y="807522"/>
                </a:lnTo>
                <a:cubicBezTo>
                  <a:pt x="158337" y="783771"/>
                  <a:pt x="184829" y="758521"/>
                  <a:pt x="213756" y="736270"/>
                </a:cubicBezTo>
                <a:cubicBezTo>
                  <a:pt x="236381" y="718866"/>
                  <a:pt x="264824" y="708953"/>
                  <a:pt x="285008" y="688769"/>
                </a:cubicBezTo>
                <a:cubicBezTo>
                  <a:pt x="296883" y="676894"/>
                  <a:pt x="309883" y="666045"/>
                  <a:pt x="320634" y="653143"/>
                </a:cubicBezTo>
                <a:cubicBezTo>
                  <a:pt x="329771" y="642179"/>
                  <a:pt x="334292" y="627609"/>
                  <a:pt x="344384" y="617517"/>
                </a:cubicBezTo>
                <a:cubicBezTo>
                  <a:pt x="354476" y="607425"/>
                  <a:pt x="368135" y="601683"/>
                  <a:pt x="380010" y="593766"/>
                </a:cubicBezTo>
                <a:cubicBezTo>
                  <a:pt x="443349" y="498759"/>
                  <a:pt x="360215" y="613562"/>
                  <a:pt x="439387" y="534390"/>
                </a:cubicBezTo>
                <a:cubicBezTo>
                  <a:pt x="518559" y="455218"/>
                  <a:pt x="403756" y="538352"/>
                  <a:pt x="498763" y="475013"/>
                </a:cubicBezTo>
                <a:cubicBezTo>
                  <a:pt x="502722" y="463138"/>
                  <a:pt x="504560" y="450329"/>
                  <a:pt x="510639" y="439387"/>
                </a:cubicBezTo>
                <a:cubicBezTo>
                  <a:pt x="524502" y="414434"/>
                  <a:pt x="558140" y="368135"/>
                  <a:pt x="558140" y="368135"/>
                </a:cubicBezTo>
                <a:cubicBezTo>
                  <a:pt x="596517" y="253005"/>
                  <a:pt x="590207" y="302258"/>
                  <a:pt x="570015" y="130629"/>
                </a:cubicBezTo>
                <a:cubicBezTo>
                  <a:pt x="568552" y="118197"/>
                  <a:pt x="565960" y="104778"/>
                  <a:pt x="558140" y="95003"/>
                </a:cubicBezTo>
                <a:cubicBezTo>
                  <a:pt x="549224" y="83858"/>
                  <a:pt x="534389" y="79169"/>
                  <a:pt x="522514" y="71252"/>
                </a:cubicBezTo>
                <a:cubicBezTo>
                  <a:pt x="514597" y="59377"/>
                  <a:pt x="510866" y="43190"/>
                  <a:pt x="498763" y="35626"/>
                </a:cubicBezTo>
                <a:cubicBezTo>
                  <a:pt x="477533" y="22357"/>
                  <a:pt x="427511" y="11875"/>
                  <a:pt x="427511" y="11875"/>
                </a:cubicBezTo>
                <a:cubicBezTo>
                  <a:pt x="391885" y="15834"/>
                  <a:pt x="354321" y="11501"/>
                  <a:pt x="320634" y="23751"/>
                </a:cubicBezTo>
                <a:cubicBezTo>
                  <a:pt x="307221" y="28629"/>
                  <a:pt x="306975" y="49285"/>
                  <a:pt x="296883" y="59377"/>
                </a:cubicBezTo>
                <a:cubicBezTo>
                  <a:pt x="286791" y="69469"/>
                  <a:pt x="273132" y="75210"/>
                  <a:pt x="261257" y="83127"/>
                </a:cubicBezTo>
                <a:cubicBezTo>
                  <a:pt x="239831" y="115266"/>
                  <a:pt x="228825" y="128582"/>
                  <a:pt x="213756" y="166255"/>
                </a:cubicBezTo>
                <a:cubicBezTo>
                  <a:pt x="204458" y="189500"/>
                  <a:pt x="197922" y="213756"/>
                  <a:pt x="190005" y="237506"/>
                </a:cubicBezTo>
                <a:cubicBezTo>
                  <a:pt x="190003" y="237511"/>
                  <a:pt x="166257" y="308754"/>
                  <a:pt x="166254" y="308758"/>
                </a:cubicBezTo>
                <a:cubicBezTo>
                  <a:pt x="158337" y="320633"/>
                  <a:pt x="148300" y="331342"/>
                  <a:pt x="142504" y="344384"/>
                </a:cubicBezTo>
                <a:cubicBezTo>
                  <a:pt x="132336" y="367262"/>
                  <a:pt x="126670" y="391885"/>
                  <a:pt x="118753" y="415636"/>
                </a:cubicBezTo>
                <a:cubicBezTo>
                  <a:pt x="114795" y="427511"/>
                  <a:pt x="112476" y="440066"/>
                  <a:pt x="106878" y="451262"/>
                </a:cubicBezTo>
                <a:cubicBezTo>
                  <a:pt x="74276" y="516467"/>
                  <a:pt x="93749" y="484602"/>
                  <a:pt x="47501" y="546265"/>
                </a:cubicBezTo>
                <a:cubicBezTo>
                  <a:pt x="39584" y="570016"/>
                  <a:pt x="28660" y="592968"/>
                  <a:pt x="23750" y="617517"/>
                </a:cubicBezTo>
                <a:cubicBezTo>
                  <a:pt x="9420" y="689168"/>
                  <a:pt x="18258" y="657745"/>
                  <a:pt x="0" y="712519"/>
                </a:cubicBezTo>
                <a:cubicBezTo>
                  <a:pt x="3958" y="756062"/>
                  <a:pt x="-983" y="801359"/>
                  <a:pt x="11875" y="843148"/>
                </a:cubicBezTo>
                <a:cubicBezTo>
                  <a:pt x="16072" y="856789"/>
                  <a:pt x="34459" y="861102"/>
                  <a:pt x="47501" y="866899"/>
                </a:cubicBezTo>
                <a:cubicBezTo>
                  <a:pt x="70379" y="877067"/>
                  <a:pt x="118753" y="890649"/>
                  <a:pt x="118753" y="890649"/>
                </a:cubicBezTo>
                <a:cubicBezTo>
                  <a:pt x="130628" y="882732"/>
                  <a:pt x="145463" y="878044"/>
                  <a:pt x="154379" y="866899"/>
                </a:cubicBezTo>
                <a:cubicBezTo>
                  <a:pt x="162199" y="857124"/>
                  <a:pt x="160656" y="842469"/>
                  <a:pt x="166254" y="831273"/>
                </a:cubicBezTo>
                <a:cubicBezTo>
                  <a:pt x="172637" y="818507"/>
                  <a:pt x="182088" y="807522"/>
                  <a:pt x="190005" y="795647"/>
                </a:cubicBezTo>
                <a:cubicBezTo>
                  <a:pt x="211894" y="729978"/>
                  <a:pt x="201880" y="772539"/>
                  <a:pt x="201880" y="665018"/>
                </a:cubicBezTo>
                <a:lnTo>
                  <a:pt x="403761" y="118753"/>
                </a:lnTo>
                <a:lnTo>
                  <a:pt x="558140" y="118753"/>
                </a:lnTo>
                <a:lnTo>
                  <a:pt x="878774" y="35626"/>
                </a:lnTo>
                <a:lnTo>
                  <a:pt x="819397" y="0"/>
                </a:lnTo>
                <a:lnTo>
                  <a:pt x="748145" y="0"/>
                </a:lnTo>
                <a:lnTo>
                  <a:pt x="71252" y="130629"/>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17"/>
          <p:cNvSpPr/>
          <p:nvPr/>
        </p:nvSpPr>
        <p:spPr>
          <a:xfrm>
            <a:off x="10830152" y="2790701"/>
            <a:ext cx="297119" cy="391886"/>
          </a:xfrm>
          <a:custGeom>
            <a:avLst/>
            <a:gdLst>
              <a:gd name="connsiteX0" fmla="*/ 83271 w 297119"/>
              <a:gd name="connsiteY0" fmla="*/ 391886 h 391886"/>
              <a:gd name="connsiteX1" fmla="*/ 83271 w 297119"/>
              <a:gd name="connsiteY1" fmla="*/ 391886 h 391886"/>
              <a:gd name="connsiteX2" fmla="*/ 178274 w 297119"/>
              <a:gd name="connsiteY2" fmla="*/ 356260 h 391886"/>
              <a:gd name="connsiteX3" fmla="*/ 249526 w 297119"/>
              <a:gd name="connsiteY3" fmla="*/ 285008 h 391886"/>
              <a:gd name="connsiteX4" fmla="*/ 285152 w 297119"/>
              <a:gd name="connsiteY4" fmla="*/ 213756 h 391886"/>
              <a:gd name="connsiteX5" fmla="*/ 297027 w 297119"/>
              <a:gd name="connsiteY5" fmla="*/ 178130 h 391886"/>
              <a:gd name="connsiteX6" fmla="*/ 261401 w 297119"/>
              <a:gd name="connsiteY6" fmla="*/ 11876 h 391886"/>
              <a:gd name="connsiteX7" fmla="*/ 213900 w 297119"/>
              <a:gd name="connsiteY7" fmla="*/ 0 h 391886"/>
              <a:gd name="connsiteX8" fmla="*/ 130773 w 297119"/>
              <a:gd name="connsiteY8" fmla="*/ 11876 h 391886"/>
              <a:gd name="connsiteX9" fmla="*/ 95147 w 297119"/>
              <a:gd name="connsiteY9" fmla="*/ 23751 h 391886"/>
              <a:gd name="connsiteX10" fmla="*/ 23895 w 297119"/>
              <a:gd name="connsiteY10" fmla="*/ 95003 h 391886"/>
              <a:gd name="connsiteX11" fmla="*/ 144 w 297119"/>
              <a:gd name="connsiteY11" fmla="*/ 166255 h 391886"/>
              <a:gd name="connsiteX12" fmla="*/ 35770 w 297119"/>
              <a:gd name="connsiteY12" fmla="*/ 356260 h 391886"/>
              <a:gd name="connsiteX13" fmla="*/ 83271 w 297119"/>
              <a:gd name="connsiteY13" fmla="*/ 391886 h 39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119" h="391886">
                <a:moveTo>
                  <a:pt x="83271" y="391886"/>
                </a:moveTo>
                <a:lnTo>
                  <a:pt x="83271" y="391886"/>
                </a:lnTo>
                <a:cubicBezTo>
                  <a:pt x="114939" y="380011"/>
                  <a:pt x="149824" y="374549"/>
                  <a:pt x="178274" y="356260"/>
                </a:cubicBezTo>
                <a:cubicBezTo>
                  <a:pt x="206528" y="338097"/>
                  <a:pt x="249526" y="285008"/>
                  <a:pt x="249526" y="285008"/>
                </a:cubicBezTo>
                <a:cubicBezTo>
                  <a:pt x="279374" y="195461"/>
                  <a:pt x="239111" y="305839"/>
                  <a:pt x="285152" y="213756"/>
                </a:cubicBezTo>
                <a:cubicBezTo>
                  <a:pt x="290750" y="202560"/>
                  <a:pt x="293069" y="190005"/>
                  <a:pt x="297027" y="178130"/>
                </a:cubicBezTo>
                <a:cubicBezTo>
                  <a:pt x="295718" y="163736"/>
                  <a:pt x="305534" y="41298"/>
                  <a:pt x="261401" y="11876"/>
                </a:cubicBezTo>
                <a:cubicBezTo>
                  <a:pt x="247821" y="2823"/>
                  <a:pt x="229734" y="3959"/>
                  <a:pt x="213900" y="0"/>
                </a:cubicBezTo>
                <a:cubicBezTo>
                  <a:pt x="186191" y="3959"/>
                  <a:pt x="158220" y="6387"/>
                  <a:pt x="130773" y="11876"/>
                </a:cubicBezTo>
                <a:cubicBezTo>
                  <a:pt x="118498" y="14331"/>
                  <a:pt x="105028" y="16066"/>
                  <a:pt x="95147" y="23751"/>
                </a:cubicBezTo>
                <a:cubicBezTo>
                  <a:pt x="68634" y="44372"/>
                  <a:pt x="23895" y="95003"/>
                  <a:pt x="23895" y="95003"/>
                </a:cubicBezTo>
                <a:cubicBezTo>
                  <a:pt x="15978" y="118754"/>
                  <a:pt x="-1776" y="141293"/>
                  <a:pt x="144" y="166255"/>
                </a:cubicBezTo>
                <a:cubicBezTo>
                  <a:pt x="10408" y="299690"/>
                  <a:pt x="-15862" y="287418"/>
                  <a:pt x="35770" y="356260"/>
                </a:cubicBezTo>
                <a:cubicBezTo>
                  <a:pt x="39129" y="360738"/>
                  <a:pt x="75354" y="385948"/>
                  <a:pt x="83271" y="3918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18"/>
          <p:cNvSpPr/>
          <p:nvPr/>
        </p:nvSpPr>
        <p:spPr>
          <a:xfrm>
            <a:off x="9405257" y="2826327"/>
            <a:ext cx="237507" cy="322262"/>
          </a:xfrm>
          <a:custGeom>
            <a:avLst/>
            <a:gdLst>
              <a:gd name="connsiteX0" fmla="*/ 35626 w 237507"/>
              <a:gd name="connsiteY0" fmla="*/ 308759 h 322262"/>
              <a:gd name="connsiteX1" fmla="*/ 35626 w 237507"/>
              <a:gd name="connsiteY1" fmla="*/ 308759 h 322262"/>
              <a:gd name="connsiteX2" fmla="*/ 142504 w 237507"/>
              <a:gd name="connsiteY2" fmla="*/ 320634 h 322262"/>
              <a:gd name="connsiteX3" fmla="*/ 166255 w 237507"/>
              <a:gd name="connsiteY3" fmla="*/ 285008 h 322262"/>
              <a:gd name="connsiteX4" fmla="*/ 201881 w 237507"/>
              <a:gd name="connsiteY4" fmla="*/ 249382 h 322262"/>
              <a:gd name="connsiteX5" fmla="*/ 237507 w 237507"/>
              <a:gd name="connsiteY5" fmla="*/ 178130 h 322262"/>
              <a:gd name="connsiteX6" fmla="*/ 201881 w 237507"/>
              <a:gd name="connsiteY6" fmla="*/ 23751 h 322262"/>
              <a:gd name="connsiteX7" fmla="*/ 130629 w 237507"/>
              <a:gd name="connsiteY7" fmla="*/ 0 h 322262"/>
              <a:gd name="connsiteX8" fmla="*/ 11875 w 237507"/>
              <a:gd name="connsiteY8" fmla="*/ 35626 h 322262"/>
              <a:gd name="connsiteX9" fmla="*/ 0 w 237507"/>
              <a:gd name="connsiteY9" fmla="*/ 71252 h 322262"/>
              <a:gd name="connsiteX10" fmla="*/ 11875 w 237507"/>
              <a:gd name="connsiteY10" fmla="*/ 237507 h 322262"/>
              <a:gd name="connsiteX11" fmla="*/ 23751 w 237507"/>
              <a:gd name="connsiteY11" fmla="*/ 273133 h 322262"/>
              <a:gd name="connsiteX12" fmla="*/ 35626 w 237507"/>
              <a:gd name="connsiteY12" fmla="*/ 308759 h 3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507" h="322262">
                <a:moveTo>
                  <a:pt x="35626" y="308759"/>
                </a:moveTo>
                <a:lnTo>
                  <a:pt x="35626" y="308759"/>
                </a:lnTo>
                <a:cubicBezTo>
                  <a:pt x="71252" y="312717"/>
                  <a:pt x="107237" y="327046"/>
                  <a:pt x="142504" y="320634"/>
                </a:cubicBezTo>
                <a:cubicBezTo>
                  <a:pt x="156546" y="318081"/>
                  <a:pt x="157118" y="295972"/>
                  <a:pt x="166255" y="285008"/>
                </a:cubicBezTo>
                <a:cubicBezTo>
                  <a:pt x="177006" y="272106"/>
                  <a:pt x="191130" y="262284"/>
                  <a:pt x="201881" y="249382"/>
                </a:cubicBezTo>
                <a:cubicBezTo>
                  <a:pt x="227458" y="218689"/>
                  <a:pt x="225605" y="213834"/>
                  <a:pt x="237507" y="178130"/>
                </a:cubicBezTo>
                <a:cubicBezTo>
                  <a:pt x="236131" y="164374"/>
                  <a:pt x="243421" y="49714"/>
                  <a:pt x="201881" y="23751"/>
                </a:cubicBezTo>
                <a:cubicBezTo>
                  <a:pt x="180651" y="10482"/>
                  <a:pt x="130629" y="0"/>
                  <a:pt x="130629" y="0"/>
                </a:cubicBezTo>
                <a:cubicBezTo>
                  <a:pt x="94253" y="5197"/>
                  <a:pt x="39748" y="785"/>
                  <a:pt x="11875" y="35626"/>
                </a:cubicBezTo>
                <a:cubicBezTo>
                  <a:pt x="4055" y="45401"/>
                  <a:pt x="3958" y="59377"/>
                  <a:pt x="0" y="71252"/>
                </a:cubicBezTo>
                <a:cubicBezTo>
                  <a:pt x="3958" y="126670"/>
                  <a:pt x="5383" y="182328"/>
                  <a:pt x="11875" y="237507"/>
                </a:cubicBezTo>
                <a:cubicBezTo>
                  <a:pt x="13338" y="249939"/>
                  <a:pt x="18153" y="261937"/>
                  <a:pt x="23751" y="273133"/>
                </a:cubicBezTo>
                <a:cubicBezTo>
                  <a:pt x="30134" y="285898"/>
                  <a:pt x="33647" y="302821"/>
                  <a:pt x="35626" y="3087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85471034"/>
      </p:ext>
    </p:extLst>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0019" y="1756052"/>
            <a:ext cx="10782795" cy="3046988"/>
          </a:xfrm>
          <a:prstGeom prst="rect">
            <a:avLst/>
          </a:prstGeom>
        </p:spPr>
        <p:txBody>
          <a:bodyPr wrap="square">
            <a:spAutoFit/>
          </a:bodyPr>
          <a:lstStyle/>
          <a:p>
            <a:pPr algn="ctr"/>
            <a:r>
              <a:rPr lang="es-ES" sz="4800" b="1" dirty="0" smtClean="0"/>
              <a:t>Los fusibles e interruptores, las características de </a:t>
            </a:r>
            <a:r>
              <a:rPr lang="es-ES" sz="4800" b="1" dirty="0" err="1" smtClean="0"/>
              <a:t>contactores</a:t>
            </a:r>
            <a:r>
              <a:rPr lang="es-ES" sz="4800" b="1" dirty="0" smtClean="0"/>
              <a:t> y tableros eléctricos así como también los distintos tipos de gabinetes.</a:t>
            </a:r>
            <a:endParaRPr lang="es-ES" sz="4800" b="1" dirty="0"/>
          </a:p>
        </p:txBody>
      </p:sp>
    </p:spTree>
    <p:extLst>
      <p:ext uri="{BB962C8B-B14F-4D97-AF65-F5344CB8AC3E}">
        <p14:creationId xmlns:p14="http://schemas.microsoft.com/office/powerpoint/2010/main" val="2045871839"/>
      </p:ext>
    </p:extLst>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3" y="277160"/>
            <a:ext cx="11519065" cy="5355312"/>
          </a:xfrm>
          <a:prstGeom prst="rect">
            <a:avLst/>
          </a:prstGeom>
        </p:spPr>
        <p:txBody>
          <a:bodyPr wrap="square">
            <a:spAutoFit/>
          </a:bodyPr>
          <a:lstStyle/>
          <a:p>
            <a:pPr algn="just"/>
            <a:r>
              <a:rPr lang="es-ES" dirty="0" smtClean="0"/>
              <a:t>Anteriormente conocimos los parámetros de riesgo asociados a la corriente eléctrica, su influencia en el cuerpo humano y las distancias de seguridad en función de los niveles de tensión. Vimos los grados de protección IP y algunos ejemplos de elementos de protección presentes en el mercado. También presentamos las reglas de oro para efectuar trabajos eléctricos y enseñamos a ejecutar los trabajos con tensión de una forma segura.</a:t>
            </a:r>
          </a:p>
          <a:p>
            <a:pPr algn="just"/>
            <a:r>
              <a:rPr lang="es-ES" dirty="0" smtClean="0"/>
              <a:t>En esta clase analizaremos los principios de funcionamiento de los fusibles, las formas constructivas, y la operación de los interruptores </a:t>
            </a:r>
            <a:r>
              <a:rPr lang="es-ES" dirty="0" err="1" smtClean="0"/>
              <a:t>termomagnéticos</a:t>
            </a:r>
            <a:r>
              <a:rPr lang="es-ES" dirty="0" smtClean="0"/>
              <a:t> y diferenciales.</a:t>
            </a:r>
          </a:p>
          <a:p>
            <a:pPr algn="just"/>
            <a:r>
              <a:rPr lang="es-ES" dirty="0" smtClean="0"/>
              <a:t>Caracterizaremos los </a:t>
            </a:r>
            <a:r>
              <a:rPr lang="es-ES" dirty="0" err="1" smtClean="0"/>
              <a:t>contactores</a:t>
            </a:r>
            <a:r>
              <a:rPr lang="es-ES" dirty="0" smtClean="0"/>
              <a:t>, y explicaremos la construcción y clasificación de los tableros, veremos cómo se componen y los materiales utilizados para su construcción. Explicaremos los grados de protección IP relacionados con los tableros y mencionaremos los diversos accesorios que pueden utilizarse en tableros domiciliarios.</a:t>
            </a:r>
          </a:p>
          <a:p>
            <a:pPr algn="just"/>
            <a:endParaRPr lang="es-ES" dirty="0"/>
          </a:p>
          <a:p>
            <a:pPr algn="just"/>
            <a:r>
              <a:rPr lang="es-ES" b="1" dirty="0" smtClean="0"/>
              <a:t>Resumen</a:t>
            </a:r>
          </a:p>
          <a:p>
            <a:pPr algn="just"/>
            <a:r>
              <a:rPr lang="es-ES" b="1" dirty="0" smtClean="0"/>
              <a:t>Fusibles e interruptores</a:t>
            </a:r>
          </a:p>
          <a:p>
            <a:pPr algn="just"/>
            <a:r>
              <a:rPr lang="es-ES" dirty="0" smtClean="0"/>
              <a:t>Principios de funcionamiento y formas constructivas. </a:t>
            </a:r>
          </a:p>
          <a:p>
            <a:pPr algn="just"/>
            <a:r>
              <a:rPr lang="es-ES" b="1" dirty="0" err="1" smtClean="0"/>
              <a:t>Contactores</a:t>
            </a:r>
            <a:r>
              <a:rPr lang="es-ES" b="1" dirty="0" smtClean="0"/>
              <a:t> y tableros</a:t>
            </a:r>
          </a:p>
          <a:p>
            <a:pPr algn="just"/>
            <a:r>
              <a:rPr lang="es-ES" dirty="0" smtClean="0"/>
              <a:t>Características y explicación de la forma de operar en </a:t>
            </a:r>
            <a:r>
              <a:rPr lang="es-ES" dirty="0" err="1" smtClean="0"/>
              <a:t>contactores</a:t>
            </a:r>
            <a:r>
              <a:rPr lang="es-ES" dirty="0" smtClean="0"/>
              <a:t> y tableros.</a:t>
            </a:r>
          </a:p>
          <a:p>
            <a:pPr algn="just"/>
            <a:r>
              <a:rPr lang="es-ES" b="1" dirty="0" smtClean="0"/>
              <a:t>Gabinetes y accesorios </a:t>
            </a:r>
          </a:p>
          <a:p>
            <a:pPr algn="just"/>
            <a:r>
              <a:rPr lang="es-ES" dirty="0" smtClean="0"/>
              <a:t>Tipos de gabinetes, grados de protección IP y accesorios para tableros.</a:t>
            </a:r>
          </a:p>
          <a:p>
            <a:pPr algn="just"/>
            <a:endParaRPr lang="es-ES" dirty="0"/>
          </a:p>
          <a:p>
            <a:pPr algn="just"/>
            <a:endParaRPr lang="es-ES" dirty="0"/>
          </a:p>
        </p:txBody>
      </p:sp>
    </p:spTree>
    <p:extLst>
      <p:ext uri="{BB962C8B-B14F-4D97-AF65-F5344CB8AC3E}">
        <p14:creationId xmlns:p14="http://schemas.microsoft.com/office/powerpoint/2010/main" val="592951121"/>
      </p:ext>
    </p:extLst>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5" y="2413338"/>
            <a:ext cx="11435937" cy="2308324"/>
          </a:xfrm>
          <a:prstGeom prst="rect">
            <a:avLst/>
          </a:prstGeom>
        </p:spPr>
        <p:txBody>
          <a:bodyPr wrap="square">
            <a:spAutoFit/>
          </a:bodyPr>
          <a:lstStyle/>
          <a:p>
            <a:pPr algn="ctr"/>
            <a:r>
              <a:rPr lang="es-ES" sz="3600" b="1" dirty="0" smtClean="0"/>
              <a:t>FUSIBLES E INTERRUPTORES</a:t>
            </a:r>
          </a:p>
          <a:p>
            <a:r>
              <a:rPr lang="es-AR" sz="3600" b="1" dirty="0" smtClean="0"/>
              <a:t>En toda instalación o equipo, es imprescindible interrumpir automáticamente la corriente cuando se eleve por arriba de los valores de funcionamiento normal.</a:t>
            </a:r>
            <a:endParaRPr lang="es-ES" sz="3600" b="1" dirty="0"/>
          </a:p>
        </p:txBody>
      </p:sp>
    </p:spTree>
    <p:extLst>
      <p:ext uri="{BB962C8B-B14F-4D97-AF65-F5344CB8AC3E}">
        <p14:creationId xmlns:p14="http://schemas.microsoft.com/office/powerpoint/2010/main" val="2706504889"/>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5632311"/>
          </a:xfrm>
          <a:prstGeom prst="rect">
            <a:avLst/>
          </a:prstGeom>
        </p:spPr>
        <p:txBody>
          <a:bodyPr wrap="square">
            <a:spAutoFit/>
          </a:bodyPr>
          <a:lstStyle/>
          <a:p>
            <a:pPr algn="just"/>
            <a:r>
              <a:rPr lang="es-ES" dirty="0" smtClean="0"/>
              <a:t>Cuando se supera la corriente de régimen de una instalación más allá de los valores tolerables por el material, se degradan o deterioran permanentemente las aislaciones eléctricas y las características mecánicas de los materiales de soporte o, incluso, se funden los conductores. De estas situaciones de defecto o falla, se puede derivar un incendio de origen eléctrico. Además, en los casos de cortocircuito, las fuerzas electrodinámicas resultantes pueden romper aisladores, barras u otros soportes, lo que agravará la situación.</a:t>
            </a:r>
          </a:p>
          <a:p>
            <a:pPr algn="just"/>
            <a:r>
              <a:rPr lang="es-ES" dirty="0" smtClean="0"/>
              <a:t>El más simple cortacorriente de defecto es el fusible, constituido por un hilo o lámina conductora que se funde en el caso de </a:t>
            </a:r>
            <a:r>
              <a:rPr lang="es-ES" dirty="0" err="1" smtClean="0"/>
              <a:t>sobreintensidades</a:t>
            </a:r>
            <a:r>
              <a:rPr lang="es-ES" dirty="0" smtClean="0"/>
              <a:t>.</a:t>
            </a:r>
          </a:p>
          <a:p>
            <a:pPr algn="just"/>
            <a:r>
              <a:rPr lang="es-ES" dirty="0" smtClean="0"/>
              <a:t>Su principio de funcionamiento es simple: por efecto Joule, todo conductor recorrido por una corriente eléctrica genera calor, cuya energía, en </a:t>
            </a:r>
            <a:r>
              <a:rPr lang="es-ES" dirty="0" err="1" smtClean="0"/>
              <a:t>Joules</a:t>
            </a:r>
            <a:r>
              <a:rPr lang="es-ES" dirty="0" smtClean="0"/>
              <a:t>, es igual a I* R². Cuando el calor generado por esa corriente supera la tasa de disipación calórica del fusible, este alcanza el punto de fusión, por lo tanto, el metal se licua y corta la corriente.</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Marca comercial desde 1908. El nombre </a:t>
            </a:r>
            <a:r>
              <a:rPr lang="es-ES" b="1" dirty="0" err="1" smtClean="0"/>
              <a:t>Diazed</a:t>
            </a:r>
            <a:r>
              <a:rPr lang="es-ES" b="1" dirty="0" smtClean="0"/>
              <a:t> pasó a ser genérico y aún se usa por su simplicidad y bajo costo. </a:t>
            </a:r>
          </a:p>
          <a:p>
            <a:pPr algn="ctr"/>
            <a:r>
              <a:rPr lang="es-ES" dirty="0" smtClean="0"/>
              <a:t>En la jerga, se denomina tapón.</a:t>
            </a:r>
          </a:p>
          <a:p>
            <a:pPr algn="just"/>
            <a:endParaRPr lang="es-ES" dirty="0"/>
          </a:p>
        </p:txBody>
      </p:sp>
      <p:pic>
        <p:nvPicPr>
          <p:cNvPr id="3" name="Imagen 2"/>
          <p:cNvPicPr>
            <a:picLocks noChangeAspect="1"/>
          </p:cNvPicPr>
          <p:nvPr/>
        </p:nvPicPr>
        <p:blipFill>
          <a:blip r:embed="rId2"/>
          <a:stretch>
            <a:fillRect/>
          </a:stretch>
        </p:blipFill>
        <p:spPr>
          <a:xfrm>
            <a:off x="4474649" y="3308082"/>
            <a:ext cx="3333750" cy="1666875"/>
          </a:xfrm>
          <a:prstGeom prst="rect">
            <a:avLst/>
          </a:prstGeom>
        </p:spPr>
      </p:pic>
    </p:spTree>
    <p:extLst>
      <p:ext uri="{BB962C8B-B14F-4D97-AF65-F5344CB8AC3E}">
        <p14:creationId xmlns:p14="http://schemas.microsoft.com/office/powerpoint/2010/main" val="1670659865"/>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r>
              <a:rPr lang="es-ES" b="1" dirty="0" err="1" smtClean="0">
                <a:solidFill>
                  <a:srgbClr val="0070C0"/>
                </a:solidFill>
                <a:latin typeface="Arial Rounded MT Bold" panose="020F0704030504030204" pitchFamily="34" charset="0"/>
              </a:rPr>
              <a:t>Sobreintensidad</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Puede ser de dos tipos: las sobrecargas, permanentes o transitorias, que son valores de corriente superiores a los normales de régimen u operación de una instalación, de valor inferior a diez veces la corriente de régimen. Y los cortocircuitos, que son las conexiones de dos partes de la instalación con diferencia de potencial entre sí por medio de una impedancia de valor insignificante</a:t>
            </a:r>
            <a:r>
              <a:rPr lang="es-ES" dirty="0" smtClean="0"/>
              <a:t>.</a:t>
            </a:r>
          </a:p>
          <a:p>
            <a:pPr algn="just"/>
            <a:endParaRPr lang="es-ES" dirty="0" smtClean="0"/>
          </a:p>
          <a:p>
            <a:pPr algn="just"/>
            <a:r>
              <a:rPr lang="es-ES" dirty="0" smtClean="0"/>
              <a:t>No está permitido instalar fusibles en lugares sin personal permanente idóneo o capacitado en electricidad.</a:t>
            </a:r>
          </a:p>
          <a:p>
            <a:pPr algn="just"/>
            <a:r>
              <a:rPr lang="es-ES" dirty="0" smtClean="0"/>
              <a:t>Los fusibles para BT ofrecen tres formas constructivas básicas: D (</a:t>
            </a:r>
            <a:r>
              <a:rPr lang="es-ES" dirty="0" err="1" smtClean="0"/>
              <a:t>Diazed</a:t>
            </a:r>
            <a:r>
              <a:rPr lang="es-ES" dirty="0" smtClean="0"/>
              <a:t>) o DO (</a:t>
            </a:r>
            <a:r>
              <a:rPr lang="es-ES" dirty="0" err="1" smtClean="0"/>
              <a:t>Neozed</a:t>
            </a:r>
            <a:r>
              <a:rPr lang="es-ES" dirty="0" smtClean="0"/>
              <a:t>), NH y cilíndricos.</a:t>
            </a:r>
          </a:p>
          <a:p>
            <a:pPr algn="just"/>
            <a:endParaRPr lang="es-ES" dirty="0" smtClean="0"/>
          </a:p>
          <a:p>
            <a:pPr marL="285750" indent="-285750" algn="just">
              <a:buFont typeface="Arial" panose="020B0604020202020204" pitchFamily="34" charset="0"/>
              <a:buChar char="•"/>
            </a:pPr>
            <a:r>
              <a:rPr lang="es-ES" b="1" dirty="0" smtClean="0"/>
              <a:t>Tipo D</a:t>
            </a:r>
            <a:r>
              <a:rPr lang="es-ES" dirty="0" smtClean="0"/>
              <a:t>: el elemento fusible está contenido en un cartucho de cerámica (esteatita). El diámetro del cartucho para DII es de 13,2 mm, DIII de 22,5 mm y DIV de 28 </a:t>
            </a:r>
            <a:r>
              <a:rPr lang="es-ES" dirty="0" err="1" smtClean="0"/>
              <a:t>mm.</a:t>
            </a:r>
            <a:r>
              <a:rPr lang="es-ES" dirty="0" smtClean="0"/>
              <a:t> Los D II son para 2 a 25 A, en tanto los otros dos modelos entre 2a 100 A. Son fusibles para uso general, para cables y líneas; actúan hasta 70 </a:t>
            </a:r>
            <a:r>
              <a:rPr lang="es-ES" dirty="0" err="1" smtClean="0"/>
              <a:t>kA</a:t>
            </a:r>
            <a:r>
              <a:rPr lang="es-ES" dirty="0" smtClean="0"/>
              <a:t> de corriente de cortocircuito, el </a:t>
            </a:r>
            <a:r>
              <a:rPr lang="es-ES" dirty="0" err="1" smtClean="0"/>
              <a:t>DIl</a:t>
            </a:r>
            <a:r>
              <a:rPr lang="es-ES" dirty="0" smtClean="0"/>
              <a:t> para tensiones hasta 500 V, en tanto los otros hasta 750 V. Se pueden montar en tableros y directamente sobre barras.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a:p>
        </p:txBody>
      </p:sp>
      <p:sp>
        <p:nvSpPr>
          <p:cNvPr id="4" name="Rectángulo 3"/>
          <p:cNvSpPr/>
          <p:nvPr/>
        </p:nvSpPr>
        <p:spPr>
          <a:xfrm>
            <a:off x="8121880" y="4037644"/>
            <a:ext cx="1914373" cy="2585323"/>
          </a:xfrm>
          <a:prstGeom prst="rect">
            <a:avLst/>
          </a:prstGeom>
        </p:spPr>
        <p:txBody>
          <a:bodyPr wrap="square">
            <a:spAutoFit/>
          </a:bodyPr>
          <a:lstStyle/>
          <a:p>
            <a:pPr algn="just"/>
            <a:r>
              <a:rPr lang="es-ES" b="1" dirty="0"/>
              <a:t>El fusible </a:t>
            </a:r>
            <a:r>
              <a:rPr lang="es-ES" b="1" dirty="0" err="1"/>
              <a:t>Neozed</a:t>
            </a:r>
            <a:r>
              <a:rPr lang="es-ES" b="1" dirty="0"/>
              <a:t>, versión moderna del D es mas compacto. Su tensión es de hasta 500V y existen bases muy practicas con seccionador </a:t>
            </a:r>
          </a:p>
        </p:txBody>
      </p:sp>
      <p:pic>
        <p:nvPicPr>
          <p:cNvPr id="5" name="Imagen 4"/>
          <p:cNvPicPr>
            <a:picLocks noChangeAspect="1"/>
          </p:cNvPicPr>
          <p:nvPr/>
        </p:nvPicPr>
        <p:blipFill>
          <a:blip r:embed="rId2"/>
          <a:stretch>
            <a:fillRect/>
          </a:stretch>
        </p:blipFill>
        <p:spPr>
          <a:xfrm>
            <a:off x="10497662" y="3811979"/>
            <a:ext cx="1019175" cy="2969229"/>
          </a:xfrm>
          <a:prstGeom prst="rect">
            <a:avLst/>
          </a:prstGeom>
        </p:spPr>
      </p:pic>
      <p:sp>
        <p:nvSpPr>
          <p:cNvPr id="6" name="Rectángulo 5"/>
          <p:cNvSpPr/>
          <p:nvPr/>
        </p:nvSpPr>
        <p:spPr>
          <a:xfrm>
            <a:off x="304803" y="4186624"/>
            <a:ext cx="6096000" cy="2031325"/>
          </a:xfrm>
          <a:prstGeom prst="rect">
            <a:avLst/>
          </a:prstGeom>
        </p:spPr>
        <p:txBody>
          <a:bodyPr>
            <a:spAutoFit/>
          </a:bodyPr>
          <a:lstStyle/>
          <a:p>
            <a:pPr marL="285750" indent="-285750" algn="just">
              <a:buFont typeface="Arial" panose="020B0604020202020204" pitchFamily="34" charset="0"/>
              <a:buChar char="•"/>
            </a:pPr>
            <a:r>
              <a:rPr lang="es-ES" dirty="0"/>
              <a:t>Tipo DO: derivan de los anteriores y son de menor diámetro (entre 7,3 y 15,9 mm hasta 63 A y 21,4 mm para 80 y 100 A), con tensiones de hasta 400 V. Con bases para </a:t>
            </a:r>
            <a:r>
              <a:rPr lang="es-ES" dirty="0" smtClean="0"/>
              <a:t>montajes en </a:t>
            </a:r>
            <a:r>
              <a:rPr lang="es-ES" dirty="0"/>
              <a:t>riel DIN y </a:t>
            </a:r>
            <a:r>
              <a:rPr lang="es-ES" dirty="0" err="1"/>
              <a:t>enchufables</a:t>
            </a:r>
            <a:r>
              <a:rPr lang="es-ES" dirty="0"/>
              <a:t> en barras. Existen </a:t>
            </a:r>
            <a:r>
              <a:rPr lang="es-ES" dirty="0" err="1"/>
              <a:t>portafusibles</a:t>
            </a:r>
            <a:r>
              <a:rPr lang="es-ES" dirty="0"/>
              <a:t> seccionadores. Sus características eléctricas son similares a los D, excepto por su tensión, también para usos generales.</a:t>
            </a:r>
          </a:p>
          <a:p>
            <a:pPr algn="just"/>
            <a:endParaRPr lang="es-ES" dirty="0"/>
          </a:p>
        </p:txBody>
      </p:sp>
    </p:spTree>
    <p:extLst>
      <p:ext uri="{BB962C8B-B14F-4D97-AF65-F5344CB8AC3E}">
        <p14:creationId xmlns:p14="http://schemas.microsoft.com/office/powerpoint/2010/main" val="4276101201"/>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9813100" y="1308450"/>
            <a:ext cx="1733550" cy="3362325"/>
          </a:xfrm>
          <a:prstGeom prst="rect">
            <a:avLst/>
          </a:prstGeom>
        </p:spPr>
      </p:pic>
      <p:sp>
        <p:nvSpPr>
          <p:cNvPr id="7" name="Rectángulo 6"/>
          <p:cNvSpPr/>
          <p:nvPr/>
        </p:nvSpPr>
        <p:spPr>
          <a:xfrm>
            <a:off x="3717100" y="2666446"/>
            <a:ext cx="6096000" cy="646331"/>
          </a:xfrm>
          <a:prstGeom prst="rect">
            <a:avLst/>
          </a:prstGeom>
        </p:spPr>
        <p:txBody>
          <a:bodyPr>
            <a:spAutoFit/>
          </a:bodyPr>
          <a:lstStyle/>
          <a:p>
            <a:pPr algn="just"/>
            <a:r>
              <a:rPr lang="es-ES" dirty="0"/>
              <a:t>Ejemplo de fusible NH, podemos encontrar diferencias en el ancho para el estándar americano y el europeo.</a:t>
            </a:r>
          </a:p>
        </p:txBody>
      </p:sp>
    </p:spTree>
    <p:extLst>
      <p:ext uri="{BB962C8B-B14F-4D97-AF65-F5344CB8AC3E}">
        <p14:creationId xmlns:p14="http://schemas.microsoft.com/office/powerpoint/2010/main" val="743195447"/>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5284515" cy="6186309"/>
          </a:xfrm>
          <a:prstGeom prst="rect">
            <a:avLst/>
          </a:prstGeom>
        </p:spPr>
        <p:txBody>
          <a:bodyPr wrap="square">
            <a:spAutoFit/>
          </a:bodyPr>
          <a:lstStyle/>
          <a:p>
            <a:pPr algn="just"/>
            <a:r>
              <a:rPr lang="es-ES" dirty="0" smtClean="0"/>
              <a:t>Existen diversas características importantes para efectuar una correcta selección de un fusible:</a:t>
            </a:r>
          </a:p>
          <a:p>
            <a:pPr algn="just"/>
            <a:endParaRPr lang="es-ES" dirty="0" smtClean="0"/>
          </a:p>
          <a:p>
            <a:pPr marL="285750" indent="-285750" algn="just">
              <a:buFont typeface="Arial" panose="020B0604020202020204" pitchFamily="34" charset="0"/>
              <a:buChar char="•"/>
            </a:pPr>
            <a:r>
              <a:rPr lang="es-ES" b="1" dirty="0" smtClean="0"/>
              <a:t>Tensión nominal</a:t>
            </a:r>
            <a:r>
              <a:rPr lang="es-ES" dirty="0" smtClean="0"/>
              <a:t>: es la máxima tensión de operación del fusible. Su valor está limitado por el tipo de aislaciones y las dimensiones.</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Temperatura nominal</a:t>
            </a:r>
            <a:r>
              <a:rPr lang="es-ES" dirty="0" smtClean="0"/>
              <a:t>: es la temperatura ambiente para la cual está calibrado el fusible, en general 20 °C +/-5 °C. A mayores temperaturas, debe afectarse la intensidad nominal con un coeficiente de minoración indicado en los catálogos.</a:t>
            </a:r>
          </a:p>
          <a:p>
            <a:pPr marL="285750" indent="-285750" algn="just">
              <a:buFont typeface="Arial" panose="020B0604020202020204" pitchFamily="34" charset="0"/>
              <a:buChar char="•"/>
            </a:pPr>
            <a:r>
              <a:rPr lang="es-ES" b="1" dirty="0" smtClean="0"/>
              <a:t>Poder de corte</a:t>
            </a:r>
            <a:r>
              <a:rPr lang="es-ES" dirty="0" smtClean="0"/>
              <a:t>: es la máxima corriente de cortocircuito que tolera el fusible para un corte seguro.</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Limitación de corriente</a:t>
            </a:r>
            <a:r>
              <a:rPr lang="es-ES" dirty="0" smtClean="0"/>
              <a:t>: determina un límite de la corriente de cortocircuito, por ejemplo, por la cantidad de arcos en serie que se producen en la lámina. Cuantos más arcos en serie, más limitación, lo que otorga una mejor protección.</a:t>
            </a:r>
          </a:p>
          <a:p>
            <a:pPr algn="just"/>
            <a:endParaRPr lang="es-ES" dirty="0"/>
          </a:p>
        </p:txBody>
      </p:sp>
      <p:sp>
        <p:nvSpPr>
          <p:cNvPr id="4" name="Rectángulo 3"/>
          <p:cNvSpPr/>
          <p:nvPr/>
        </p:nvSpPr>
        <p:spPr>
          <a:xfrm>
            <a:off x="6230587" y="6059222"/>
            <a:ext cx="5288478" cy="646331"/>
          </a:xfrm>
          <a:prstGeom prst="rect">
            <a:avLst/>
          </a:prstGeom>
        </p:spPr>
        <p:txBody>
          <a:bodyPr wrap="square">
            <a:spAutoFit/>
          </a:bodyPr>
          <a:lstStyle/>
          <a:p>
            <a:pPr algn="ctr"/>
            <a:r>
              <a:rPr lang="es-ES" b="1" dirty="0"/>
              <a:t>Elección de un fusible usando </a:t>
            </a:r>
            <a:r>
              <a:rPr lang="es-ES" b="1" dirty="0" smtClean="0"/>
              <a:t>la curva </a:t>
            </a:r>
            <a:r>
              <a:rPr lang="es-ES" b="1" dirty="0"/>
              <a:t>característica y cumplimiento </a:t>
            </a:r>
            <a:r>
              <a:rPr lang="es-ES" b="1" dirty="0" smtClean="0"/>
              <a:t>de </a:t>
            </a:r>
            <a:r>
              <a:rPr lang="es-ES" b="1" dirty="0"/>
              <a:t>las dos condiciones.</a:t>
            </a:r>
          </a:p>
        </p:txBody>
      </p:sp>
      <p:pic>
        <p:nvPicPr>
          <p:cNvPr id="5" name="Imagen 4"/>
          <p:cNvPicPr>
            <a:picLocks noChangeAspect="1"/>
          </p:cNvPicPr>
          <p:nvPr/>
        </p:nvPicPr>
        <p:blipFill>
          <a:blip r:embed="rId2"/>
          <a:stretch>
            <a:fillRect/>
          </a:stretch>
        </p:blipFill>
        <p:spPr>
          <a:xfrm>
            <a:off x="6846001" y="268022"/>
            <a:ext cx="4057650" cy="5791200"/>
          </a:xfrm>
          <a:prstGeom prst="rect">
            <a:avLst/>
          </a:prstGeom>
        </p:spPr>
      </p:pic>
    </p:spTree>
    <p:extLst>
      <p:ext uri="{BB962C8B-B14F-4D97-AF65-F5344CB8AC3E}">
        <p14:creationId xmlns:p14="http://schemas.microsoft.com/office/powerpoint/2010/main" val="2043969798"/>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Clases de servicio</a:t>
            </a:r>
          </a:p>
          <a:p>
            <a:pPr algn="just"/>
            <a:r>
              <a:rPr lang="es-ES" dirty="0" smtClean="0"/>
              <a:t>Se indica por dos letras marcadas en las etiquetas, la primera en minúscula y la segunda en mayúscula, ejemplo </a:t>
            </a:r>
            <a:r>
              <a:rPr lang="es-ES" b="1" dirty="0" err="1" smtClean="0"/>
              <a:t>gG</a:t>
            </a:r>
            <a:r>
              <a:rPr lang="es-ES" dirty="0" smtClean="0"/>
              <a:t> o </a:t>
            </a:r>
            <a:r>
              <a:rPr lang="es-ES" b="1" dirty="0" err="1" smtClean="0"/>
              <a:t>aR</a:t>
            </a:r>
            <a:r>
              <a:rPr lang="es-ES" dirty="0" smtClean="0"/>
              <a:t>.</a:t>
            </a:r>
          </a:p>
          <a:p>
            <a:pPr marL="285750" indent="-285750" algn="just">
              <a:buFont typeface="Arial" panose="020B0604020202020204" pitchFamily="34" charset="0"/>
              <a:buChar char="•"/>
            </a:pPr>
            <a:r>
              <a:rPr lang="es-ES" b="1" dirty="0" smtClean="0"/>
              <a:t>Clase a</a:t>
            </a:r>
            <a:r>
              <a:rPr lang="es-ES" dirty="0" smtClean="0"/>
              <a:t>: actúan solo ante un cortocircuito, y se llaman de acompañamiento.</a:t>
            </a:r>
          </a:p>
          <a:p>
            <a:pPr marL="285750" indent="-285750" algn="just">
              <a:buFont typeface="Arial" panose="020B0604020202020204" pitchFamily="34" charset="0"/>
              <a:buChar char="•"/>
            </a:pPr>
            <a:r>
              <a:rPr lang="es-ES" b="1" dirty="0" smtClean="0"/>
              <a:t>Clase g</a:t>
            </a:r>
            <a:r>
              <a:rPr lang="es-ES" dirty="0" smtClean="0"/>
              <a:t>: poseen corte por sobrecarga y cortocircuito.</a:t>
            </a:r>
          </a:p>
          <a:p>
            <a:pPr algn="just"/>
            <a:r>
              <a:rPr lang="es-ES" dirty="0" smtClean="0"/>
              <a:t>La segunda letra indica:</a:t>
            </a:r>
          </a:p>
          <a:p>
            <a:pPr marL="285750" indent="-285750" algn="just">
              <a:buFont typeface="Arial" panose="020B0604020202020204" pitchFamily="34" charset="0"/>
              <a:buChar char="•"/>
            </a:pPr>
            <a:r>
              <a:rPr lang="es-ES" b="1" dirty="0" smtClean="0"/>
              <a:t>G</a:t>
            </a:r>
            <a:r>
              <a:rPr lang="es-ES" dirty="0" smtClean="0"/>
              <a:t>: uso general y protección de líneas y cables.</a:t>
            </a:r>
          </a:p>
          <a:p>
            <a:pPr marL="285750" indent="-285750" algn="just">
              <a:buFont typeface="Arial" panose="020B0604020202020204" pitchFamily="34" charset="0"/>
              <a:buChar char="•"/>
            </a:pPr>
            <a:r>
              <a:rPr lang="es-ES" b="1" dirty="0" smtClean="0"/>
              <a:t>M</a:t>
            </a:r>
            <a:r>
              <a:rPr lang="es-ES" dirty="0" smtClean="0"/>
              <a:t>: protección de motores.</a:t>
            </a:r>
          </a:p>
          <a:p>
            <a:pPr marL="285750" indent="-285750" algn="just">
              <a:buFont typeface="Arial" panose="020B0604020202020204" pitchFamily="34" charset="0"/>
              <a:buChar char="•"/>
            </a:pPr>
            <a:r>
              <a:rPr lang="es-ES" b="1" dirty="0" smtClean="0"/>
              <a:t>R</a:t>
            </a:r>
            <a:r>
              <a:rPr lang="es-ES" dirty="0"/>
              <a:t>: protección de semiconductores.</a:t>
            </a:r>
          </a:p>
          <a:p>
            <a:pPr marL="285750" indent="-285750" algn="just">
              <a:buFont typeface="Arial" panose="020B0604020202020204" pitchFamily="34" charset="0"/>
              <a:buChar char="•"/>
            </a:pPr>
            <a:r>
              <a:rPr lang="es-ES" b="1" dirty="0" err="1" smtClean="0"/>
              <a:t>Tr</a:t>
            </a:r>
            <a:r>
              <a:rPr lang="es-ES" dirty="0" smtClean="0"/>
              <a:t>: protección de transformadores.</a:t>
            </a:r>
          </a:p>
          <a:p>
            <a:pPr marL="285750" indent="-285750" algn="just">
              <a:buFont typeface="Arial" panose="020B0604020202020204" pitchFamily="34" charset="0"/>
              <a:buChar char="•"/>
            </a:pPr>
            <a:r>
              <a:rPr lang="es-ES" b="1" dirty="0" smtClean="0"/>
              <a:t>PV</a:t>
            </a:r>
            <a:r>
              <a:rPr lang="es-ES" dirty="0" smtClean="0"/>
              <a:t>: protecciones de equipos fotovoltaicos.</a:t>
            </a:r>
          </a:p>
          <a:p>
            <a:pPr marL="285750" indent="-285750" algn="just">
              <a:buFont typeface="Arial" panose="020B0604020202020204" pitchFamily="34" charset="0"/>
              <a:buChar char="•"/>
            </a:pPr>
            <a:r>
              <a:rPr lang="es-ES" b="1" dirty="0" smtClean="0"/>
              <a:t>L</a:t>
            </a:r>
            <a:r>
              <a:rPr lang="es-ES" dirty="0" smtClean="0"/>
              <a:t>: corresponden a una norma derogada para protección de líneas y cables. Reemplazados por la clase G, aún se fabrican con marca </a:t>
            </a:r>
            <a:r>
              <a:rPr lang="es-ES" b="1" dirty="0" err="1" smtClean="0"/>
              <a:t>gL</a:t>
            </a:r>
            <a:r>
              <a:rPr lang="es-ES" b="1" dirty="0" smtClean="0"/>
              <a:t>/</a:t>
            </a:r>
            <a:r>
              <a:rPr lang="es-ES" b="1" dirty="0" err="1" smtClean="0"/>
              <a:t>gG</a:t>
            </a:r>
            <a:r>
              <a:rPr lang="es-ES" b="1" dirty="0" smtClean="0"/>
              <a:t> </a:t>
            </a:r>
            <a:r>
              <a:rPr lang="es-ES" dirty="0" smtClean="0"/>
              <a:t>para indicar el reemplazo.</a:t>
            </a:r>
          </a:p>
          <a:p>
            <a:pPr algn="just"/>
            <a:r>
              <a:rPr lang="es-ES" b="1" dirty="0" smtClean="0">
                <a:solidFill>
                  <a:srgbClr val="0070C0"/>
                </a:solidFill>
                <a:latin typeface="Arial Rounded MT Bold" panose="020F0704030504030204" pitchFamily="34" charset="0"/>
              </a:rPr>
              <a:t>Elección de un fusible</a:t>
            </a:r>
          </a:p>
          <a:p>
            <a:pPr algn="just"/>
            <a:r>
              <a:rPr lang="es-ES" dirty="0" smtClean="0"/>
              <a:t>Para elegir un fusible se deben cumplir dos condiciones: </a:t>
            </a:r>
          </a:p>
          <a:p>
            <a:pPr algn="just"/>
            <a:r>
              <a:rPr lang="es-ES" dirty="0" smtClean="0"/>
              <a:t>1) </a:t>
            </a:r>
            <a:r>
              <a:rPr lang="es-ES" b="1" dirty="0" smtClean="0"/>
              <a:t>IB ≤ In ≤ </a:t>
            </a:r>
            <a:r>
              <a:rPr lang="es-ES" b="1" dirty="0" err="1" smtClean="0"/>
              <a:t>lz</a:t>
            </a:r>
            <a:endParaRPr lang="es-ES" b="1" dirty="0" smtClean="0"/>
          </a:p>
          <a:p>
            <a:pPr algn="just"/>
            <a:r>
              <a:rPr lang="es-ES" dirty="0" smtClean="0"/>
              <a:t>Donde:</a:t>
            </a:r>
          </a:p>
          <a:p>
            <a:pPr marL="742950" lvl="1" indent="-285750" algn="just">
              <a:buFont typeface="Arial" panose="020B0604020202020204" pitchFamily="34" charset="0"/>
              <a:buChar char="•"/>
            </a:pPr>
            <a:r>
              <a:rPr lang="es-ES" dirty="0" smtClean="0"/>
              <a:t>IB: corriente de régimen de la instalación.</a:t>
            </a:r>
          </a:p>
          <a:p>
            <a:pPr marL="742950" lvl="1" indent="-285750" algn="just">
              <a:buFont typeface="Arial" panose="020B0604020202020204" pitchFamily="34" charset="0"/>
              <a:buChar char="•"/>
            </a:pPr>
            <a:r>
              <a:rPr lang="es-ES" dirty="0" smtClean="0"/>
              <a:t>In, intensidad asignada de la protección.</a:t>
            </a:r>
          </a:p>
          <a:p>
            <a:pPr marL="742950" lvl="1" indent="-285750" algn="just">
              <a:buFont typeface="Arial" panose="020B0604020202020204" pitchFamily="34" charset="0"/>
              <a:buChar char="•"/>
            </a:pPr>
            <a:r>
              <a:rPr lang="es-ES" dirty="0" err="1" smtClean="0"/>
              <a:t>Iz</a:t>
            </a:r>
            <a:r>
              <a:rPr lang="es-ES" dirty="0" smtClean="0"/>
              <a:t>: intensidad admisible de los conductores (de tablas).</a:t>
            </a:r>
          </a:p>
          <a:p>
            <a:pPr algn="just"/>
            <a:r>
              <a:rPr lang="es-ES" dirty="0" smtClean="0"/>
              <a:t>2) Sobrecarga I2, en fusibles </a:t>
            </a:r>
            <a:r>
              <a:rPr lang="es-ES" b="1" dirty="0" err="1" smtClean="0"/>
              <a:t>gG</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455780" y="5555487"/>
            <a:ext cx="3000375" cy="1209675"/>
          </a:xfrm>
          <a:prstGeom prst="rect">
            <a:avLst/>
          </a:prstGeom>
        </p:spPr>
      </p:pic>
    </p:spTree>
    <p:extLst>
      <p:ext uri="{BB962C8B-B14F-4D97-AF65-F5344CB8AC3E}">
        <p14:creationId xmlns:p14="http://schemas.microsoft.com/office/powerpoint/2010/main" val="2761313739"/>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dirty="0" smtClean="0"/>
              <a:t>Veamos un ejemplo:</a:t>
            </a:r>
          </a:p>
          <a:p>
            <a:pPr algn="just"/>
            <a:r>
              <a:rPr lang="es-ES" dirty="0" err="1" smtClean="0"/>
              <a:t>lB</a:t>
            </a:r>
            <a:r>
              <a:rPr lang="es-ES" dirty="0" smtClean="0"/>
              <a:t> =20A, In = 25 A, se elige de tablas un cable de 6 mm²</a:t>
            </a:r>
          </a:p>
          <a:p>
            <a:pPr algn="just"/>
            <a:r>
              <a:rPr lang="es-ES" dirty="0" smtClean="0"/>
              <a:t>(</a:t>
            </a:r>
            <a:r>
              <a:rPr lang="es-ES" dirty="0" err="1" smtClean="0"/>
              <a:t>Iz</a:t>
            </a:r>
            <a:r>
              <a:rPr lang="es-ES" dirty="0" smtClean="0"/>
              <a:t> = 32 A), se cumple la primera condición.</a:t>
            </a:r>
          </a:p>
          <a:p>
            <a:pPr algn="just"/>
            <a:r>
              <a:rPr lang="es-ES" dirty="0" smtClean="0"/>
              <a:t>Con In =25 A, se debe cumplir I2 = 1,6* In, por lo tanto I2 = 32A. De la curva tiempo-intensidad, se observa que en ese valor el fusible opera en 60 minutos, por lo tanto, el cable está protegido (como se ve en la figura de la columna anterior).</a:t>
            </a:r>
          </a:p>
          <a:p>
            <a:pPr algn="just"/>
            <a:r>
              <a:rPr lang="es-ES" dirty="0" smtClean="0"/>
              <a:t>En la imagen lateral se observa una sobrecarga producida por el arranque de un motor, de aproximadamente 6 In; el arranque demora 4 segundos y el fusible no opera, por lo que es correcta la elección.</a:t>
            </a:r>
          </a:p>
          <a:p>
            <a:pPr algn="just"/>
            <a:endParaRPr lang="es-ES" dirty="0" smtClean="0"/>
          </a:p>
          <a:p>
            <a:pPr algn="just"/>
            <a:r>
              <a:rPr lang="es-ES" b="1" dirty="0" smtClean="0">
                <a:solidFill>
                  <a:srgbClr val="0070C0"/>
                </a:solidFill>
                <a:latin typeface="Arial Rounded MT Bold" panose="020F0704030504030204" pitchFamily="34" charset="0"/>
              </a:rPr>
              <a:t>Selectividad</a:t>
            </a:r>
          </a:p>
          <a:p>
            <a:pPr algn="just"/>
            <a:r>
              <a:rPr lang="es-ES" dirty="0" smtClean="0"/>
              <a:t>En un sistema de protecciones eléctricas en serie, la corriente de defecto debe accionar la protección más cercana al evento, manteniendo sin actuar las protecciones que están arriba de la protección.</a:t>
            </a:r>
          </a:p>
          <a:p>
            <a:pPr algn="just"/>
            <a:r>
              <a:rPr lang="es-ES" dirty="0" smtClean="0"/>
              <a:t>Para esto, las curvas tiempo-intensidad no se deben cruzar en ningún punto. En el ejemplo anterior, el fusible más cercano al de 25 A y que es selectivo es el de 32 A. Lo que debe verificarse es que este último soporte toda la carga. Como regla general, un fusible aguas arriba de 2 In siempre es selectivo. Hay que verificar todos los cables con las dos condiciones.</a:t>
            </a:r>
          </a:p>
          <a:p>
            <a:pPr algn="ctr"/>
            <a:r>
              <a:rPr lang="es-ES" b="1" dirty="0" smtClean="0">
                <a:solidFill>
                  <a:srgbClr val="FF0000"/>
                </a:solidFill>
                <a:latin typeface="Arial Rounded MT Bold" panose="020F0704030504030204" pitchFamily="34" charset="0"/>
              </a:rPr>
              <a:t>Si no e respetan las condiciones de selección de las protecciones, existen riesgos de incendio o de electrocución.</a:t>
            </a:r>
          </a:p>
          <a:p>
            <a:pPr algn="just"/>
            <a:r>
              <a:rPr lang="es-ES" b="1" dirty="0" smtClean="0">
                <a:solidFill>
                  <a:srgbClr val="0070C0"/>
                </a:solidFill>
                <a:latin typeface="Arial Rounded MT Bold" panose="020F0704030504030204" pitchFamily="34" charset="0"/>
              </a:rPr>
              <a:t>Paso a paso</a:t>
            </a:r>
          </a:p>
          <a:p>
            <a:pPr algn="just"/>
            <a:r>
              <a:rPr lang="es-AR" b="1" dirty="0" smtClean="0">
                <a:solidFill>
                  <a:srgbClr val="0070C0"/>
                </a:solidFill>
                <a:latin typeface="Arial Rounded MT Bold" panose="020F0704030504030204" pitchFamily="34" charset="0"/>
              </a:rPr>
              <a:t>Reemplazar fusible tapón y NH</a:t>
            </a:r>
            <a:endParaRPr lang="es-ES" b="1" dirty="0" smtClean="0">
              <a:solidFill>
                <a:srgbClr val="0070C0"/>
              </a:solidFill>
              <a:latin typeface="Arial Rounded MT Bold" panose="020F0704030504030204" pitchFamily="34" charset="0"/>
            </a:endParaRPr>
          </a:p>
          <a:p>
            <a:pPr algn="just"/>
            <a:r>
              <a:rPr lang="es-ES" dirty="0" smtClean="0"/>
              <a:t>Estas operaciones solo las pueden realizar personas idóneas. Operar los seccionadores bajo carga es complejo y, en </a:t>
            </a:r>
            <a:r>
              <a:rPr lang="es-ES" dirty="0" err="1" smtClean="0"/>
              <a:t>portafusibles</a:t>
            </a:r>
            <a:r>
              <a:rPr lang="es-ES" dirty="0" smtClean="0"/>
              <a:t> abiertos, la manija es imprescindible, pues hay riesgo de contacto. La manija debe ser conservada en buen estado y descartada ante cualquier rajadura o rotura. Antes de operar en un tablero activo, hay que realizar prácticas supervisadas en maquetas. El fusible tapón es sencillo, simplemente se gira la tapa; el riesgo es alto si está mal instalado, por lo que es necesario verificar con un </a:t>
            </a:r>
            <a:r>
              <a:rPr lang="es-ES" dirty="0" err="1" smtClean="0"/>
              <a:t>buscapolo</a:t>
            </a:r>
            <a:r>
              <a:rPr lang="es-ES" dirty="0" smtClean="0"/>
              <a:t>.</a:t>
            </a:r>
          </a:p>
          <a:p>
            <a:pPr algn="just"/>
            <a:endParaRPr lang="es-ES" dirty="0"/>
          </a:p>
        </p:txBody>
      </p:sp>
    </p:spTree>
    <p:extLst>
      <p:ext uri="{BB962C8B-B14F-4D97-AF65-F5344CB8AC3E}">
        <p14:creationId xmlns:p14="http://schemas.microsoft.com/office/powerpoint/2010/main" val="1709420546"/>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632311"/>
          </a:xfrm>
          <a:prstGeom prst="rect">
            <a:avLst/>
          </a:prstGeom>
        </p:spPr>
        <p:txBody>
          <a:bodyPr wrap="square">
            <a:spAutoFit/>
          </a:bodyPr>
          <a:lstStyle/>
          <a:p>
            <a:pPr algn="just"/>
            <a:r>
              <a:rPr lang="es-ES" dirty="0" smtClean="0"/>
              <a:t>En un seccionador NH bajo carga, se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09800" y="659080"/>
            <a:ext cx="2981325" cy="2286000"/>
          </a:xfrm>
          <a:prstGeom prst="rect">
            <a:avLst/>
          </a:prstGeom>
        </p:spPr>
      </p:pic>
      <p:sp>
        <p:nvSpPr>
          <p:cNvPr id="4" name="Rectángulo 3"/>
          <p:cNvSpPr/>
          <p:nvPr/>
        </p:nvSpPr>
        <p:spPr>
          <a:xfrm>
            <a:off x="1326079" y="608609"/>
            <a:ext cx="6096000" cy="1200329"/>
          </a:xfrm>
          <a:prstGeom prst="rect">
            <a:avLst/>
          </a:prstGeom>
        </p:spPr>
        <p:txBody>
          <a:bodyPr>
            <a:spAutoFit/>
          </a:bodyPr>
          <a:lstStyle/>
          <a:p>
            <a:pPr algn="just"/>
            <a:r>
              <a:rPr lang="es-ES" b="1" dirty="0" smtClean="0"/>
              <a:t>1) </a:t>
            </a:r>
            <a:r>
              <a:rPr lang="es-ES" b="1" dirty="0"/>
              <a:t>debe abrir la tapa rápidamente y de un tirón para extinguir posibles arcos. El operador debe estar parado en posición equilibrada, pues la fuerza por realizar es importante; siempre se realiza un giro hacia abajo.</a:t>
            </a:r>
          </a:p>
        </p:txBody>
      </p:sp>
      <p:pic>
        <p:nvPicPr>
          <p:cNvPr id="5" name="Imagen 4"/>
          <p:cNvPicPr>
            <a:picLocks noChangeAspect="1"/>
          </p:cNvPicPr>
          <p:nvPr/>
        </p:nvPicPr>
        <p:blipFill>
          <a:blip r:embed="rId3"/>
          <a:stretch>
            <a:fillRect/>
          </a:stretch>
        </p:blipFill>
        <p:spPr>
          <a:xfrm>
            <a:off x="8901918" y="196770"/>
            <a:ext cx="2981325" cy="2085975"/>
          </a:xfrm>
          <a:prstGeom prst="rect">
            <a:avLst/>
          </a:prstGeom>
        </p:spPr>
      </p:pic>
      <p:sp>
        <p:nvSpPr>
          <p:cNvPr id="6" name="Rectángulo 5"/>
          <p:cNvSpPr/>
          <p:nvPr/>
        </p:nvSpPr>
        <p:spPr>
          <a:xfrm>
            <a:off x="4307404" y="1687782"/>
            <a:ext cx="5038477" cy="1754326"/>
          </a:xfrm>
          <a:prstGeom prst="rect">
            <a:avLst/>
          </a:prstGeom>
        </p:spPr>
        <p:txBody>
          <a:bodyPr wrap="square">
            <a:spAutoFit/>
          </a:bodyPr>
          <a:lstStyle/>
          <a:p>
            <a:pPr algn="just"/>
            <a:r>
              <a:rPr lang="es-ES" b="1" dirty="0" smtClean="0"/>
              <a:t>2) Retirados </a:t>
            </a:r>
            <a:r>
              <a:rPr lang="es-ES" b="1" dirty="0"/>
              <a:t>los fusibles quemados, </a:t>
            </a:r>
            <a:r>
              <a:rPr lang="es-ES" b="1" dirty="0" smtClean="0"/>
              <a:t>se deben </a:t>
            </a:r>
            <a:r>
              <a:rPr lang="es-ES" b="1" dirty="0"/>
              <a:t>reponer por el calibre adecuado.</a:t>
            </a:r>
          </a:p>
          <a:p>
            <a:pPr algn="just"/>
            <a:r>
              <a:rPr lang="es-ES" b="1" dirty="0"/>
              <a:t>Para evitar errores, en el tablero debe haber un </a:t>
            </a:r>
            <a:r>
              <a:rPr lang="es-ES" b="1" dirty="0" smtClean="0"/>
              <a:t>esquema </a:t>
            </a:r>
            <a:r>
              <a:rPr lang="es-ES" b="1" dirty="0"/>
              <a:t>o una indicación de los calibres. Siempre </a:t>
            </a:r>
            <a:r>
              <a:rPr lang="es-ES" b="1" dirty="0" smtClean="0"/>
              <a:t>debe </a:t>
            </a:r>
            <a:r>
              <a:rPr lang="es-ES" b="1" dirty="0"/>
              <a:t>haber stock de fusibles para evitar que se </a:t>
            </a:r>
            <a:r>
              <a:rPr lang="es-ES" b="1" dirty="0" smtClean="0"/>
              <a:t>instalen </a:t>
            </a:r>
            <a:r>
              <a:rPr lang="es-ES" b="1" dirty="0"/>
              <a:t>calibres inexactos.</a:t>
            </a:r>
          </a:p>
        </p:txBody>
      </p:sp>
      <p:pic>
        <p:nvPicPr>
          <p:cNvPr id="7" name="Imagen 6"/>
          <p:cNvPicPr>
            <a:picLocks noChangeAspect="1"/>
          </p:cNvPicPr>
          <p:nvPr/>
        </p:nvPicPr>
        <p:blipFill>
          <a:blip r:embed="rId4"/>
          <a:stretch>
            <a:fillRect/>
          </a:stretch>
        </p:blipFill>
        <p:spPr>
          <a:xfrm>
            <a:off x="7065816" y="3768537"/>
            <a:ext cx="2981325" cy="2095500"/>
          </a:xfrm>
          <a:prstGeom prst="rect">
            <a:avLst/>
          </a:prstGeom>
        </p:spPr>
      </p:pic>
      <p:sp>
        <p:nvSpPr>
          <p:cNvPr id="8" name="Rectángulo 7"/>
          <p:cNvSpPr/>
          <p:nvPr/>
        </p:nvSpPr>
        <p:spPr>
          <a:xfrm>
            <a:off x="589808" y="4216123"/>
            <a:ext cx="6096000" cy="1200329"/>
          </a:xfrm>
          <a:prstGeom prst="rect">
            <a:avLst/>
          </a:prstGeom>
        </p:spPr>
        <p:txBody>
          <a:bodyPr>
            <a:spAutoFit/>
          </a:bodyPr>
          <a:lstStyle/>
          <a:p>
            <a:pPr algn="just"/>
            <a:r>
              <a:rPr lang="es-ES" b="1" dirty="0"/>
              <a:t>3) El cierre debe ser rápido y con un movimiento de giro. Si hay chispazos de conexión, se perjudican los contactos y aumenta la disipación </a:t>
            </a:r>
            <a:r>
              <a:rPr lang="es-ES" b="1" dirty="0" smtClean="0"/>
              <a:t>de </a:t>
            </a:r>
            <a:r>
              <a:rPr lang="es-ES" b="1" dirty="0"/>
              <a:t>calor por mal contacto de la cuchilla con las liras </a:t>
            </a:r>
            <a:r>
              <a:rPr lang="es-ES" b="1" dirty="0" smtClean="0"/>
              <a:t>de </a:t>
            </a:r>
            <a:r>
              <a:rPr lang="es-ES" b="1" dirty="0"/>
              <a:t>la base.</a:t>
            </a:r>
          </a:p>
        </p:txBody>
      </p:sp>
    </p:spTree>
    <p:extLst>
      <p:ext uri="{BB962C8B-B14F-4D97-AF65-F5344CB8AC3E}">
        <p14:creationId xmlns:p14="http://schemas.microsoft.com/office/powerpoint/2010/main" val="2598540933"/>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2061196"/>
            <a:ext cx="5989120"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a:t>
            </a:r>
            <a:r>
              <a:rPr lang="es-ES" b="1" dirty="0" err="1" smtClean="0">
                <a:solidFill>
                  <a:srgbClr val="0070C0"/>
                </a:solidFill>
                <a:latin typeface="Arial Rounded MT Bold" panose="020F0704030504030204" pitchFamily="34" charset="0"/>
              </a:rPr>
              <a:t>termomagnéticos</a:t>
            </a:r>
            <a:endParaRPr lang="es-ES" b="1" dirty="0" smtClean="0">
              <a:solidFill>
                <a:srgbClr val="0070C0"/>
              </a:solidFill>
              <a:latin typeface="Arial Rounded MT Bold" panose="020F0704030504030204" pitchFamily="34" charset="0"/>
            </a:endParaRPr>
          </a:p>
          <a:p>
            <a:pPr algn="just"/>
            <a:r>
              <a:rPr lang="es-ES" dirty="0" smtClean="0"/>
              <a:t>El interruptor </a:t>
            </a:r>
            <a:r>
              <a:rPr lang="es-ES" dirty="0" err="1" smtClean="0"/>
              <a:t>termomagnético</a:t>
            </a:r>
            <a:r>
              <a:rPr lang="es-ES" dirty="0" smtClean="0"/>
              <a:t> (ITM) es un aparato electromecánico de protección y maniobra con tres funciones, todas integradas en un contenedor:</a:t>
            </a:r>
          </a:p>
          <a:p>
            <a:pPr lvl="1" algn="just"/>
            <a:r>
              <a:rPr lang="es-ES" b="1" dirty="0" smtClean="0"/>
              <a:t>a) Interrumpir (o conectar si está abierto) la corriente eléctrica en forma manual y a voluntad del operador.</a:t>
            </a:r>
          </a:p>
          <a:p>
            <a:pPr lvl="1" algn="just"/>
            <a:r>
              <a:rPr lang="es-ES" b="1" dirty="0" smtClean="0"/>
              <a:t>b) Desconectar automáticamente la alimentación eléctrica ante un cortocircuito.</a:t>
            </a:r>
          </a:p>
          <a:p>
            <a:pPr lvl="1" algn="just"/>
            <a:r>
              <a:rPr lang="es-ES" b="1" dirty="0" smtClean="0"/>
              <a:t>c) Desconectar automáticamente la alimentación eléctrica ante una sobrecarga que se prolongue cierto tiempo</a:t>
            </a:r>
            <a:r>
              <a:rPr lang="es-ES" dirty="0" smtClean="0"/>
              <a:t>.</a:t>
            </a:r>
          </a:p>
          <a:p>
            <a:pPr algn="just"/>
            <a:r>
              <a:rPr lang="es-ES" dirty="0" smtClean="0"/>
              <a:t>No todos los interruptores pueden cortar la corriente de un cortocircuito, aunque pueden conectarse en condiciones de cortocircuito. Lo que determina que puedan desconectar en cortocircuito es su poder de corte, la función de la distancia de apertura de los contactos y los dispositivos </a:t>
            </a:r>
            <a:r>
              <a:rPr lang="es-ES" dirty="0" err="1" smtClean="0"/>
              <a:t>apagachispas</a:t>
            </a:r>
            <a:r>
              <a:rPr lang="es-ES" dirty="0" smtClean="0"/>
              <a:t> que impiden o eliminan el arco una vez establecido.</a:t>
            </a:r>
          </a:p>
          <a:p>
            <a:pPr algn="just"/>
            <a:endParaRPr lang="es-ES" dirty="0"/>
          </a:p>
        </p:txBody>
      </p:sp>
      <p:pic>
        <p:nvPicPr>
          <p:cNvPr id="9" name="Imagen 8"/>
          <p:cNvPicPr>
            <a:picLocks noChangeAspect="1"/>
          </p:cNvPicPr>
          <p:nvPr/>
        </p:nvPicPr>
        <p:blipFill>
          <a:blip r:embed="rId2"/>
          <a:stretch>
            <a:fillRect/>
          </a:stretch>
        </p:blipFill>
        <p:spPr>
          <a:xfrm>
            <a:off x="6198921" y="1971304"/>
            <a:ext cx="5700152" cy="3835729"/>
          </a:xfrm>
          <a:prstGeom prst="rect">
            <a:avLst/>
          </a:prstGeom>
        </p:spPr>
      </p:pic>
      <p:sp>
        <p:nvSpPr>
          <p:cNvPr id="10" name="Rectángulo 9"/>
          <p:cNvSpPr/>
          <p:nvPr/>
        </p:nvSpPr>
        <p:spPr>
          <a:xfrm>
            <a:off x="209799" y="153298"/>
            <a:ext cx="11618023"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Cortocircuito</a:t>
            </a:r>
          </a:p>
          <a:p>
            <a:pPr algn="just"/>
            <a:r>
              <a:rPr lang="es-ES" dirty="0"/>
              <a:t>El fusible debe tener poder de corte para apagar el arco de la máxima corriente de cortocircuito que puede ocurrir en la instalación. La empresa distribuidora debe informar la potencia disponible de cortocircuito en bornes del medidor. </a:t>
            </a:r>
          </a:p>
          <a:p>
            <a:pPr algn="just"/>
            <a:r>
              <a:rPr lang="es-ES" dirty="0"/>
              <a:t>Por ejemplo, si en determinado suministro la distribuidora informó que hay 1500 </a:t>
            </a:r>
            <a:r>
              <a:rPr lang="es-ES" dirty="0" err="1"/>
              <a:t>kVA</a:t>
            </a:r>
            <a:r>
              <a:rPr lang="es-ES" dirty="0"/>
              <a:t> de potencia de cortocircuito, la intensidad máxima en un circuito monofásico de 220 V será de 500/220 = 6,82 </a:t>
            </a:r>
            <a:r>
              <a:rPr lang="es-ES" dirty="0" err="1"/>
              <a:t>kA</a:t>
            </a:r>
            <a:r>
              <a:rPr lang="es-ES" dirty="0"/>
              <a:t>. Un fusible </a:t>
            </a:r>
            <a:r>
              <a:rPr lang="es-ES" dirty="0" err="1"/>
              <a:t>Diazed</a:t>
            </a:r>
            <a:r>
              <a:rPr lang="es-ES" dirty="0"/>
              <a:t> soporta 70 </a:t>
            </a:r>
            <a:r>
              <a:rPr lang="es-ES" dirty="0" err="1"/>
              <a:t>kA</a:t>
            </a:r>
            <a:r>
              <a:rPr lang="es-ES" dirty="0"/>
              <a:t>, por lo tanto, se considera capaz de cortar esa corriente; además, por su característica de limitación, evita el valor máximo de cortocircuito.</a:t>
            </a:r>
          </a:p>
        </p:txBody>
      </p:sp>
      <p:sp>
        <p:nvSpPr>
          <p:cNvPr id="11" name="Rectángulo 10"/>
          <p:cNvSpPr/>
          <p:nvPr/>
        </p:nvSpPr>
        <p:spPr>
          <a:xfrm>
            <a:off x="6543303" y="5807033"/>
            <a:ext cx="5355770" cy="923330"/>
          </a:xfrm>
          <a:prstGeom prst="rect">
            <a:avLst/>
          </a:prstGeom>
        </p:spPr>
        <p:txBody>
          <a:bodyPr wrap="square">
            <a:spAutoFit/>
          </a:bodyPr>
          <a:lstStyle/>
          <a:p>
            <a:pPr algn="ctr"/>
            <a:r>
              <a:rPr lang="es-ES" b="1" dirty="0"/>
              <a:t>Esquema de funcionamiento de un interruptor </a:t>
            </a:r>
            <a:r>
              <a:rPr lang="es-ES" b="1" dirty="0" err="1"/>
              <a:t>termomagnético</a:t>
            </a:r>
            <a:r>
              <a:rPr lang="es-ES" b="1" dirty="0"/>
              <a:t>.</a:t>
            </a:r>
          </a:p>
          <a:p>
            <a:pPr algn="ctr"/>
            <a:r>
              <a:rPr lang="es-ES" b="1" dirty="0"/>
              <a:t>En esta imagen podemos ver un interruptor bipolar.</a:t>
            </a:r>
          </a:p>
        </p:txBody>
      </p:sp>
    </p:spTree>
    <p:extLst>
      <p:ext uri="{BB962C8B-B14F-4D97-AF65-F5344CB8AC3E}">
        <p14:creationId xmlns:p14="http://schemas.microsoft.com/office/powerpoint/2010/main" val="4153834265"/>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a:t>
            </a:r>
          </a:p>
          <a:p>
            <a:pPr algn="just"/>
            <a:r>
              <a:rPr lang="es-ES" dirty="0" smtClean="0"/>
              <a:t>Hay dos tipos de cortocircuitos, los simétricos, cuando el corto se establece en el instante en que la </a:t>
            </a:r>
            <a:r>
              <a:rPr lang="es-ES" dirty="0" err="1" smtClean="0"/>
              <a:t>senoide</a:t>
            </a:r>
            <a:r>
              <a:rPr lang="es-ES" dirty="0" smtClean="0"/>
              <a:t> de la corriente pasa por cero; y los asimétricos, cuando la </a:t>
            </a:r>
            <a:r>
              <a:rPr lang="es-ES" dirty="0" err="1" smtClean="0"/>
              <a:t>senoide</a:t>
            </a:r>
            <a:r>
              <a:rPr lang="es-ES" dirty="0" smtClean="0"/>
              <a:t> pasa por valores distintos de cero. El asimétrico tiene un pico de = 2,5*l eficaz del corto simétrico, es de duración ínfima, pero por su gran corriente impulsiva produce esfuerzos en barras o aisladores.</a:t>
            </a:r>
          </a:p>
          <a:p>
            <a:pPr algn="just"/>
            <a:r>
              <a:rPr lang="es-ES" dirty="0" smtClean="0"/>
              <a:t>Hay dos tipos principales de ITM:</a:t>
            </a:r>
          </a:p>
          <a:p>
            <a:pPr marL="285750" indent="-285750" algn="just">
              <a:buFont typeface="Arial" panose="020B0604020202020204" pitchFamily="34" charset="0"/>
              <a:buChar char="•"/>
            </a:pPr>
            <a:r>
              <a:rPr lang="es-ES" b="1" dirty="0" smtClean="0"/>
              <a:t>Pequeños Interruptores Automáticos (PIA): </a:t>
            </a:r>
            <a:r>
              <a:rPr lang="es-ES" dirty="0" smtClean="0"/>
              <a:t>trabajan con corriente nominal de hasta 125 A y no poseen ningún tipo de ajuste externo de calibración de los dispositivos de corte de </a:t>
            </a:r>
            <a:r>
              <a:rPr lang="es-ES" dirty="0" err="1" smtClean="0"/>
              <a:t>sobreintensidades</a:t>
            </a:r>
            <a:r>
              <a:rPr lang="es-ES" dirty="0" smtClean="0"/>
              <a:t>.</a:t>
            </a:r>
          </a:p>
          <a:p>
            <a:pPr marL="285750" indent="-285750" algn="just">
              <a:buFont typeface="Arial" panose="020B0604020202020204" pitchFamily="34" charset="0"/>
              <a:buChar char="•"/>
            </a:pPr>
            <a:r>
              <a:rPr lang="es-ES" b="1" dirty="0" smtClean="0"/>
              <a:t>Interruptores Automáticos (</a:t>
            </a:r>
            <a:r>
              <a:rPr lang="es-ES" b="1" dirty="0" err="1" smtClean="0"/>
              <a:t>lA</a:t>
            </a:r>
            <a:r>
              <a:rPr lang="es-ES" b="1" dirty="0" smtClean="0"/>
              <a:t>)</a:t>
            </a:r>
            <a:r>
              <a:rPr lang="es-ES" dirty="0" smtClean="0"/>
              <a:t>: para corrientes asignadas superiores a 63 A, con medios de calibración externa para la actuación de los dispositivos de corte por </a:t>
            </a:r>
            <a:r>
              <a:rPr lang="es-ES" dirty="0" err="1" smtClean="0"/>
              <a:t>sobrecorrientes</a:t>
            </a:r>
            <a:r>
              <a:rPr lang="es-ES" dirty="0" smtClean="0"/>
              <a:t>. Hay compactos, cerrados en una caja moldeada y de bastidor abierto, para altas tensiones y altas corrientes.</a:t>
            </a:r>
          </a:p>
          <a:p>
            <a:pPr algn="just"/>
            <a:r>
              <a:rPr lang="es-ES" dirty="0" smtClean="0"/>
              <a:t>En esta ocasión nos concentraremos en los interruptores del tipo PIA. Cabe mencionar que generalmente en viviendas, locales y oficinas, en donde no haya personal permanente instruido o capacitado en electricidad, los PIA son los aparatos de protección autorizados.</a:t>
            </a:r>
          </a:p>
          <a:p>
            <a:pPr algn="just"/>
            <a:r>
              <a:rPr lang="es-ES" dirty="0" smtClean="0"/>
              <a:t>Se justifica esta posición porque en estos no pueden regularse externamente sus calibraciones y, por estar construidos dentro de una caja cerrada, no hay acceso a zonas bajo tensión. Al instalarse en un tablero normalizado con la tapa adecuada, tampoco se accede a los terminales de conexión. Por otra parte, para operarlos no se necesita tener conocimientos especiales, solamente se debe bajar o subir la palanca. Evidentemente, son condiciones muy seguras que los fusibles no cumplen.</a:t>
            </a:r>
          </a:p>
          <a:p>
            <a:pPr algn="just"/>
            <a:r>
              <a:rPr lang="es-ES" b="1" dirty="0" smtClean="0">
                <a:solidFill>
                  <a:srgbClr val="0070C0"/>
                </a:solidFill>
                <a:latin typeface="Arial Rounded MT Bold" panose="020F0704030504030204" pitchFamily="34" charset="0"/>
              </a:rPr>
              <a:t>Funcionamiento de interruptor PIA</a:t>
            </a:r>
          </a:p>
          <a:p>
            <a:pPr algn="just"/>
            <a:r>
              <a:rPr lang="es-ES" dirty="0" smtClean="0"/>
              <a:t>Este interruptor funciona por medio de un actuador térmico. Se trata de un dispositivo constituido por dos láminas de metales de diferente coeficiente, de dilatación lineal por temperatura, ensambladas y soldadas entre sí.</a:t>
            </a:r>
          </a:p>
          <a:p>
            <a:pPr algn="just"/>
            <a:endParaRPr lang="es-ES" dirty="0"/>
          </a:p>
        </p:txBody>
      </p:sp>
    </p:spTree>
    <p:extLst>
      <p:ext uri="{BB962C8B-B14F-4D97-AF65-F5344CB8AC3E}">
        <p14:creationId xmlns:p14="http://schemas.microsoft.com/office/powerpoint/2010/main" val="1637637038"/>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186309"/>
          </a:xfrm>
          <a:prstGeom prst="rect">
            <a:avLst/>
          </a:prstGeom>
        </p:spPr>
        <p:txBody>
          <a:bodyPr wrap="square">
            <a:spAutoFit/>
          </a:bodyPr>
          <a:lstStyle/>
          <a:p>
            <a:pPr algn="just"/>
            <a:r>
              <a:rPr lang="es-ES" dirty="0" smtClean="0"/>
              <a:t>Al circular la corriente, eleva su temperatura por efecto Joule y, al alcanzar determinado valor de temperatura establecido en la calibración, una de las láminas se dilata más que la otra, por lo que, al formar una sola pieza, el conjunto se dobla actuando sobre un mecanismo de palancas que abre el contacto eléctrico. Es un fenómeno lento, pues el metal va disipando la temperatura (fenómeno diabático, con intercambio de temperatura con el medio, principalmente por convección). En general, a los actuadores de contactos se los denomina indistintamente relé o relevo; en este caso se trata de un relevo </a:t>
            </a:r>
            <a:r>
              <a:rPr lang="es-ES" dirty="0" err="1" smtClean="0"/>
              <a:t>térmico.El</a:t>
            </a:r>
            <a:r>
              <a:rPr lang="es-ES" dirty="0" smtClean="0"/>
              <a:t> relevo térmico de los PIA no es compensado por temperatura. Está calibrado en fábrica para valores de temperatura ambiente de 30 °C o 40 °C. Para trabajar en otras temperaturas, deben consultarse las tablas ofrecidas por los fabricantes. </a:t>
            </a:r>
          </a:p>
          <a:p>
            <a:pPr algn="just"/>
            <a:r>
              <a:rPr lang="es-ES" dirty="0" smtClean="0"/>
              <a:t>Si consideramos la protección de cortocircuitos, los PIA funcionan por medio de un relevo magnético. En serie con el circuito por proteger, se dispone una bobina con un núcleo ferromagnético. Cuando la corriente alcanza el valor de calibración, el flujo magnético en el núcleo crea una fuerza de atracción sobre una palanca que abre los contactos eléctricos. </a:t>
            </a:r>
          </a:p>
          <a:p>
            <a:pPr algn="just"/>
            <a:r>
              <a:rPr lang="es-ES" dirty="0" smtClean="0"/>
              <a:t>La palanca queda trabada para que solo se pueda cerrar en forma manual. Es un fenómeno instantáneo, apenas retardado por la inercia mecánica del dispositivo. El relevo térmico actúa muy lento según la generación de temperatura y la disipación, en tanto el relevo magnético es prácticamente instantáneo.</a:t>
            </a:r>
          </a:p>
          <a:p>
            <a:pPr algn="just"/>
            <a:r>
              <a:rPr lang="es-ES" b="1" dirty="0" smtClean="0">
                <a:solidFill>
                  <a:srgbClr val="0070C0"/>
                </a:solidFill>
                <a:latin typeface="Arial Rounded MT Bold" panose="020F0704030504030204" pitchFamily="34" charset="0"/>
              </a:rPr>
              <a:t>Curva tiempo-corriente de un PIA</a:t>
            </a:r>
          </a:p>
          <a:p>
            <a:pPr algn="just"/>
            <a:r>
              <a:rPr lang="es-ES" dirty="0" smtClean="0"/>
              <a:t>Existen tres curvas normalizadas de actuación para PIA, cada una de ellas difiere en las corrientes de actuación consideradas instantáneas del relevo magnético de cortocircuito.</a:t>
            </a:r>
          </a:p>
          <a:p>
            <a:pPr algn="just"/>
            <a:r>
              <a:rPr lang="es-ES" dirty="0" smtClean="0"/>
              <a:t>En la imagen inferior se ven las curvas para cada una de las clases mientras que, en la imagen lateral se interpreta la curva y se muestra cómo se coordina el PIA con la corriente de régimen o empleo de la instalación, la intensidad admisible de los cables y la intensidad máxima que pueden soportar durante una hora (| = 1,45 In).</a:t>
            </a:r>
          </a:p>
          <a:p>
            <a:pPr algn="just"/>
            <a:endParaRPr lang="es-ES" dirty="0"/>
          </a:p>
        </p:txBody>
      </p:sp>
    </p:spTree>
    <p:extLst>
      <p:ext uri="{BB962C8B-B14F-4D97-AF65-F5344CB8AC3E}">
        <p14:creationId xmlns:p14="http://schemas.microsoft.com/office/powerpoint/2010/main" val="3639883698"/>
      </p:ext>
    </p:extLst>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Curva A</a:t>
            </a:r>
            <a:r>
              <a:rPr lang="es-ES" dirty="0" smtClean="0"/>
              <a:t>: no es una curva normalizada internacional. Algunos fabricantes producen este interruptor para protección secundaria de semiconductores por su actuación instantánea con baja corriente (I = 2In a 3In).</a:t>
            </a:r>
          </a:p>
          <a:p>
            <a:pPr marL="285750" indent="-285750" algn="just">
              <a:buFont typeface="Arial" panose="020B0604020202020204" pitchFamily="34" charset="0"/>
              <a:buChar char="•"/>
            </a:pPr>
            <a:r>
              <a:rPr lang="es-ES" b="1" dirty="0" smtClean="0"/>
              <a:t>Curva </a:t>
            </a:r>
            <a:r>
              <a:rPr lang="es-ES" b="1" dirty="0"/>
              <a:t>B</a:t>
            </a:r>
            <a:r>
              <a:rPr lang="es-ES" dirty="0"/>
              <a:t>: para protección de cables, especialmente en </a:t>
            </a:r>
            <a:r>
              <a:rPr lang="es-ES" dirty="0" smtClean="0"/>
              <a:t>viviendas </a:t>
            </a:r>
            <a:r>
              <a:rPr lang="es-ES" dirty="0"/>
              <a:t>o instalaciones que no poseen equipos con </a:t>
            </a:r>
            <a:r>
              <a:rPr lang="es-ES" dirty="0" smtClean="0"/>
              <a:t>corrientes </a:t>
            </a:r>
            <a:r>
              <a:rPr lang="es-ES" dirty="0"/>
              <a:t>de arranque apreciable. Este interruptor se debe </a:t>
            </a:r>
            <a:r>
              <a:rPr lang="es-ES" dirty="0" smtClean="0"/>
              <a:t>usar </a:t>
            </a:r>
            <a:r>
              <a:rPr lang="es-ES" dirty="0"/>
              <a:t>lo más cerca posible de las cargas para poder </a:t>
            </a:r>
            <a:r>
              <a:rPr lang="es-ES" dirty="0" smtClean="0"/>
              <a:t>coordinar </a:t>
            </a:r>
            <a:r>
              <a:rPr lang="es-ES" dirty="0"/>
              <a:t>las protecciones que están arriba de la protección.</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p:txBody>
      </p:sp>
      <p:pic>
        <p:nvPicPr>
          <p:cNvPr id="3" name="Imagen 2"/>
          <p:cNvPicPr>
            <a:picLocks noChangeAspect="1"/>
          </p:cNvPicPr>
          <p:nvPr/>
        </p:nvPicPr>
        <p:blipFill>
          <a:blip r:embed="rId2"/>
          <a:stretch>
            <a:fillRect/>
          </a:stretch>
        </p:blipFill>
        <p:spPr>
          <a:xfrm>
            <a:off x="209800" y="1653144"/>
            <a:ext cx="4124325" cy="4953000"/>
          </a:xfrm>
          <a:prstGeom prst="rect">
            <a:avLst/>
          </a:prstGeom>
        </p:spPr>
      </p:pic>
      <p:sp>
        <p:nvSpPr>
          <p:cNvPr id="4" name="Rectángulo 3"/>
          <p:cNvSpPr/>
          <p:nvPr/>
        </p:nvSpPr>
        <p:spPr>
          <a:xfrm>
            <a:off x="3502853" y="1650226"/>
            <a:ext cx="5522394" cy="646331"/>
          </a:xfrm>
          <a:prstGeom prst="rect">
            <a:avLst/>
          </a:prstGeom>
        </p:spPr>
        <p:txBody>
          <a:bodyPr wrap="square">
            <a:spAutoFit/>
          </a:bodyPr>
          <a:lstStyle/>
          <a:p>
            <a:r>
              <a:rPr lang="es-ES" b="1" dirty="0"/>
              <a:t>Cómo leer una curva característica </a:t>
            </a:r>
            <a:r>
              <a:rPr lang="es-ES" b="1" dirty="0" smtClean="0"/>
              <a:t>y condiciones </a:t>
            </a:r>
            <a:r>
              <a:rPr lang="es-ES" b="1" dirty="0"/>
              <a:t>de selección de PIA </a:t>
            </a:r>
            <a:r>
              <a:rPr lang="es-ES" b="1" dirty="0" smtClean="0"/>
              <a:t>para </a:t>
            </a:r>
            <a:r>
              <a:rPr lang="es-ES" b="1" dirty="0"/>
              <a:t>proteger cables.</a:t>
            </a:r>
          </a:p>
        </p:txBody>
      </p:sp>
      <p:pic>
        <p:nvPicPr>
          <p:cNvPr id="5" name="Imagen 4"/>
          <p:cNvPicPr>
            <a:picLocks noChangeAspect="1"/>
          </p:cNvPicPr>
          <p:nvPr/>
        </p:nvPicPr>
        <p:blipFill>
          <a:blip r:embed="rId3"/>
          <a:stretch>
            <a:fillRect/>
          </a:stretch>
        </p:blipFill>
        <p:spPr>
          <a:xfrm>
            <a:off x="4398696" y="3024744"/>
            <a:ext cx="7419975" cy="3581400"/>
          </a:xfrm>
          <a:prstGeom prst="rect">
            <a:avLst/>
          </a:prstGeom>
        </p:spPr>
      </p:pic>
      <p:sp>
        <p:nvSpPr>
          <p:cNvPr id="6" name="Rectángulo 5"/>
          <p:cNvSpPr/>
          <p:nvPr/>
        </p:nvSpPr>
        <p:spPr>
          <a:xfrm>
            <a:off x="5060683" y="2464567"/>
            <a:ext cx="6096000" cy="646331"/>
          </a:xfrm>
          <a:prstGeom prst="rect">
            <a:avLst/>
          </a:prstGeom>
        </p:spPr>
        <p:txBody>
          <a:bodyPr>
            <a:spAutoFit/>
          </a:bodyPr>
          <a:lstStyle/>
          <a:p>
            <a:r>
              <a:rPr lang="es-ES" b="1" dirty="0"/>
              <a:t>Comparación de las curvas de cada clase de interruptor. </a:t>
            </a:r>
            <a:r>
              <a:rPr lang="es-ES" b="1" dirty="0" smtClean="0"/>
              <a:t>La clase </a:t>
            </a:r>
            <a:r>
              <a:rPr lang="es-ES" b="1" dirty="0"/>
              <a:t>A no es normalizada, aunque </a:t>
            </a:r>
            <a:r>
              <a:rPr lang="es-ES" b="1" dirty="0" smtClean="0"/>
              <a:t>sí muy </a:t>
            </a:r>
            <a:r>
              <a:rPr lang="es-ES" b="1" dirty="0"/>
              <a:t>útil.</a:t>
            </a:r>
          </a:p>
        </p:txBody>
      </p:sp>
    </p:spTree>
    <p:extLst>
      <p:ext uri="{BB962C8B-B14F-4D97-AF65-F5344CB8AC3E}">
        <p14:creationId xmlns:p14="http://schemas.microsoft.com/office/powerpoint/2010/main" val="936398977"/>
      </p:ext>
    </p:extLst>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smtClean="0"/>
          </a:p>
          <a:p>
            <a:pPr algn="just"/>
            <a:endParaRPr lang="es-ES" dirty="0"/>
          </a:p>
          <a:p>
            <a:pPr algn="just"/>
            <a:endParaRPr lang="es-ES" dirty="0" smtClean="0"/>
          </a:p>
          <a:p>
            <a:pPr marL="285750" indent="-285750" algn="just">
              <a:buFont typeface="Arial" panose="020B0604020202020204" pitchFamily="34" charset="0"/>
              <a:buChar char="•"/>
            </a:pPr>
            <a:r>
              <a:rPr lang="es-ES" b="1" dirty="0" smtClean="0"/>
              <a:t>Curva </a:t>
            </a:r>
            <a:r>
              <a:rPr lang="es-ES" b="1" dirty="0"/>
              <a:t>C:</a:t>
            </a:r>
            <a:r>
              <a:rPr lang="es-ES" dirty="0"/>
              <a:t> para protección de cables e instalaciones de </a:t>
            </a:r>
            <a:r>
              <a:rPr lang="es-ES" dirty="0" smtClean="0"/>
              <a:t>viviendas </a:t>
            </a:r>
            <a:r>
              <a:rPr lang="es-ES" dirty="0"/>
              <a:t>e industrias en donde operen motores de </a:t>
            </a:r>
            <a:r>
              <a:rPr lang="es-ES" dirty="0" smtClean="0"/>
              <a:t>arranque </a:t>
            </a:r>
            <a:r>
              <a:rPr lang="es-ES" dirty="0"/>
              <a:t>normal (inferior a 5In del motor) y lámparas. Es el más </a:t>
            </a:r>
            <a:r>
              <a:rPr lang="es-ES" dirty="0" smtClean="0"/>
              <a:t>utilizado</a:t>
            </a:r>
            <a:r>
              <a:rPr lang="es-ES" dirty="0"/>
              <a:t>.</a:t>
            </a:r>
          </a:p>
          <a:p>
            <a:pPr marL="285750" indent="-285750" algn="just">
              <a:buFont typeface="Arial" panose="020B0604020202020204" pitchFamily="34" charset="0"/>
              <a:buChar char="•"/>
            </a:pPr>
            <a:r>
              <a:rPr lang="es-ES" b="1" dirty="0" smtClean="0"/>
              <a:t>Curva </a:t>
            </a:r>
            <a:r>
              <a:rPr lang="es-ES" b="1" dirty="0"/>
              <a:t>D</a:t>
            </a:r>
            <a:r>
              <a:rPr lang="es-ES" dirty="0"/>
              <a:t>: apropiado para instalaciones en donde se </a:t>
            </a:r>
            <a:r>
              <a:rPr lang="es-ES" dirty="0" smtClean="0"/>
              <a:t>deben </a:t>
            </a:r>
            <a:r>
              <a:rPr lang="es-ES" dirty="0"/>
              <a:t>soportar altas corrientes de arranque, como </a:t>
            </a:r>
            <a:r>
              <a:rPr lang="es-ES" dirty="0" smtClean="0"/>
              <a:t>motores </a:t>
            </a:r>
            <a:r>
              <a:rPr lang="es-ES" dirty="0"/>
              <a:t>con arranque pesado, transformadores y bancos de </a:t>
            </a:r>
            <a:r>
              <a:rPr lang="es-ES" dirty="0" smtClean="0"/>
              <a:t>capacitores</a:t>
            </a:r>
            <a:r>
              <a:rPr lang="es-ES" dirty="0"/>
              <a:t>.</a:t>
            </a:r>
          </a:p>
          <a:p>
            <a:pPr algn="just"/>
            <a:r>
              <a:rPr lang="es-ES" b="1" dirty="0" smtClean="0">
                <a:solidFill>
                  <a:srgbClr val="0070C0"/>
                </a:solidFill>
                <a:latin typeface="Arial Rounded MT Bold" panose="020F0704030504030204" pitchFamily="34" charset="0"/>
              </a:rPr>
              <a:t>Poder de corte </a:t>
            </a:r>
          </a:p>
          <a:p>
            <a:pPr algn="ctr"/>
            <a:r>
              <a:rPr lang="es-ES" b="1" dirty="0" smtClean="0">
                <a:solidFill>
                  <a:srgbClr val="0070C0"/>
                </a:solidFill>
              </a:rPr>
              <a:t>Al igual que en los fusibles, todo interruptor tiene una corriente máxima capaz de cortar el circuito. En el mercado se encuentran PIA con 4,5 </a:t>
            </a:r>
            <a:r>
              <a:rPr lang="es-ES" b="1" dirty="0" err="1" smtClean="0">
                <a:solidFill>
                  <a:srgbClr val="0070C0"/>
                </a:solidFill>
              </a:rPr>
              <a:t>kA</a:t>
            </a:r>
            <a:r>
              <a:rPr lang="es-ES" b="1" dirty="0" smtClean="0">
                <a:solidFill>
                  <a:srgbClr val="0070C0"/>
                </a:solidFill>
              </a:rPr>
              <a:t>, 6 </a:t>
            </a:r>
            <a:r>
              <a:rPr lang="es-ES" b="1" dirty="0" err="1" smtClean="0">
                <a:solidFill>
                  <a:srgbClr val="0070C0"/>
                </a:solidFill>
              </a:rPr>
              <a:t>kA</a:t>
            </a:r>
            <a:r>
              <a:rPr lang="es-ES" b="1" dirty="0" smtClean="0">
                <a:solidFill>
                  <a:srgbClr val="0070C0"/>
                </a:solidFill>
              </a:rPr>
              <a:t>, 10 </a:t>
            </a:r>
            <a:r>
              <a:rPr lang="es-ES" b="1" dirty="0" err="1" smtClean="0">
                <a:solidFill>
                  <a:srgbClr val="0070C0"/>
                </a:solidFill>
              </a:rPr>
              <a:t>kA</a:t>
            </a:r>
            <a:r>
              <a:rPr lang="es-ES" b="1" dirty="0" smtClean="0">
                <a:solidFill>
                  <a:srgbClr val="0070C0"/>
                </a:solidFill>
              </a:rPr>
              <a:t> y hasta 50 </a:t>
            </a:r>
            <a:r>
              <a:rPr lang="es-ES" b="1" dirty="0" err="1" smtClean="0">
                <a:solidFill>
                  <a:srgbClr val="0070C0"/>
                </a:solidFill>
              </a:rPr>
              <a:t>kA</a:t>
            </a:r>
            <a:r>
              <a:rPr lang="es-ES" b="1" dirty="0" smtClean="0">
                <a:solidFill>
                  <a:srgbClr val="0070C0"/>
                </a:solidFill>
              </a:rPr>
              <a:t>. Para seleccionar el PIA adecuado por su poder de corte, hay que calcular la corriente máxima de cortocircuito en la instalación</a:t>
            </a:r>
            <a:r>
              <a:rPr lang="es-ES" dirty="0" smtClean="0"/>
              <a:t>.</a:t>
            </a:r>
          </a:p>
          <a:p>
            <a:pPr algn="just"/>
            <a:endParaRPr lang="es-ES" dirty="0"/>
          </a:p>
        </p:txBody>
      </p:sp>
      <p:pic>
        <p:nvPicPr>
          <p:cNvPr id="7" name="Imagen 6"/>
          <p:cNvPicPr>
            <a:picLocks noChangeAspect="1"/>
          </p:cNvPicPr>
          <p:nvPr/>
        </p:nvPicPr>
        <p:blipFill>
          <a:blip r:embed="rId2"/>
          <a:stretch>
            <a:fillRect/>
          </a:stretch>
        </p:blipFill>
        <p:spPr>
          <a:xfrm>
            <a:off x="209800" y="369186"/>
            <a:ext cx="4162425" cy="4219575"/>
          </a:xfrm>
          <a:prstGeom prst="rect">
            <a:avLst/>
          </a:prstGeom>
        </p:spPr>
      </p:pic>
      <p:sp>
        <p:nvSpPr>
          <p:cNvPr id="8" name="Rectángulo 7"/>
          <p:cNvSpPr/>
          <p:nvPr/>
        </p:nvSpPr>
        <p:spPr>
          <a:xfrm>
            <a:off x="4372225" y="369186"/>
            <a:ext cx="1126050" cy="3416320"/>
          </a:xfrm>
          <a:prstGeom prst="rect">
            <a:avLst/>
          </a:prstGeom>
        </p:spPr>
        <p:txBody>
          <a:bodyPr wrap="square">
            <a:spAutoFit/>
          </a:bodyPr>
          <a:lstStyle/>
          <a:p>
            <a:pPr algn="just"/>
            <a:r>
              <a:rPr lang="es-ES" b="1" dirty="0"/>
              <a:t>Comparación de </a:t>
            </a:r>
            <a:r>
              <a:rPr lang="es-ES" b="1" dirty="0" smtClean="0"/>
              <a:t>las corrientes </a:t>
            </a:r>
            <a:r>
              <a:rPr lang="es-ES" b="1" dirty="0"/>
              <a:t>de sobrecarga para una correcta </a:t>
            </a:r>
            <a:r>
              <a:rPr lang="es-ES" b="1" dirty="0" smtClean="0"/>
              <a:t>selección </a:t>
            </a:r>
            <a:r>
              <a:rPr lang="es-ES" b="1" dirty="0"/>
              <a:t>de clase de PIA.</a:t>
            </a:r>
          </a:p>
        </p:txBody>
      </p:sp>
      <p:pic>
        <p:nvPicPr>
          <p:cNvPr id="10" name="Imagen 9"/>
          <p:cNvPicPr>
            <a:picLocks noChangeAspect="1"/>
          </p:cNvPicPr>
          <p:nvPr/>
        </p:nvPicPr>
        <p:blipFill>
          <a:blip r:embed="rId3"/>
          <a:stretch>
            <a:fillRect/>
          </a:stretch>
        </p:blipFill>
        <p:spPr>
          <a:xfrm>
            <a:off x="6398946" y="196770"/>
            <a:ext cx="3457575" cy="4105275"/>
          </a:xfrm>
          <a:prstGeom prst="rect">
            <a:avLst/>
          </a:prstGeom>
        </p:spPr>
      </p:pic>
      <p:sp>
        <p:nvSpPr>
          <p:cNvPr id="11" name="Rectángulo 10"/>
          <p:cNvSpPr/>
          <p:nvPr/>
        </p:nvSpPr>
        <p:spPr>
          <a:xfrm>
            <a:off x="9729976" y="369186"/>
            <a:ext cx="2054431" cy="1754326"/>
          </a:xfrm>
          <a:prstGeom prst="rect">
            <a:avLst/>
          </a:prstGeom>
        </p:spPr>
        <p:txBody>
          <a:bodyPr wrap="square">
            <a:spAutoFit/>
          </a:bodyPr>
          <a:lstStyle/>
          <a:p>
            <a:r>
              <a:rPr lang="es-ES" b="1" dirty="0"/>
              <a:t>Método simple para estimar </a:t>
            </a:r>
            <a:r>
              <a:rPr lang="es-ES" b="1" dirty="0" smtClean="0"/>
              <a:t>el cortocircuito </a:t>
            </a:r>
            <a:r>
              <a:rPr lang="es-ES" b="1" dirty="0"/>
              <a:t>en una instalación </a:t>
            </a:r>
            <a:r>
              <a:rPr lang="es-ES" b="1" dirty="0" smtClean="0"/>
              <a:t>de BT</a:t>
            </a:r>
            <a:r>
              <a:rPr lang="es-ES" b="1" dirty="0"/>
              <a:t>, solo apto hasta 800 </a:t>
            </a:r>
            <a:r>
              <a:rPr lang="es-ES" b="1" dirty="0" err="1"/>
              <a:t>kVA</a:t>
            </a:r>
            <a:r>
              <a:rPr lang="es-ES" b="1" dirty="0"/>
              <a:t>.</a:t>
            </a:r>
          </a:p>
        </p:txBody>
      </p:sp>
    </p:spTree>
    <p:extLst>
      <p:ext uri="{BB962C8B-B14F-4D97-AF65-F5344CB8AC3E}">
        <p14:creationId xmlns:p14="http://schemas.microsoft.com/office/powerpoint/2010/main" val="1893425415"/>
      </p:ext>
    </p:extLst>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654726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Modelos comerciales de PIA</a:t>
            </a:r>
          </a:p>
          <a:p>
            <a:pPr algn="just"/>
            <a:r>
              <a:rPr lang="es-ES" dirty="0" smtClean="0"/>
              <a:t>Se fabrican unipolares, bipolares, tripolares y </a:t>
            </a:r>
            <a:r>
              <a:rPr lang="es-ES" dirty="0" err="1" smtClean="0"/>
              <a:t>tetrapolares</a:t>
            </a:r>
            <a:r>
              <a:rPr lang="es-ES" dirty="0" smtClean="0"/>
              <a:t>, con corrientes asignadas de 6, 10, 16, 20, 25, 32, 40 y 63 A. También existen modelos hasta 120 A para usos industriales, y de baja intensidad de 0,5, 1, 2,3, 4 y 5A para pequeñas cargas. </a:t>
            </a:r>
          </a:p>
          <a:p>
            <a:pPr algn="just"/>
            <a:r>
              <a:rPr lang="es-ES" dirty="0" smtClean="0"/>
              <a:t>Recordemos que obligatoriamente en los tableros deben cortarse todos los polos, incluyendo el neutro, cuando se utilizan esquemas de tierra TT; por lo tanto, solo se pueden usar los bipolares y </a:t>
            </a:r>
            <a:r>
              <a:rPr lang="es-ES" dirty="0" err="1" smtClean="0"/>
              <a:t>tetrapolares</a:t>
            </a:r>
            <a:r>
              <a:rPr lang="es-ES" dirty="0" smtClean="0"/>
              <a:t> en caso de trifásica. También se pueden usar unipolares con palancas de unión.</a:t>
            </a:r>
          </a:p>
          <a:p>
            <a:pPr algn="just"/>
            <a:r>
              <a:rPr lang="es-ES" dirty="0" smtClean="0"/>
              <a:t>Los PIA se montan dentro de tableros en riel DIN de 35 mm (en la jerga, llamado sombrero). Cuando se instalan </a:t>
            </a:r>
            <a:r>
              <a:rPr lang="es-ES" dirty="0" err="1"/>
              <a:t>ladoa</a:t>
            </a:r>
            <a:r>
              <a:rPr lang="es-ES" dirty="0"/>
              <a:t> lado varios PIA In, se debe corregir por un factor de 0,9 </a:t>
            </a:r>
            <a:r>
              <a:rPr lang="es-ES" dirty="0" smtClean="0"/>
              <a:t>hasta </a:t>
            </a:r>
            <a:r>
              <a:rPr lang="es-ES" dirty="0"/>
              <a:t>3 dispositivos, 0,8 hasta 5 y 0,75, 6 y más. Si se </a:t>
            </a:r>
            <a:r>
              <a:rPr lang="es-ES" dirty="0" err="1" smtClean="0"/>
              <a:t>usanseparados</a:t>
            </a:r>
            <a:r>
              <a:rPr lang="es-ES" dirty="0"/>
              <a:t>, no es necesaria la corrección.</a:t>
            </a:r>
          </a:p>
          <a:p>
            <a:pPr algn="just"/>
            <a:r>
              <a:rPr lang="es-ES" dirty="0"/>
              <a:t>Los PIA deben coordinarse </a:t>
            </a:r>
            <a:r>
              <a:rPr lang="es-ES" dirty="0" err="1"/>
              <a:t>amperométricamente</a:t>
            </a:r>
            <a:r>
              <a:rPr lang="es-ES" dirty="0"/>
              <a:t> para que abra el cercano a la carga en falla y se mantenga cerrado el de aguas arriba.</a:t>
            </a:r>
          </a:p>
          <a:p>
            <a:pPr algn="just"/>
            <a:r>
              <a:rPr lang="es-ES" dirty="0"/>
              <a:t>Hay dos tipos de selectividad: total, cuando siempre actúa el interruptor cercano a la carga o lugar de falla, y parcial, cuando solo actúa el PIA más cercano a la carga si el valor de la </a:t>
            </a:r>
            <a:r>
              <a:rPr lang="es-ES" dirty="0" err="1"/>
              <a:t>sobreintensidad</a:t>
            </a:r>
            <a:r>
              <a:rPr lang="es-ES" dirty="0"/>
              <a:t> es inferior a cierto número. En la mayoría de los casos con PIA, solo se puede lograr selectividad parcial. Los fabricantes ofrecen tablas de selectividad para el cálculo.</a:t>
            </a:r>
          </a:p>
          <a:p>
            <a:pPr algn="just"/>
            <a:endParaRPr lang="es-ES" dirty="0"/>
          </a:p>
        </p:txBody>
      </p:sp>
      <p:sp>
        <p:nvSpPr>
          <p:cNvPr id="3" name="Rectángulo 2"/>
          <p:cNvSpPr/>
          <p:nvPr/>
        </p:nvSpPr>
        <p:spPr>
          <a:xfrm>
            <a:off x="6757059" y="5967789"/>
            <a:ext cx="5225144" cy="646331"/>
          </a:xfrm>
          <a:prstGeom prst="rect">
            <a:avLst/>
          </a:prstGeom>
        </p:spPr>
        <p:txBody>
          <a:bodyPr wrap="square">
            <a:spAutoFit/>
          </a:bodyPr>
          <a:lstStyle/>
          <a:p>
            <a:pPr algn="just"/>
            <a:r>
              <a:rPr lang="es-ES" b="1" dirty="0"/>
              <a:t>La selectividad entre dos PIAS en general no es total, solo actuará </a:t>
            </a:r>
            <a:r>
              <a:rPr lang="es-ES" b="1" dirty="0" smtClean="0"/>
              <a:t>el de </a:t>
            </a:r>
            <a:r>
              <a:rPr lang="es-ES" b="1" dirty="0"/>
              <a:t>aguas abajo ante un límite de I.</a:t>
            </a:r>
          </a:p>
        </p:txBody>
      </p:sp>
      <p:pic>
        <p:nvPicPr>
          <p:cNvPr id="4" name="Imagen 3"/>
          <p:cNvPicPr>
            <a:picLocks noChangeAspect="1"/>
          </p:cNvPicPr>
          <p:nvPr/>
        </p:nvPicPr>
        <p:blipFill>
          <a:blip r:embed="rId2"/>
          <a:stretch>
            <a:fillRect/>
          </a:stretch>
        </p:blipFill>
        <p:spPr>
          <a:xfrm>
            <a:off x="7315200" y="196770"/>
            <a:ext cx="3550721" cy="5682258"/>
          </a:xfrm>
          <a:prstGeom prst="rect">
            <a:avLst/>
          </a:prstGeom>
        </p:spPr>
      </p:pic>
    </p:spTree>
    <p:extLst>
      <p:ext uri="{BB962C8B-B14F-4D97-AF65-F5344CB8AC3E}">
        <p14:creationId xmlns:p14="http://schemas.microsoft.com/office/powerpoint/2010/main" val="1354084020"/>
      </p:ext>
    </p:extLst>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Selectividad </a:t>
            </a:r>
            <a:r>
              <a:rPr lang="es-ES" b="1" dirty="0" err="1" smtClean="0">
                <a:solidFill>
                  <a:srgbClr val="0070C0"/>
                </a:solidFill>
                <a:latin typeface="Arial Rounded MT Bold" panose="020F0704030504030204" pitchFamily="34" charset="0"/>
              </a:rPr>
              <a:t>lA</a:t>
            </a:r>
            <a:r>
              <a:rPr lang="es-ES" b="1" dirty="0" smtClean="0">
                <a:solidFill>
                  <a:srgbClr val="0070C0"/>
                </a:solidFill>
                <a:latin typeface="Arial Rounded MT Bold" panose="020F0704030504030204" pitchFamily="34" charset="0"/>
              </a:rPr>
              <a:t>-Fusibles</a:t>
            </a:r>
          </a:p>
          <a:p>
            <a:pPr algn="just"/>
            <a:r>
              <a:rPr lang="es-ES" dirty="0" smtClean="0"/>
              <a:t>Para elevar el poder de corte en cortocircuito, se instala un fusible y un PIA serie, el fusible aguas abajo. Si se quiere proteger una línea larga en donde solo hay posibilidades de cortocircuito, se instala un fusible en la cabecera de la línea y después el PIA.</a:t>
            </a:r>
          </a:p>
          <a:p>
            <a:pPr algn="just"/>
            <a:r>
              <a:rPr lang="es-ES" dirty="0" smtClean="0"/>
              <a:t>La forma de hacer selectivo el conjunto es superponer las curvas en un mismo gráfico y seleccionar las protecciones, de modo que las curvas no se corten. La separación debe ser mayor a 60 </a:t>
            </a:r>
            <a:r>
              <a:rPr lang="es-ES" dirty="0" err="1" smtClean="0"/>
              <a:t>mseg</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ES" dirty="0"/>
          </a:p>
        </p:txBody>
      </p:sp>
      <p:pic>
        <p:nvPicPr>
          <p:cNvPr id="4" name="Imagen 3"/>
          <p:cNvPicPr>
            <a:picLocks noChangeAspect="1"/>
          </p:cNvPicPr>
          <p:nvPr/>
        </p:nvPicPr>
        <p:blipFill>
          <a:blip r:embed="rId2"/>
          <a:stretch>
            <a:fillRect/>
          </a:stretch>
        </p:blipFill>
        <p:spPr>
          <a:xfrm>
            <a:off x="209800" y="1992210"/>
            <a:ext cx="5646963" cy="4123582"/>
          </a:xfrm>
          <a:prstGeom prst="rect">
            <a:avLst/>
          </a:prstGeom>
        </p:spPr>
      </p:pic>
      <p:sp>
        <p:nvSpPr>
          <p:cNvPr id="5" name="Rectángulo 4"/>
          <p:cNvSpPr/>
          <p:nvPr/>
        </p:nvSpPr>
        <p:spPr>
          <a:xfrm>
            <a:off x="209800" y="5829288"/>
            <a:ext cx="5646963" cy="923330"/>
          </a:xfrm>
          <a:prstGeom prst="rect">
            <a:avLst/>
          </a:prstGeom>
        </p:spPr>
        <p:txBody>
          <a:bodyPr wrap="square">
            <a:spAutoFit/>
          </a:bodyPr>
          <a:lstStyle/>
          <a:p>
            <a:pPr algn="just"/>
            <a:endParaRPr lang="es-ES" b="1" dirty="0"/>
          </a:p>
          <a:p>
            <a:pPr algn="just"/>
            <a:r>
              <a:rPr lang="es-ES" b="1" dirty="0"/>
              <a:t>Verificación de la selectividad entre fusibles y PIA, en las dos posiciones posibles, superponiendo su curva.</a:t>
            </a:r>
          </a:p>
        </p:txBody>
      </p:sp>
      <p:sp>
        <p:nvSpPr>
          <p:cNvPr id="6" name="Rectángulo 5"/>
          <p:cNvSpPr/>
          <p:nvPr/>
        </p:nvSpPr>
        <p:spPr>
          <a:xfrm>
            <a:off x="6448304" y="5742294"/>
            <a:ext cx="5434939" cy="923330"/>
          </a:xfrm>
          <a:prstGeom prst="rect">
            <a:avLst/>
          </a:prstGeom>
        </p:spPr>
        <p:txBody>
          <a:bodyPr wrap="square">
            <a:spAutoFit/>
          </a:bodyPr>
          <a:lstStyle/>
          <a:p>
            <a:r>
              <a:rPr lang="es-ES" b="1" dirty="0"/>
              <a:t>Debe calcularse </a:t>
            </a:r>
            <a:r>
              <a:rPr lang="es-ES" b="1" dirty="0" smtClean="0"/>
              <a:t>la corriente </a:t>
            </a:r>
            <a:r>
              <a:rPr lang="es-ES" b="1" dirty="0"/>
              <a:t>de cortocircuito mínima para asegurar </a:t>
            </a:r>
            <a:r>
              <a:rPr lang="es-ES" b="1" dirty="0" smtClean="0"/>
              <a:t>que el PIA </a:t>
            </a:r>
            <a:r>
              <a:rPr lang="es-ES" b="1" dirty="0"/>
              <a:t>dispare </a:t>
            </a:r>
            <a:r>
              <a:rPr lang="es-ES" b="1" dirty="0" smtClean="0"/>
              <a:t>el magnético y no lo confunda </a:t>
            </a:r>
            <a:r>
              <a:rPr lang="es-ES" b="1" dirty="0"/>
              <a:t>con sobrecarga.</a:t>
            </a:r>
          </a:p>
        </p:txBody>
      </p:sp>
      <p:pic>
        <p:nvPicPr>
          <p:cNvPr id="7" name="Imagen 6"/>
          <p:cNvPicPr>
            <a:picLocks noChangeAspect="1"/>
          </p:cNvPicPr>
          <p:nvPr/>
        </p:nvPicPr>
        <p:blipFill>
          <a:blip r:embed="rId3"/>
          <a:stretch>
            <a:fillRect/>
          </a:stretch>
        </p:blipFill>
        <p:spPr>
          <a:xfrm>
            <a:off x="7505205" y="1674422"/>
            <a:ext cx="3942608" cy="3978234"/>
          </a:xfrm>
          <a:prstGeom prst="rect">
            <a:avLst/>
          </a:prstGeom>
        </p:spPr>
      </p:pic>
    </p:spTree>
    <p:extLst>
      <p:ext uri="{BB962C8B-B14F-4D97-AF65-F5344CB8AC3E}">
        <p14:creationId xmlns:p14="http://schemas.microsoft.com/office/powerpoint/2010/main" val="3075622950"/>
      </p:ext>
    </p:extLst>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diferenciales</a:t>
            </a:r>
          </a:p>
          <a:p>
            <a:pPr algn="just"/>
            <a:r>
              <a:rPr lang="es-ES" dirty="0" smtClean="0"/>
              <a:t>El Interruptor Diferencial (1D) es un dispositivo de protección para interrumpir el suministro eléctrico cuando hay corrientes de defecto a tierra desde un conductor activo. El valor de intensidad de disparo está determinado por los riesgos eléctricos hacia las personas y los animales asociados a la instalación y están normalizados en 10, 30 y 300 </a:t>
            </a:r>
            <a:r>
              <a:rPr lang="es-ES" dirty="0" err="1" smtClean="0"/>
              <a:t>mA.</a:t>
            </a:r>
            <a:endParaRPr lang="es-ES" dirty="0" smtClean="0"/>
          </a:p>
          <a:p>
            <a:pPr algn="just"/>
            <a:r>
              <a:rPr lang="es-ES" dirty="0" smtClean="0"/>
              <a:t>En general son electromecánicos, y su funcionamiento se basa en la diferencia entre dos flujos magnéticos. Está constituido por un transformador </a:t>
            </a:r>
            <a:r>
              <a:rPr lang="es-ES" dirty="0" err="1" smtClean="0"/>
              <a:t>toroidal</a:t>
            </a:r>
            <a:r>
              <a:rPr lang="es-ES" dirty="0" smtClean="0"/>
              <a:t> (para evitar dispersión de flujo) con dos arrollamientos primarios bobinados en sentido contrario.</a:t>
            </a:r>
          </a:p>
          <a:p>
            <a:pPr algn="just"/>
            <a:r>
              <a:rPr lang="es-ES" dirty="0" smtClean="0"/>
              <a:t>Una de las bobinas se conecta en serie con la línea o fase, y la otra, en serie con el neutro. De esta forma, como las corrientes de ambos bobinados son iguales, los flujos magnéticos resultan de la misma magnitud, pero de sentido inverso; luego, el flujo magnético neto en el núcleo es cero. </a:t>
            </a:r>
          </a:p>
          <a:p>
            <a:pPr algn="just"/>
            <a:r>
              <a:rPr lang="es-ES" dirty="0" smtClean="0"/>
              <a:t>Ante una fuga de corriente a tierra, el flujo magnético deja de ser cero pues, por el bobinado de línea, la corriente es mayor (corriente de carga más corriente de defecto) que la corriente en el bobinado de neutro (corriente de carga), así se induce tensión en una bobina secundaria.</a:t>
            </a:r>
          </a:p>
          <a:p>
            <a:pPr algn="just"/>
            <a:r>
              <a:rPr lang="es-ES" dirty="0" smtClean="0"/>
              <a:t>Cuando la intensidad de defecto adquiere el valor de calibración, el flujo magnético toma la magnitud para que circule por el secundario la corriente eléctrica que acciona un electroimán; este abre los contactos que están normalmente cerrados y corta la tensión. Un resorte impide que los contactos se vuelvan a cerrar cuando cesó la corriente. </a:t>
            </a:r>
          </a:p>
          <a:p>
            <a:pPr algn="just"/>
            <a:r>
              <a:rPr lang="es-ES" dirty="0" smtClean="0"/>
              <a:t>Como todo relevo magnético, la actuación es instantánea, solo demorada por la inercia de las masas mecánicas de maniobra de contactos.</a:t>
            </a:r>
          </a:p>
          <a:p>
            <a:pPr algn="just"/>
            <a:endParaRPr lang="es-ES" dirty="0"/>
          </a:p>
        </p:txBody>
      </p:sp>
    </p:spTree>
    <p:extLst>
      <p:ext uri="{BB962C8B-B14F-4D97-AF65-F5344CB8AC3E}">
        <p14:creationId xmlns:p14="http://schemas.microsoft.com/office/powerpoint/2010/main" val="1328550725"/>
      </p:ext>
    </p:extLst>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Puesta a tierra</a:t>
            </a:r>
          </a:p>
          <a:p>
            <a:pPr algn="ctr"/>
            <a:r>
              <a:rPr lang="es-ES" b="1" dirty="0" smtClean="0">
                <a:solidFill>
                  <a:srgbClr val="0070C0"/>
                </a:solidFill>
              </a:rPr>
              <a:t>El ID se debe complementar con una adecuada puesta a tierra (PAT). El valor de resistencia de PAT debe ser suficientemente bajo para que la tensión de tierra no supere los 12V cuando circula la máxima corriente de defecto a tierra limitada a 300 </a:t>
            </a:r>
            <a:r>
              <a:rPr lang="es-ES" b="1" dirty="0" err="1" smtClean="0">
                <a:solidFill>
                  <a:srgbClr val="0070C0"/>
                </a:solidFill>
              </a:rPr>
              <a:t>mA.</a:t>
            </a:r>
            <a:r>
              <a:rPr lang="es-ES" b="1" dirty="0" smtClean="0">
                <a:solidFill>
                  <a:srgbClr val="0070C0"/>
                </a:solidFill>
              </a:rPr>
              <a:t> Usamos la ley de Ohm. Recordemos que el circuito de falla a tierra se cierra por la tierra de servicio, por lo que un valor seguro es menor a 10 </a:t>
            </a:r>
            <a:r>
              <a:rPr lang="el-GR" b="1" dirty="0" smtClean="0">
                <a:solidFill>
                  <a:srgbClr val="0070C0"/>
                </a:solidFill>
              </a:rPr>
              <a:t>Ω</a:t>
            </a:r>
            <a:r>
              <a:rPr lang="es-ES" b="1" dirty="0" smtClean="0">
                <a:solidFill>
                  <a:srgbClr val="0070C0"/>
                </a:solidFill>
              </a:rPr>
              <a:t>.</a:t>
            </a:r>
          </a:p>
          <a:p>
            <a:pPr algn="just"/>
            <a:endParaRPr lang="es-ES" dirty="0" smtClean="0"/>
          </a:p>
          <a:p>
            <a:pPr algn="just"/>
            <a:r>
              <a:rPr lang="es-ES" dirty="0" smtClean="0"/>
              <a:t>Los bobinados primarios son de pocas vueltas y de alambre grueso para que la caída de tensión en el ID sea despreciable en relación con la tensión de línea.</a:t>
            </a:r>
          </a:p>
          <a:p>
            <a:pPr algn="just"/>
            <a:r>
              <a:rPr lang="es-ES" dirty="0" smtClean="0"/>
              <a:t>En la imagen inferior se ve el esquema de funcionamiento. </a:t>
            </a:r>
          </a:p>
          <a:p>
            <a:pPr algn="just"/>
            <a:r>
              <a:rPr lang="es-ES" dirty="0" smtClean="0"/>
              <a:t>Podemos notar que hay un botón de prueba que permite probar el dispositivo incrementando la corriente que pasa por el bobinado del conductor vivo, lo que genera una diferencia de flujo que hace actuar al ID. El electroimán está simplificado, en realidad contiene un imán permanente que mantiene la palanca de los contactos pegada al imán; la corriente diferencial genera un flujo que debilita la fuerza </a:t>
            </a:r>
            <a:r>
              <a:rPr lang="es-ES" dirty="0" err="1" smtClean="0"/>
              <a:t>magnetomotriz</a:t>
            </a:r>
            <a:r>
              <a:rPr lang="es-ES" dirty="0" smtClean="0"/>
              <a:t> del imán, y un resorte facilita la separación de la palanca, abre los contactos y los mantiene así.</a:t>
            </a:r>
          </a:p>
          <a:p>
            <a:pPr algn="just"/>
            <a:r>
              <a:rPr lang="es-ES" dirty="0" smtClean="0"/>
              <a:t>Este tipo de ID se denomina de corriente propia, pues el mismo dispositivo genera la corriente diferencial desde la red. Se consideran los más seguros y simples.</a:t>
            </a:r>
          </a:p>
        </p:txBody>
      </p:sp>
    </p:spTree>
    <p:extLst>
      <p:ext uri="{BB962C8B-B14F-4D97-AF65-F5344CB8AC3E}">
        <p14:creationId xmlns:p14="http://schemas.microsoft.com/office/powerpoint/2010/main" val="1457590372"/>
      </p:ext>
    </p:extLst>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246907" y="5864914"/>
            <a:ext cx="9345881" cy="646331"/>
          </a:xfrm>
          <a:prstGeom prst="rect">
            <a:avLst/>
          </a:prstGeom>
        </p:spPr>
        <p:txBody>
          <a:bodyPr wrap="square">
            <a:spAutoFit/>
          </a:bodyPr>
          <a:lstStyle/>
          <a:p>
            <a:pPr algn="ctr"/>
            <a:r>
              <a:rPr lang="es-ES" b="1" dirty="0"/>
              <a:t>Esquema de funcionamiento de un </a:t>
            </a:r>
            <a:r>
              <a:rPr lang="es-ES" b="1" dirty="0" smtClean="0"/>
              <a:t>ID mostrando la necesidad </a:t>
            </a:r>
            <a:r>
              <a:rPr lang="es-ES" b="1" dirty="0"/>
              <a:t>de conductor y puesta </a:t>
            </a:r>
            <a:r>
              <a:rPr lang="es-ES" b="1" dirty="0" smtClean="0"/>
              <a:t>a tierra </a:t>
            </a:r>
            <a:r>
              <a:rPr lang="es-ES" b="1" dirty="0"/>
              <a:t>de protección para su funcionamiento.</a:t>
            </a:r>
          </a:p>
        </p:txBody>
      </p:sp>
      <p:pic>
        <p:nvPicPr>
          <p:cNvPr id="5" name="Imagen 4"/>
          <p:cNvPicPr>
            <a:picLocks noChangeAspect="1"/>
          </p:cNvPicPr>
          <p:nvPr/>
        </p:nvPicPr>
        <p:blipFill>
          <a:blip r:embed="rId2"/>
          <a:stretch>
            <a:fillRect/>
          </a:stretch>
        </p:blipFill>
        <p:spPr>
          <a:xfrm>
            <a:off x="1745673" y="961901"/>
            <a:ext cx="8716487" cy="4690754"/>
          </a:xfrm>
          <a:prstGeom prst="rect">
            <a:avLst/>
          </a:prstGeom>
        </p:spPr>
      </p:pic>
    </p:spTree>
    <p:extLst>
      <p:ext uri="{BB962C8B-B14F-4D97-AF65-F5344CB8AC3E}">
        <p14:creationId xmlns:p14="http://schemas.microsoft.com/office/powerpoint/2010/main" val="1302343444"/>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a:t>
            </a:r>
          </a:p>
          <a:p>
            <a:pPr algn="ctr"/>
            <a:r>
              <a:rPr lang="es-ES" b="1" dirty="0" smtClean="0">
                <a:solidFill>
                  <a:srgbClr val="0070C0"/>
                </a:solidFill>
              </a:rPr>
              <a:t>Un PIA es ineficaz sin tierra. Por lo tanto, se debe medir al menos una vez al año la PAT, registrar su valor para comparar con el anterior y calcular la continuidad de los conductores de protección a cada boca. Es bueno que se instalen al menos dos jabalinas separadas varios metros, pero interconectadas, especialmente en propiedad horizontal, para tener respaldo ante la avería de una de ellas.</a:t>
            </a:r>
          </a:p>
          <a:p>
            <a:pPr algn="just"/>
            <a:endParaRPr lang="es-ES" dirty="0" smtClean="0"/>
          </a:p>
          <a:p>
            <a:pPr algn="just"/>
            <a:r>
              <a:rPr lang="es-ES" dirty="0" smtClean="0"/>
              <a:t>Existen ID electrónicos, cuyo circuito es sencillo: un par de transformadores de intensidad que miden la corriente en L y en N. Estos valores alimentan un comparador y, si hay corriente diferencial, el comparador envía una señal que amplificada acciona el electroimán. Estos equipos funcionan con alimentación auxiliar para el circuito, y esa alimentación puede provenir de la propia red o de una fuente independiente. Esto solo se usa para dispositivos industriales. </a:t>
            </a:r>
          </a:p>
          <a:p>
            <a:pPr algn="just"/>
            <a:r>
              <a:rPr lang="es-ES" dirty="0" smtClean="0"/>
              <a:t>También se pueden medir corrientes diferenciales en distribución trifásica. Para ello se instalan tres transformadores de intensidad, uno por fase; sus secundarios se ponen en paralelo, y sobre otro transformador se obtienen las corrientes diferenciales como suma vectorial de la corriente (montaje </a:t>
            </a:r>
            <a:r>
              <a:rPr lang="es-ES" dirty="0" err="1" smtClean="0"/>
              <a:t>Nicholson</a:t>
            </a:r>
            <a:r>
              <a:rPr lang="es-ES" dirty="0" smtClean="0"/>
              <a:t> de medición). Desde el transformador diferencial se actúan los electroimanes de maniobra.</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Protección diferencial</a:t>
            </a:r>
          </a:p>
          <a:p>
            <a:pPr algn="just"/>
            <a:r>
              <a:rPr lang="es-ES" dirty="0" smtClean="0"/>
              <a:t>El interruptor diferencial presenta dos objetivos principales:</a:t>
            </a:r>
          </a:p>
          <a:p>
            <a:pPr lvl="2" algn="just"/>
            <a:r>
              <a:rPr lang="es-ES" b="1" dirty="0" smtClean="0"/>
              <a:t>0 Preservar vidas humanas.</a:t>
            </a:r>
          </a:p>
          <a:p>
            <a:pPr lvl="2" algn="just"/>
            <a:r>
              <a:rPr lang="es-ES" b="1" dirty="0" smtClean="0"/>
              <a:t>0 Evitar riesgos de incendio.</a:t>
            </a:r>
          </a:p>
          <a:p>
            <a:pPr algn="just"/>
            <a:r>
              <a:rPr lang="es-ES" dirty="0" smtClean="0"/>
              <a:t>Los riesgos eléctricos de contactos dependen del tiempo de circulación de corriente por el cuerpo humano y de su </a:t>
            </a:r>
            <a:r>
              <a:rPr lang="es-ES" dirty="0" err="1" smtClean="0"/>
              <a:t>ntensidad</a:t>
            </a:r>
            <a:r>
              <a:rPr lang="es-ES" dirty="0" smtClean="0"/>
              <a:t>. En el umbral de 30 </a:t>
            </a:r>
            <a:r>
              <a:rPr lang="es-ES" dirty="0" err="1" smtClean="0"/>
              <a:t>mA</a:t>
            </a:r>
            <a:r>
              <a:rPr lang="es-ES" dirty="0" smtClean="0"/>
              <a:t>, comienzan los problemas de parálisis respiratoria, que pueden ser irreversibles si la corriente no se corta antes de los 10 segundos, lo que lleva directamente a la fibrilación ventricular.</a:t>
            </a:r>
          </a:p>
          <a:p>
            <a:pPr algn="just"/>
            <a:r>
              <a:rPr lang="es-ES" dirty="0" smtClean="0"/>
              <a:t>Se considera que, si se corta la corriente inmediatamente, 30 </a:t>
            </a:r>
            <a:r>
              <a:rPr lang="es-ES" dirty="0" err="1" smtClean="0"/>
              <a:t>mA</a:t>
            </a:r>
            <a:r>
              <a:rPr lang="es-ES" dirty="0" smtClean="0"/>
              <a:t> es el umbral seguro. La persona que tuvo un contacto directo o indirecto solo sufrirá una patada, pero no pasará a mayores. En suma, el interruptor diferencial salva una vida. </a:t>
            </a:r>
          </a:p>
        </p:txBody>
      </p:sp>
    </p:spTree>
    <p:extLst>
      <p:ext uri="{BB962C8B-B14F-4D97-AF65-F5344CB8AC3E}">
        <p14:creationId xmlns:p14="http://schemas.microsoft.com/office/powerpoint/2010/main" val="1271312489"/>
      </p:ext>
    </p:extLst>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6000995" cy="6463308"/>
          </a:xfrm>
          <a:prstGeom prst="rect">
            <a:avLst/>
          </a:prstGeom>
        </p:spPr>
        <p:txBody>
          <a:bodyPr wrap="square">
            <a:spAutoFit/>
          </a:bodyPr>
          <a:lstStyle/>
          <a:p>
            <a:pPr algn="just"/>
            <a:r>
              <a:rPr lang="es-ES" dirty="0" smtClean="0"/>
              <a:t>Para que el ID proteja contra contactos indirectos, es imprescindible que exista un conductor de protección que conecte a tierra las masas metálicas de los equipos para que, ante una falla de aislación, circule corriente diferencial, y el ID actúe evitando que queden energizadas las masas metálicas.</a:t>
            </a:r>
          </a:p>
          <a:p>
            <a:pPr algn="just"/>
            <a:r>
              <a:rPr lang="es-ES" dirty="0" smtClean="0"/>
              <a:t>Una corriente de unos 10 </a:t>
            </a:r>
            <a:r>
              <a:rPr lang="es-ES" dirty="0" err="1" smtClean="0"/>
              <a:t>mA</a:t>
            </a:r>
            <a:r>
              <a:rPr lang="es-ES" dirty="0" smtClean="0"/>
              <a:t> es el umbral de no soltar, por lo tanto, en donde hay niños, un ID con este valor de </a:t>
            </a:r>
            <a:r>
              <a:rPr lang="es-ES" dirty="0"/>
              <a:t>calibración </a:t>
            </a:r>
            <a:r>
              <a:rPr lang="es-ES" dirty="0" smtClean="0"/>
              <a:t>aumenta </a:t>
            </a:r>
            <a:r>
              <a:rPr lang="es-ES" dirty="0"/>
              <a:t>la seguridad. Es especialmente recomendado </a:t>
            </a:r>
            <a:r>
              <a:rPr lang="es-ES" dirty="0" smtClean="0"/>
              <a:t>en </a:t>
            </a:r>
            <a:r>
              <a:rPr lang="es-ES" dirty="0"/>
              <a:t>ambientes húmedos, donde la resistencia del cuerpo </a:t>
            </a:r>
            <a:r>
              <a:rPr lang="es-ES" dirty="0" smtClean="0"/>
              <a:t>disminuye</a:t>
            </a:r>
            <a:r>
              <a:rPr lang="es-ES" dirty="0"/>
              <a:t>. También en lugares con ancianos o personas con </a:t>
            </a:r>
            <a:r>
              <a:rPr lang="es-ES" dirty="0" smtClean="0"/>
              <a:t>problemas </a:t>
            </a:r>
            <a:r>
              <a:rPr lang="es-ES" dirty="0"/>
              <a:t>cardíacos.</a:t>
            </a:r>
          </a:p>
          <a:p>
            <a:pPr algn="just"/>
            <a:r>
              <a:rPr lang="es-ES" dirty="0"/>
              <a:t>En líneas largas es conveniente instalar ID de 300 </a:t>
            </a:r>
            <a:r>
              <a:rPr lang="es-ES" dirty="0" err="1"/>
              <a:t>mA.</a:t>
            </a:r>
            <a:r>
              <a:rPr lang="es-ES" dirty="0"/>
              <a:t> </a:t>
            </a:r>
          </a:p>
          <a:p>
            <a:pPr algn="just"/>
            <a:r>
              <a:rPr lang="es-ES" dirty="0"/>
              <a:t>Cualquier falla a tierra de estas líneas accionará el ID </a:t>
            </a:r>
            <a:r>
              <a:rPr lang="es-ES" dirty="0" smtClean="0"/>
              <a:t>eliminando </a:t>
            </a:r>
            <a:r>
              <a:rPr lang="es-ES" dirty="0"/>
              <a:t>la probabilidad de incendios, aunque un ID de esta </a:t>
            </a:r>
            <a:r>
              <a:rPr lang="es-ES" dirty="0" smtClean="0"/>
              <a:t>corriente </a:t>
            </a:r>
            <a:r>
              <a:rPr lang="es-ES" dirty="0"/>
              <a:t>no preserva vidas. Ante un contacto directo, la </a:t>
            </a:r>
            <a:r>
              <a:rPr lang="es-ES" dirty="0" smtClean="0"/>
              <a:t>corriente </a:t>
            </a:r>
            <a:r>
              <a:rPr lang="es-ES" dirty="0"/>
              <a:t>promedio entre manos y pies de una persona seca </a:t>
            </a:r>
            <a:r>
              <a:rPr lang="es-ES" dirty="0" smtClean="0"/>
              <a:t>es </a:t>
            </a:r>
            <a:r>
              <a:rPr lang="es-ES" dirty="0"/>
              <a:t>de 220 V / 1600 </a:t>
            </a:r>
            <a:r>
              <a:rPr lang="es-ES" dirty="0" smtClean="0"/>
              <a:t>(</a:t>
            </a:r>
            <a:r>
              <a:rPr lang="el-GR" dirty="0" smtClean="0"/>
              <a:t>Ω</a:t>
            </a:r>
            <a:r>
              <a:rPr lang="es-ES" dirty="0" smtClean="0"/>
              <a:t>) </a:t>
            </a:r>
            <a:r>
              <a:rPr lang="es-ES" dirty="0"/>
              <a:t>= 137 </a:t>
            </a:r>
            <a:r>
              <a:rPr lang="es-ES" dirty="0" err="1"/>
              <a:t>mA</a:t>
            </a:r>
            <a:r>
              <a:rPr lang="es-ES" dirty="0"/>
              <a:t>, por lo que el ID no actuará. </a:t>
            </a:r>
          </a:p>
          <a:p>
            <a:pPr algn="just"/>
            <a:r>
              <a:rPr lang="es-ES" dirty="0"/>
              <a:t>Con 137 </a:t>
            </a:r>
            <a:r>
              <a:rPr lang="es-ES" dirty="0" err="1"/>
              <a:t>mA</a:t>
            </a:r>
            <a:r>
              <a:rPr lang="es-ES" dirty="0"/>
              <a:t> circulando 0,5 segundos ya hay riesgo del 50 % </a:t>
            </a:r>
            <a:r>
              <a:rPr lang="es-ES" dirty="0" smtClean="0"/>
              <a:t>de </a:t>
            </a:r>
            <a:r>
              <a:rPr lang="es-ES" dirty="0"/>
              <a:t>fibrilación ventricular.</a:t>
            </a:r>
          </a:p>
          <a:p>
            <a:pPr algn="just"/>
            <a:r>
              <a:rPr lang="es-ES" dirty="0"/>
              <a:t>Por razones de compatibilidad electromagnética (CE), </a:t>
            </a:r>
            <a:r>
              <a:rPr lang="es-ES" dirty="0" smtClean="0"/>
              <a:t>los equipos </a:t>
            </a:r>
            <a:r>
              <a:rPr lang="es-ES" dirty="0"/>
              <a:t>electrónicos poseen filtros en la alimentación que </a:t>
            </a:r>
            <a:r>
              <a:rPr lang="es-ES" dirty="0" smtClean="0"/>
              <a:t>evitan </a:t>
            </a:r>
            <a:r>
              <a:rPr lang="es-ES" dirty="0"/>
              <a:t>que las armónicas de las fuentes </a:t>
            </a:r>
            <a:r>
              <a:rPr lang="es-ES" dirty="0" err="1"/>
              <a:t>switching</a:t>
            </a:r>
            <a:r>
              <a:rPr lang="es-ES" dirty="0"/>
              <a:t> sean </a:t>
            </a:r>
            <a:r>
              <a:rPr lang="es-ES" dirty="0" smtClean="0"/>
              <a:t>conducidas </a:t>
            </a:r>
            <a:r>
              <a:rPr lang="es-ES" dirty="0"/>
              <a:t>por el cable</a:t>
            </a:r>
            <a:r>
              <a:rPr lang="es-ES" dirty="0" smtClean="0"/>
              <a:t>.</a:t>
            </a:r>
          </a:p>
        </p:txBody>
      </p:sp>
      <p:pic>
        <p:nvPicPr>
          <p:cNvPr id="3" name="Imagen 2"/>
          <p:cNvPicPr>
            <a:picLocks noChangeAspect="1"/>
          </p:cNvPicPr>
          <p:nvPr/>
        </p:nvPicPr>
        <p:blipFill>
          <a:blip r:embed="rId2"/>
          <a:stretch>
            <a:fillRect/>
          </a:stretch>
        </p:blipFill>
        <p:spPr>
          <a:xfrm>
            <a:off x="6210795" y="404823"/>
            <a:ext cx="3248025" cy="1819275"/>
          </a:xfrm>
          <a:prstGeom prst="rect">
            <a:avLst/>
          </a:prstGeom>
        </p:spPr>
      </p:pic>
      <p:pic>
        <p:nvPicPr>
          <p:cNvPr id="5" name="Imagen 4"/>
          <p:cNvPicPr>
            <a:picLocks noChangeAspect="1"/>
          </p:cNvPicPr>
          <p:nvPr/>
        </p:nvPicPr>
        <p:blipFill>
          <a:blip r:embed="rId3"/>
          <a:stretch>
            <a:fillRect/>
          </a:stretch>
        </p:blipFill>
        <p:spPr>
          <a:xfrm>
            <a:off x="6149501" y="3572255"/>
            <a:ext cx="3640675" cy="3113717"/>
          </a:xfrm>
          <a:prstGeom prst="rect">
            <a:avLst/>
          </a:prstGeom>
        </p:spPr>
      </p:pic>
      <p:pic>
        <p:nvPicPr>
          <p:cNvPr id="6" name="Imagen 5"/>
          <p:cNvPicPr>
            <a:picLocks noChangeAspect="1"/>
          </p:cNvPicPr>
          <p:nvPr/>
        </p:nvPicPr>
        <p:blipFill>
          <a:blip r:embed="rId4"/>
          <a:stretch>
            <a:fillRect/>
          </a:stretch>
        </p:blipFill>
        <p:spPr>
          <a:xfrm>
            <a:off x="8764791" y="1999488"/>
            <a:ext cx="3219450" cy="2655159"/>
          </a:xfrm>
          <a:prstGeom prst="rect">
            <a:avLst/>
          </a:prstGeom>
        </p:spPr>
      </p:pic>
      <p:sp>
        <p:nvSpPr>
          <p:cNvPr id="7" name="Rectángulo 6"/>
          <p:cNvSpPr/>
          <p:nvPr/>
        </p:nvSpPr>
        <p:spPr>
          <a:xfrm>
            <a:off x="9458820" y="540765"/>
            <a:ext cx="2525421" cy="1200329"/>
          </a:xfrm>
          <a:prstGeom prst="rect">
            <a:avLst/>
          </a:prstGeom>
        </p:spPr>
        <p:txBody>
          <a:bodyPr wrap="square">
            <a:spAutoFit/>
          </a:bodyPr>
          <a:lstStyle/>
          <a:p>
            <a:r>
              <a:rPr lang="es-ES" b="1" dirty="0"/>
              <a:t>Montaje </a:t>
            </a:r>
            <a:r>
              <a:rPr lang="es-ES" b="1" dirty="0" err="1"/>
              <a:t>Nicholson</a:t>
            </a:r>
            <a:r>
              <a:rPr lang="es-ES" b="1" dirty="0"/>
              <a:t> para medir corrientes diferenciales en sistemas trifásicos.</a:t>
            </a:r>
          </a:p>
        </p:txBody>
      </p:sp>
      <p:sp>
        <p:nvSpPr>
          <p:cNvPr id="8" name="Rectángulo 7"/>
          <p:cNvSpPr/>
          <p:nvPr/>
        </p:nvSpPr>
        <p:spPr>
          <a:xfrm>
            <a:off x="6210794" y="2224098"/>
            <a:ext cx="2553997" cy="1477328"/>
          </a:xfrm>
          <a:prstGeom prst="rect">
            <a:avLst/>
          </a:prstGeom>
        </p:spPr>
        <p:txBody>
          <a:bodyPr wrap="square">
            <a:spAutoFit/>
          </a:bodyPr>
          <a:lstStyle/>
          <a:p>
            <a:pPr algn="just"/>
            <a:r>
              <a:rPr lang="es-ES" b="1" dirty="0" smtClean="0"/>
              <a:t>Los ID de </a:t>
            </a:r>
            <a:r>
              <a:rPr lang="es-ES" b="1" dirty="0"/>
              <a:t>300 </a:t>
            </a:r>
            <a:r>
              <a:rPr lang="es-ES" b="1" dirty="0" err="1"/>
              <a:t>mA</a:t>
            </a:r>
            <a:r>
              <a:rPr lang="es-ES" b="1" dirty="0"/>
              <a:t> eliminan riesgos de incendio en líneas largas</a:t>
            </a:r>
            <a:r>
              <a:rPr lang="es-ES" b="1" dirty="0" smtClean="0"/>
              <a:t>, pero </a:t>
            </a:r>
            <a:r>
              <a:rPr lang="es-ES" b="1" dirty="0"/>
              <a:t>no protegen </a:t>
            </a:r>
            <a:r>
              <a:rPr lang="es-ES" b="1" dirty="0" smtClean="0"/>
              <a:t>a las </a:t>
            </a:r>
            <a:r>
              <a:rPr lang="es-ES" b="1" dirty="0" err="1" smtClean="0"/>
              <a:t>ersonas</a:t>
            </a:r>
            <a:r>
              <a:rPr lang="es-ES" b="1" dirty="0"/>
              <a:t>.</a:t>
            </a:r>
          </a:p>
        </p:txBody>
      </p:sp>
      <p:sp>
        <p:nvSpPr>
          <p:cNvPr id="9" name="Rectángulo 8"/>
          <p:cNvSpPr/>
          <p:nvPr/>
        </p:nvSpPr>
        <p:spPr>
          <a:xfrm>
            <a:off x="9790176" y="4549676"/>
            <a:ext cx="2194065" cy="2308324"/>
          </a:xfrm>
          <a:prstGeom prst="rect">
            <a:avLst/>
          </a:prstGeom>
        </p:spPr>
        <p:txBody>
          <a:bodyPr wrap="square">
            <a:spAutoFit/>
          </a:bodyPr>
          <a:lstStyle/>
          <a:p>
            <a:pPr algn="just"/>
            <a:r>
              <a:rPr lang="es-ES" b="1" dirty="0"/>
              <a:t>En ambientes húmedos, como un jardín, </a:t>
            </a:r>
            <a:r>
              <a:rPr lang="es-ES" b="1" dirty="0" smtClean="0"/>
              <a:t>se debe </a:t>
            </a:r>
            <a:r>
              <a:rPr lang="es-ES" b="1" dirty="0"/>
              <a:t>utilizar </a:t>
            </a:r>
            <a:r>
              <a:rPr lang="es-ES" b="1" dirty="0" smtClean="0"/>
              <a:t>el ID de </a:t>
            </a:r>
            <a:r>
              <a:rPr lang="es-ES" b="1" dirty="0"/>
              <a:t>10 </a:t>
            </a:r>
            <a:r>
              <a:rPr lang="es-ES" b="1" dirty="0" err="1"/>
              <a:t>mA.</a:t>
            </a:r>
            <a:r>
              <a:rPr lang="es-ES" b="1" dirty="0"/>
              <a:t> </a:t>
            </a:r>
          </a:p>
          <a:p>
            <a:pPr algn="just"/>
            <a:r>
              <a:rPr lang="es-ES" b="1" dirty="0" smtClean="0"/>
              <a:t>El circuito </a:t>
            </a:r>
            <a:r>
              <a:rPr lang="es-ES" b="1" dirty="0"/>
              <a:t>debe ser </a:t>
            </a:r>
            <a:r>
              <a:rPr lang="es-ES" b="1" dirty="0" smtClean="0"/>
              <a:t>independiente </a:t>
            </a:r>
            <a:r>
              <a:rPr lang="es-ES" b="1" dirty="0"/>
              <a:t>para exteriores.</a:t>
            </a:r>
          </a:p>
        </p:txBody>
      </p:sp>
    </p:spTree>
    <p:extLst>
      <p:ext uri="{BB962C8B-B14F-4D97-AF65-F5344CB8AC3E}">
        <p14:creationId xmlns:p14="http://schemas.microsoft.com/office/powerpoint/2010/main" val="3034841011"/>
      </p:ext>
    </p:extLst>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36042" y="457580"/>
            <a:ext cx="3528822" cy="4967860"/>
          </a:xfrm>
          <a:prstGeom prst="rect">
            <a:avLst/>
          </a:prstGeom>
        </p:spPr>
      </p:pic>
      <p:pic>
        <p:nvPicPr>
          <p:cNvPr id="4" name="Imagen 3"/>
          <p:cNvPicPr>
            <a:picLocks noChangeAspect="1"/>
          </p:cNvPicPr>
          <p:nvPr/>
        </p:nvPicPr>
        <p:blipFill>
          <a:blip r:embed="rId3"/>
          <a:stretch>
            <a:fillRect/>
          </a:stretch>
        </p:blipFill>
        <p:spPr>
          <a:xfrm>
            <a:off x="7022593" y="3706369"/>
            <a:ext cx="4387786" cy="2664904"/>
          </a:xfrm>
          <a:prstGeom prst="rect">
            <a:avLst/>
          </a:prstGeom>
        </p:spPr>
      </p:pic>
      <p:sp>
        <p:nvSpPr>
          <p:cNvPr id="5" name="Rectángulo 4"/>
          <p:cNvSpPr/>
          <p:nvPr/>
        </p:nvSpPr>
        <p:spPr>
          <a:xfrm>
            <a:off x="3864863" y="723175"/>
            <a:ext cx="1562159" cy="2585323"/>
          </a:xfrm>
          <a:prstGeom prst="rect">
            <a:avLst/>
          </a:prstGeom>
        </p:spPr>
        <p:txBody>
          <a:bodyPr wrap="square">
            <a:spAutoFit/>
          </a:bodyPr>
          <a:lstStyle/>
          <a:p>
            <a:r>
              <a:rPr lang="es-ES" b="1" dirty="0"/>
              <a:t>La posición </a:t>
            </a:r>
          </a:p>
          <a:p>
            <a:r>
              <a:rPr lang="es-ES" b="1" dirty="0"/>
              <a:t>del PIA está </a:t>
            </a:r>
          </a:p>
          <a:p>
            <a:r>
              <a:rPr lang="es-ES" b="1" dirty="0"/>
              <a:t>relacionada</a:t>
            </a:r>
          </a:p>
          <a:p>
            <a:r>
              <a:rPr lang="es-ES" b="1" dirty="0"/>
              <a:t>con </a:t>
            </a:r>
            <a:r>
              <a:rPr lang="es-ES" b="1" dirty="0" smtClean="0"/>
              <a:t>la </a:t>
            </a:r>
            <a:r>
              <a:rPr lang="es-ES" b="1" dirty="0" err="1" smtClean="0"/>
              <a:t>Icc</a:t>
            </a:r>
            <a:r>
              <a:rPr lang="es-ES" b="1" dirty="0" smtClean="0"/>
              <a:t>.</a:t>
            </a:r>
            <a:endParaRPr lang="es-ES" b="1" dirty="0"/>
          </a:p>
          <a:p>
            <a:r>
              <a:rPr lang="es-ES" b="1" dirty="0"/>
              <a:t>Hay que</a:t>
            </a:r>
          </a:p>
          <a:p>
            <a:r>
              <a:rPr lang="es-ES" b="1" dirty="0"/>
              <a:t>utilizar un</a:t>
            </a:r>
          </a:p>
          <a:p>
            <a:r>
              <a:rPr lang="es-ES" b="1" dirty="0"/>
              <a:t>cortocircuito </a:t>
            </a:r>
          </a:p>
          <a:p>
            <a:r>
              <a:rPr lang="es-ES" b="1" dirty="0"/>
              <a:t>aguas abajo </a:t>
            </a:r>
          </a:p>
          <a:p>
            <a:r>
              <a:rPr lang="es-ES" b="1" dirty="0"/>
              <a:t>con más </a:t>
            </a:r>
            <a:r>
              <a:rPr lang="es-ES" b="1" dirty="0" err="1"/>
              <a:t>PdC</a:t>
            </a:r>
            <a:r>
              <a:rPr lang="es-ES" dirty="0"/>
              <a:t>.</a:t>
            </a:r>
          </a:p>
        </p:txBody>
      </p:sp>
      <p:sp>
        <p:nvSpPr>
          <p:cNvPr id="6" name="Rectángulo 5"/>
          <p:cNvSpPr/>
          <p:nvPr/>
        </p:nvSpPr>
        <p:spPr>
          <a:xfrm>
            <a:off x="6803816" y="2479845"/>
            <a:ext cx="4825340" cy="923330"/>
          </a:xfrm>
          <a:prstGeom prst="rect">
            <a:avLst/>
          </a:prstGeom>
        </p:spPr>
        <p:txBody>
          <a:bodyPr wrap="square">
            <a:spAutoFit/>
          </a:bodyPr>
          <a:lstStyle/>
          <a:p>
            <a:r>
              <a:rPr lang="es-ES" b="1" dirty="0" smtClean="0"/>
              <a:t>Este </a:t>
            </a:r>
            <a:r>
              <a:rPr lang="es-ES" b="1" dirty="0"/>
              <a:t>circuito simple, armado en una caja plástica, permite </a:t>
            </a:r>
            <a:r>
              <a:rPr lang="es-ES" b="1" dirty="0" smtClean="0"/>
              <a:t>probar el ID y si están </a:t>
            </a:r>
            <a:r>
              <a:rPr lang="es-ES" b="1" dirty="0"/>
              <a:t>correctamente conectados los tomacorrientes.</a:t>
            </a:r>
          </a:p>
        </p:txBody>
      </p:sp>
    </p:spTree>
    <p:extLst>
      <p:ext uri="{BB962C8B-B14F-4D97-AF65-F5344CB8AC3E}">
        <p14:creationId xmlns:p14="http://schemas.microsoft.com/office/powerpoint/2010/main" val="1568246157"/>
      </p:ext>
    </p:extLst>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158131"/>
            <a:ext cx="7960426" cy="6740307"/>
          </a:xfrm>
          <a:prstGeom prst="rect">
            <a:avLst/>
          </a:prstGeom>
        </p:spPr>
        <p:txBody>
          <a:bodyPr wrap="square">
            <a:spAutoFit/>
          </a:bodyPr>
          <a:lstStyle/>
          <a:p>
            <a:pPr algn="just"/>
            <a:r>
              <a:rPr lang="es-ES" dirty="0" smtClean="0"/>
              <a:t>Estos </a:t>
            </a:r>
            <a:r>
              <a:rPr lang="es-ES" dirty="0"/>
              <a:t>filtros </a:t>
            </a:r>
            <a:r>
              <a:rPr lang="es-ES" dirty="0" err="1"/>
              <a:t>pasabajos</a:t>
            </a:r>
            <a:r>
              <a:rPr lang="es-ES" dirty="0"/>
              <a:t> poseen capacitores a masa. Un valor </a:t>
            </a:r>
            <a:r>
              <a:rPr lang="es-ES" dirty="0" smtClean="0"/>
              <a:t>típico </a:t>
            </a:r>
            <a:r>
              <a:rPr lang="es-ES" dirty="0"/>
              <a:t>es de 0,01 </a:t>
            </a:r>
            <a:r>
              <a:rPr lang="es-ES" dirty="0" err="1"/>
              <a:t>yF</a:t>
            </a:r>
            <a:r>
              <a:rPr lang="es-ES" dirty="0"/>
              <a:t>, que en 50 Hz presenta una reactancia </a:t>
            </a:r>
            <a:r>
              <a:rPr lang="es-ES" dirty="0" smtClean="0"/>
              <a:t>de unos </a:t>
            </a:r>
            <a:r>
              <a:rPr lang="es-ES" dirty="0"/>
              <a:t>318 k(; al menos siempre hay dos, por lo que la </a:t>
            </a:r>
            <a:r>
              <a:rPr lang="es-ES" dirty="0" smtClean="0"/>
              <a:t>reactancia </a:t>
            </a:r>
            <a:r>
              <a:rPr lang="es-ES" dirty="0"/>
              <a:t>es de 159 </a:t>
            </a:r>
            <a:r>
              <a:rPr lang="es-ES" dirty="0" err="1"/>
              <a:t>kQ</a:t>
            </a:r>
            <a:r>
              <a:rPr lang="es-ES" dirty="0"/>
              <a:t>. Entonces siempre hay una intensidad </a:t>
            </a:r>
            <a:r>
              <a:rPr lang="es-ES" dirty="0" smtClean="0"/>
              <a:t>de </a:t>
            </a:r>
            <a:r>
              <a:rPr lang="es-ES" dirty="0"/>
              <a:t>fuga a masa de 220 V / 159k0 = 1,4 </a:t>
            </a:r>
            <a:r>
              <a:rPr lang="es-ES" dirty="0" err="1"/>
              <a:t>mA.</a:t>
            </a:r>
            <a:endParaRPr lang="es-ES" dirty="0"/>
          </a:p>
          <a:p>
            <a:pPr algn="just"/>
            <a:r>
              <a:rPr lang="es-ES" dirty="0"/>
              <a:t>Los ID de 30 </a:t>
            </a:r>
            <a:r>
              <a:rPr lang="es-ES" dirty="0" err="1"/>
              <a:t>mA</a:t>
            </a:r>
            <a:r>
              <a:rPr lang="es-ES" dirty="0"/>
              <a:t> necesitan al menos 15 </a:t>
            </a:r>
            <a:r>
              <a:rPr lang="es-ES" dirty="0" err="1"/>
              <a:t>mA</a:t>
            </a:r>
            <a:r>
              <a:rPr lang="es-ES" dirty="0"/>
              <a:t> para actuar </a:t>
            </a:r>
            <a:r>
              <a:rPr lang="es-ES" dirty="0" smtClean="0"/>
              <a:t>cuando </a:t>
            </a:r>
            <a:r>
              <a:rPr lang="es-ES" dirty="0"/>
              <a:t>se </a:t>
            </a:r>
            <a:r>
              <a:rPr lang="es-ES" dirty="0" err="1"/>
              <a:t>descalibran</a:t>
            </a:r>
            <a:r>
              <a:rPr lang="es-ES" dirty="0"/>
              <a:t>, es decir, si se conectan 11 </a:t>
            </a:r>
            <a:r>
              <a:rPr lang="es-ES" dirty="0" smtClean="0"/>
              <a:t>equipos electrónicos con filtros, un ID envejecido (aunque actúe bien en 30 </a:t>
            </a:r>
            <a:r>
              <a:rPr lang="es-ES" dirty="0" err="1" smtClean="0"/>
              <a:t>mA</a:t>
            </a:r>
            <a:r>
              <a:rPr lang="es-ES" dirty="0" smtClean="0"/>
              <a:t>) puede </a:t>
            </a:r>
            <a:r>
              <a:rPr lang="es-ES" dirty="0"/>
              <a:t>interrumpir </a:t>
            </a:r>
            <a:r>
              <a:rPr lang="es-ES" dirty="0" smtClean="0"/>
              <a:t>la corriente</a:t>
            </a:r>
            <a:r>
              <a:rPr lang="es-ES" dirty="0"/>
              <a:t>, sacando de </a:t>
            </a:r>
            <a:r>
              <a:rPr lang="es-ES" dirty="0" smtClean="0"/>
              <a:t>servicio los equipos electrónicos. Debemos </a:t>
            </a:r>
            <a:r>
              <a:rPr lang="es-ES" dirty="0"/>
              <a:t>limitarnos</a:t>
            </a:r>
            <a:r>
              <a:rPr lang="es-ES" dirty="0" smtClean="0"/>
              <a:t>, entonces</a:t>
            </a:r>
            <a:r>
              <a:rPr lang="es-ES" dirty="0"/>
              <a:t>, </a:t>
            </a:r>
            <a:r>
              <a:rPr lang="es-ES" dirty="0" smtClean="0"/>
              <a:t>a 6/8 equipos </a:t>
            </a:r>
            <a:r>
              <a:rPr lang="es-ES" dirty="0"/>
              <a:t>por cada </a:t>
            </a:r>
            <a:r>
              <a:rPr lang="es-ES" dirty="0" smtClean="0"/>
              <a:t>ID estándar de 30 </a:t>
            </a:r>
            <a:r>
              <a:rPr lang="es-ES" dirty="0" err="1" smtClean="0"/>
              <a:t>mA</a:t>
            </a:r>
            <a:r>
              <a:rPr lang="es-ES" dirty="0" err="1"/>
              <a:t>.</a:t>
            </a:r>
            <a:r>
              <a:rPr lang="es-ES" dirty="0"/>
              <a:t> </a:t>
            </a:r>
          </a:p>
          <a:p>
            <a:pPr algn="just"/>
            <a:r>
              <a:rPr lang="es-ES" dirty="0"/>
              <a:t>Recordemos </a:t>
            </a:r>
            <a:r>
              <a:rPr lang="es-ES" dirty="0" smtClean="0"/>
              <a:t>que el electroimán del ID posee un imán permanente </a:t>
            </a:r>
            <a:r>
              <a:rPr lang="es-ES" dirty="0"/>
              <a:t>y, si la palanca con el tiempo no cierra bien el </a:t>
            </a:r>
            <a:r>
              <a:rPr lang="es-ES" dirty="0" smtClean="0"/>
              <a:t>circuito magnético</a:t>
            </a:r>
            <a:r>
              <a:rPr lang="es-ES" dirty="0"/>
              <a:t>, </a:t>
            </a:r>
            <a:r>
              <a:rPr lang="es-ES" dirty="0" smtClean="0"/>
              <a:t>el imán se irá desmagnetizando</a:t>
            </a:r>
            <a:r>
              <a:rPr lang="es-ES" dirty="0"/>
              <a:t>, </a:t>
            </a:r>
            <a:r>
              <a:rPr lang="es-ES" dirty="0" smtClean="0"/>
              <a:t>y permitirá que el ID actúe </a:t>
            </a:r>
            <a:r>
              <a:rPr lang="es-ES" dirty="0"/>
              <a:t>con menor corriente a tierra.</a:t>
            </a:r>
          </a:p>
          <a:p>
            <a:pPr algn="just"/>
            <a:r>
              <a:rPr lang="es-ES" b="1" dirty="0">
                <a:solidFill>
                  <a:srgbClr val="0070C0"/>
                </a:solidFill>
                <a:latin typeface="Arial Rounded MT Bold" panose="020F0704030504030204" pitchFamily="34" charset="0"/>
              </a:rPr>
              <a:t>Formas comerciales</a:t>
            </a:r>
          </a:p>
          <a:p>
            <a:pPr algn="just"/>
            <a:r>
              <a:rPr lang="es-ES" dirty="0"/>
              <a:t>Los ID domésticos y para oficinas o talleres se presentan en </a:t>
            </a:r>
            <a:r>
              <a:rPr lang="es-ES" dirty="0" smtClean="0"/>
              <a:t>módulos </a:t>
            </a:r>
            <a:r>
              <a:rPr lang="es-ES" dirty="0"/>
              <a:t>para riel DIN de 4 unidades de módulo, es decir, 36 </a:t>
            </a:r>
            <a:r>
              <a:rPr lang="es-ES" dirty="0" smtClean="0"/>
              <a:t>mm de </a:t>
            </a:r>
            <a:r>
              <a:rPr lang="es-ES" dirty="0"/>
              <a:t>ancho para </a:t>
            </a:r>
            <a:r>
              <a:rPr lang="es-ES" dirty="0" smtClean="0"/>
              <a:t>los de 1P+N</a:t>
            </a:r>
            <a:r>
              <a:rPr lang="es-ES" dirty="0"/>
              <a:t>. Los de 3P+N son de 72 </a:t>
            </a:r>
            <a:r>
              <a:rPr lang="es-ES" dirty="0" err="1"/>
              <a:t>mm.</a:t>
            </a:r>
            <a:endParaRPr lang="es-ES" dirty="0"/>
          </a:p>
          <a:p>
            <a:pPr algn="just"/>
            <a:r>
              <a:rPr lang="es-ES" dirty="0"/>
              <a:t>Las intensidades nominales típicas son de 25, 40 y 63 A. </a:t>
            </a:r>
            <a:r>
              <a:rPr lang="es-ES" dirty="0" smtClean="0"/>
              <a:t>En general </a:t>
            </a:r>
            <a:r>
              <a:rPr lang="es-ES" dirty="0"/>
              <a:t>tienen 3kA de poder de corte, por lo que no pueden </a:t>
            </a:r>
            <a:r>
              <a:rPr lang="es-ES" dirty="0" smtClean="0"/>
              <a:t>abrir </a:t>
            </a:r>
            <a:r>
              <a:rPr lang="es-ES" dirty="0"/>
              <a:t>un cortocircuito de más corriente, siempre lo debe </a:t>
            </a:r>
            <a:r>
              <a:rPr lang="es-ES" dirty="0" smtClean="0"/>
              <a:t>ayudar </a:t>
            </a:r>
            <a:r>
              <a:rPr lang="es-ES" dirty="0"/>
              <a:t>el PIA que se debe colocar en serie con el ID. La </a:t>
            </a:r>
            <a:r>
              <a:rPr lang="es-ES" dirty="0" smtClean="0"/>
              <a:t>durabilidad </a:t>
            </a:r>
            <a:r>
              <a:rPr lang="es-ES" dirty="0"/>
              <a:t>de un </a:t>
            </a:r>
            <a:r>
              <a:rPr lang="es-ES" dirty="0" smtClean="0"/>
              <a:t>ID </a:t>
            </a:r>
            <a:r>
              <a:rPr lang="es-ES" dirty="0"/>
              <a:t>es de unas 10.000 operaciones bajo carga de </a:t>
            </a:r>
            <a:r>
              <a:rPr lang="es-ES" dirty="0" smtClean="0"/>
              <a:t>0,9 </a:t>
            </a:r>
            <a:r>
              <a:rPr lang="es-ES" dirty="0"/>
              <a:t>In. Suelen soportar sobrecargas de arranque de motores </a:t>
            </a:r>
            <a:r>
              <a:rPr lang="es-ES" dirty="0" smtClean="0"/>
              <a:t>de </a:t>
            </a:r>
            <a:r>
              <a:rPr lang="es-ES" dirty="0"/>
              <a:t>hasta 6 In. Para instalaciones con equipos electrónicos, </a:t>
            </a:r>
            <a:r>
              <a:rPr lang="es-ES" dirty="0" smtClean="0"/>
              <a:t>se </a:t>
            </a:r>
            <a:r>
              <a:rPr lang="es-ES" dirty="0"/>
              <a:t>fabrican ID inmunizados, con filtros que evitan su disparo </a:t>
            </a:r>
            <a:r>
              <a:rPr lang="es-ES" dirty="0" smtClean="0"/>
              <a:t>ante </a:t>
            </a:r>
            <a:r>
              <a:rPr lang="es-ES" dirty="0"/>
              <a:t>armónicos y corrientes de fuga. Se recomienda este </a:t>
            </a:r>
            <a:r>
              <a:rPr lang="es-ES" dirty="0" smtClean="0"/>
              <a:t>tipo </a:t>
            </a:r>
            <a:r>
              <a:rPr lang="es-ES" dirty="0"/>
              <a:t>para informática, </a:t>
            </a:r>
            <a:r>
              <a:rPr lang="es-ES" dirty="0" err="1"/>
              <a:t>dimmers</a:t>
            </a:r>
            <a:r>
              <a:rPr lang="es-ES" dirty="0"/>
              <a:t>, variadores de velocidad de </a:t>
            </a:r>
            <a:r>
              <a:rPr lang="es-ES" dirty="0" smtClean="0"/>
              <a:t>motores </a:t>
            </a:r>
            <a:r>
              <a:rPr lang="es-ES" dirty="0"/>
              <a:t>e iluminación con balasto electrónico.</a:t>
            </a:r>
          </a:p>
        </p:txBody>
      </p:sp>
      <p:pic>
        <p:nvPicPr>
          <p:cNvPr id="5" name="Imagen 4"/>
          <p:cNvPicPr>
            <a:picLocks noChangeAspect="1"/>
          </p:cNvPicPr>
          <p:nvPr/>
        </p:nvPicPr>
        <p:blipFill>
          <a:blip r:embed="rId2"/>
          <a:stretch>
            <a:fillRect/>
          </a:stretch>
        </p:blipFill>
        <p:spPr>
          <a:xfrm>
            <a:off x="8217725" y="1017636"/>
            <a:ext cx="3669475" cy="3693226"/>
          </a:xfrm>
          <a:prstGeom prst="rect">
            <a:avLst/>
          </a:prstGeom>
        </p:spPr>
      </p:pic>
      <p:sp>
        <p:nvSpPr>
          <p:cNvPr id="6" name="Rectángulo 5"/>
          <p:cNvSpPr/>
          <p:nvPr/>
        </p:nvSpPr>
        <p:spPr>
          <a:xfrm>
            <a:off x="8253351" y="4970202"/>
            <a:ext cx="3633849" cy="1200329"/>
          </a:xfrm>
          <a:prstGeom prst="rect">
            <a:avLst/>
          </a:prstGeom>
        </p:spPr>
        <p:txBody>
          <a:bodyPr wrap="square">
            <a:spAutoFit/>
          </a:bodyPr>
          <a:lstStyle/>
          <a:p>
            <a:r>
              <a:rPr lang="es-ES" b="1" dirty="0" smtClean="0"/>
              <a:t>Posición del ID, aguas </a:t>
            </a:r>
            <a:r>
              <a:rPr lang="es-ES" b="1" dirty="0"/>
              <a:t>arriba de un PÍA </a:t>
            </a:r>
            <a:r>
              <a:rPr lang="es-ES" b="1" dirty="0" smtClean="0"/>
              <a:t>o aguas abajo </a:t>
            </a:r>
            <a:r>
              <a:rPr lang="es-ES" b="1" dirty="0"/>
              <a:t>de </a:t>
            </a:r>
            <a:r>
              <a:rPr lang="es-ES" b="1" dirty="0" smtClean="0"/>
              <a:t>un PIA</a:t>
            </a:r>
            <a:r>
              <a:rPr lang="es-ES" b="1" dirty="0"/>
              <a:t>. Cálculo de </a:t>
            </a:r>
            <a:r>
              <a:rPr lang="es-ES" b="1" dirty="0" smtClean="0"/>
              <a:t>la intensidad nominal </a:t>
            </a:r>
            <a:r>
              <a:rPr lang="es-ES" b="1" dirty="0"/>
              <a:t>para selección de ID.</a:t>
            </a:r>
          </a:p>
        </p:txBody>
      </p:sp>
    </p:spTree>
    <p:extLst>
      <p:ext uri="{BB962C8B-B14F-4D97-AF65-F5344CB8AC3E}">
        <p14:creationId xmlns:p14="http://schemas.microsoft.com/office/powerpoint/2010/main" val="1807708917"/>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2519" y="2429079"/>
            <a:ext cx="10782795" cy="2308324"/>
          </a:xfrm>
          <a:prstGeom prst="rect">
            <a:avLst/>
          </a:prstGeom>
        </p:spPr>
        <p:txBody>
          <a:bodyPr wrap="square">
            <a:spAutoFit/>
          </a:bodyPr>
          <a:lstStyle/>
          <a:p>
            <a:pPr algn="ctr"/>
            <a:r>
              <a:rPr lang="es-ES" sz="3600" b="1" dirty="0" smtClean="0"/>
              <a:t>CONTACTORES Y </a:t>
            </a:r>
            <a:r>
              <a:rPr lang="es-ES" sz="3600" b="1" dirty="0"/>
              <a:t>TABLEROS</a:t>
            </a:r>
          </a:p>
          <a:p>
            <a:pPr algn="ctr"/>
            <a:r>
              <a:rPr lang="es-ES" sz="3600" b="1" dirty="0" smtClean="0"/>
              <a:t>Conoceremos los principios de funcionamiento, las formas </a:t>
            </a:r>
            <a:r>
              <a:rPr lang="es-ES" sz="3600" b="1" dirty="0"/>
              <a:t>constructivas, </a:t>
            </a:r>
            <a:r>
              <a:rPr lang="es-ES" sz="3600" b="1" dirty="0" smtClean="0"/>
              <a:t>y los </a:t>
            </a:r>
            <a:r>
              <a:rPr lang="es-ES" sz="3600" b="1" dirty="0"/>
              <a:t>tipos de </a:t>
            </a:r>
            <a:r>
              <a:rPr lang="es-ES" sz="3600" b="1" dirty="0" err="1"/>
              <a:t>contactores</a:t>
            </a:r>
            <a:r>
              <a:rPr lang="es-ES" sz="3600" b="1" dirty="0"/>
              <a:t> </a:t>
            </a:r>
            <a:r>
              <a:rPr lang="es-ES" sz="3600" b="1" dirty="0" smtClean="0"/>
              <a:t>y tableros</a:t>
            </a:r>
            <a:r>
              <a:rPr lang="es-ES" sz="3600" b="1" dirty="0"/>
              <a:t>.</a:t>
            </a:r>
          </a:p>
        </p:txBody>
      </p:sp>
    </p:spTree>
    <p:extLst>
      <p:ext uri="{BB962C8B-B14F-4D97-AF65-F5344CB8AC3E}">
        <p14:creationId xmlns:p14="http://schemas.microsoft.com/office/powerpoint/2010/main" val="885954710"/>
      </p:ext>
    </p:extLst>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r>
              <a:rPr lang="es-ES" dirty="0" smtClean="0"/>
              <a:t>Cuando se necesita controlar la alimentación </a:t>
            </a:r>
            <a:r>
              <a:rPr lang="es-ES" dirty="0"/>
              <a:t>(</a:t>
            </a:r>
            <a:r>
              <a:rPr lang="es-ES" dirty="0" smtClean="0"/>
              <a:t>conexión o desconexión) de una carga de alta potencia, no se emplea </a:t>
            </a:r>
            <a:r>
              <a:rPr lang="es-ES" dirty="0"/>
              <a:t>una llave o seccionador que corte la energía o </a:t>
            </a:r>
            <a:r>
              <a:rPr lang="es-ES" dirty="0" smtClean="0"/>
              <a:t>la reponga </a:t>
            </a:r>
            <a:r>
              <a:rPr lang="es-ES" dirty="0"/>
              <a:t>pues, </a:t>
            </a:r>
            <a:r>
              <a:rPr lang="es-ES" dirty="0" smtClean="0"/>
              <a:t>en general, para las altas corrientes que se necesitan</a:t>
            </a:r>
            <a:r>
              <a:rPr lang="es-ES" dirty="0"/>
              <a:t>, </a:t>
            </a:r>
            <a:r>
              <a:rPr lang="es-ES" dirty="0" smtClean="0"/>
              <a:t>tal seccionamiento no existe. Por ese motivo se emplean elementos denominados </a:t>
            </a:r>
            <a:r>
              <a:rPr lang="es-ES" dirty="0" err="1"/>
              <a:t>contactores</a:t>
            </a:r>
            <a:r>
              <a:rPr lang="es-ES" dirty="0" smtClean="0"/>
              <a:t>, los que permiten el </a:t>
            </a:r>
            <a:r>
              <a:rPr lang="es-ES" dirty="0"/>
              <a:t>manejo de altas corrientes y son comandados mediante una </a:t>
            </a:r>
            <a:r>
              <a:rPr lang="es-ES" dirty="0" smtClean="0"/>
              <a:t>bobina </a:t>
            </a:r>
            <a:r>
              <a:rPr lang="es-ES" dirty="0"/>
              <a:t>que hace que los circuitos se cierren o abran de </a:t>
            </a:r>
            <a:r>
              <a:rPr lang="es-ES" dirty="0" smtClean="0"/>
              <a:t>acuerdo </a:t>
            </a:r>
            <a:r>
              <a:rPr lang="es-ES" dirty="0"/>
              <a:t>a las necesidades, que será una llave que maneje los pocos </a:t>
            </a:r>
            <a:r>
              <a:rPr lang="es-ES" dirty="0" smtClean="0"/>
              <a:t>amperes </a:t>
            </a:r>
            <a:r>
              <a:rPr lang="es-ES" dirty="0"/>
              <a:t>empleados por la bobina para su funcionamiento.</a:t>
            </a:r>
          </a:p>
          <a:p>
            <a:pPr algn="ctr"/>
            <a:r>
              <a:rPr lang="es-ES" b="1" dirty="0" smtClean="0">
                <a:solidFill>
                  <a:srgbClr val="FF0000"/>
                </a:solidFill>
                <a:latin typeface="Arial Rounded MT Bold" panose="020F0704030504030204" pitchFamily="34" charset="0"/>
              </a:rPr>
              <a:t>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tiene la capacidad de poder </a:t>
            </a:r>
            <a:r>
              <a:rPr lang="es-ES" b="1" dirty="0">
                <a:solidFill>
                  <a:srgbClr val="FF0000"/>
                </a:solidFill>
                <a:latin typeface="Arial Rounded MT Bold" panose="020F0704030504030204" pitchFamily="34" charset="0"/>
              </a:rPr>
              <a:t>accionarse </a:t>
            </a:r>
            <a:r>
              <a:rPr lang="es-ES" b="1" dirty="0" smtClean="0">
                <a:solidFill>
                  <a:srgbClr val="FF0000"/>
                </a:solidFill>
                <a:latin typeface="Arial Rounded MT Bold" panose="020F0704030504030204" pitchFamily="34" charset="0"/>
              </a:rPr>
              <a:t>para su activación o desactivación </a:t>
            </a:r>
            <a:endParaRPr lang="es-ES" b="1" dirty="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ala distancia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Funcionamiento de un </a:t>
            </a:r>
            <a:r>
              <a:rPr lang="es-ES" b="1" dirty="0" err="1" smtClean="0">
                <a:solidFill>
                  <a:srgbClr val="0070C0"/>
                </a:solidFill>
                <a:latin typeface="Arial Rounded MT Bold" panose="020F0704030504030204" pitchFamily="34" charset="0"/>
              </a:rPr>
              <a:t>contactor</a:t>
            </a:r>
            <a:endParaRPr lang="es-ES" b="1" dirty="0">
              <a:solidFill>
                <a:srgbClr val="0070C0"/>
              </a:solidFill>
              <a:latin typeface="Arial Rounded MT Bold" panose="020F0704030504030204" pitchFamily="34" charset="0"/>
            </a:endParaRPr>
          </a:p>
          <a:p>
            <a:pPr algn="ctr"/>
            <a:r>
              <a:rPr lang="es-ES" b="1" dirty="0">
                <a:solidFill>
                  <a:srgbClr val="0070C0"/>
                </a:solidFill>
              </a:rPr>
              <a:t>Los contactos principales </a:t>
            </a:r>
            <a:r>
              <a:rPr lang="es-ES" b="1" dirty="0" smtClean="0">
                <a:solidFill>
                  <a:srgbClr val="0070C0"/>
                </a:solidFill>
              </a:rPr>
              <a:t>de un </a:t>
            </a:r>
            <a:r>
              <a:rPr lang="es-ES" b="1" dirty="0" err="1" smtClean="0">
                <a:solidFill>
                  <a:srgbClr val="0070C0"/>
                </a:solidFill>
              </a:rPr>
              <a:t>contactor</a:t>
            </a:r>
            <a:r>
              <a:rPr lang="es-ES" b="1" dirty="0" smtClean="0">
                <a:solidFill>
                  <a:srgbClr val="0070C0"/>
                </a:solidFill>
              </a:rPr>
              <a:t> se conectan en la línea de alimentación del elemento </a:t>
            </a:r>
            <a:r>
              <a:rPr lang="es-ES" b="1" dirty="0">
                <a:solidFill>
                  <a:srgbClr val="0070C0"/>
                </a:solidFill>
              </a:rPr>
              <a:t>que </a:t>
            </a:r>
            <a:r>
              <a:rPr lang="es-ES" b="1" dirty="0" smtClean="0">
                <a:solidFill>
                  <a:srgbClr val="0070C0"/>
                </a:solidFill>
              </a:rPr>
              <a:t>se quiere </a:t>
            </a:r>
            <a:r>
              <a:rPr lang="es-ES" b="1" dirty="0">
                <a:solidFill>
                  <a:srgbClr val="0070C0"/>
                </a:solidFill>
              </a:rPr>
              <a:t>comandar. Así</a:t>
            </a:r>
            <a:r>
              <a:rPr lang="es-ES" b="1" dirty="0" smtClean="0">
                <a:solidFill>
                  <a:srgbClr val="0070C0"/>
                </a:solidFill>
              </a:rPr>
              <a:t>, este se conecta o desconecta de la alimentación</a:t>
            </a:r>
            <a:r>
              <a:rPr lang="es-ES" b="1" dirty="0">
                <a:solidFill>
                  <a:srgbClr val="0070C0"/>
                </a:solidFill>
              </a:rPr>
              <a:t>, que </a:t>
            </a:r>
            <a:r>
              <a:rPr lang="es-ES" b="1" dirty="0" smtClean="0">
                <a:solidFill>
                  <a:srgbClr val="0070C0"/>
                </a:solidFill>
              </a:rPr>
              <a:t>puede ser bipolar</a:t>
            </a:r>
            <a:r>
              <a:rPr lang="es-ES" b="1" dirty="0">
                <a:solidFill>
                  <a:srgbClr val="0070C0"/>
                </a:solidFill>
              </a:rPr>
              <a:t>, tripolar </a:t>
            </a:r>
            <a:r>
              <a:rPr lang="es-ES" b="1" dirty="0" smtClean="0">
                <a:solidFill>
                  <a:srgbClr val="0070C0"/>
                </a:solidFill>
              </a:rPr>
              <a:t>o </a:t>
            </a:r>
            <a:r>
              <a:rPr lang="es-ES" b="1" dirty="0" err="1" smtClean="0">
                <a:solidFill>
                  <a:srgbClr val="0070C0"/>
                </a:solidFill>
              </a:rPr>
              <a:t>tetrapolar</a:t>
            </a:r>
            <a:r>
              <a:rPr lang="es-ES" b="1" dirty="0">
                <a:solidFill>
                  <a:srgbClr val="0070C0"/>
                </a:solidFill>
              </a:rPr>
              <a:t>, </a:t>
            </a:r>
            <a:r>
              <a:rPr lang="es-ES" b="1" dirty="0" smtClean="0">
                <a:solidFill>
                  <a:srgbClr val="0070C0"/>
                </a:solidFill>
              </a:rPr>
              <a:t>y la maniobra </a:t>
            </a:r>
            <a:r>
              <a:rPr lang="es-ES" b="1" dirty="0">
                <a:solidFill>
                  <a:srgbClr val="0070C0"/>
                </a:solidFill>
              </a:rPr>
              <a:t>de conexión </a:t>
            </a:r>
            <a:r>
              <a:rPr lang="es-ES" b="1" dirty="0" smtClean="0">
                <a:solidFill>
                  <a:srgbClr val="0070C0"/>
                </a:solidFill>
              </a:rPr>
              <a:t>o desconexión se realiza en forma </a:t>
            </a:r>
            <a:r>
              <a:rPr lang="es-ES" b="1" dirty="0">
                <a:solidFill>
                  <a:srgbClr val="0070C0"/>
                </a:solidFill>
              </a:rPr>
              <a:t>simultánea en </a:t>
            </a:r>
            <a:r>
              <a:rPr lang="es-ES" b="1" dirty="0" smtClean="0">
                <a:solidFill>
                  <a:srgbClr val="0070C0"/>
                </a:solidFill>
              </a:rPr>
              <a:t>todas las ramas </a:t>
            </a:r>
            <a:r>
              <a:rPr lang="es-ES" b="1" dirty="0">
                <a:solidFill>
                  <a:srgbClr val="0070C0"/>
                </a:solidFill>
              </a:rPr>
              <a:t>de alimentación.</a:t>
            </a:r>
          </a:p>
          <a:p>
            <a:pPr algn="ctr"/>
            <a:r>
              <a:rPr lang="es-ES" b="1" dirty="0" smtClean="0">
                <a:solidFill>
                  <a:srgbClr val="0070C0"/>
                </a:solidFill>
              </a:rPr>
              <a:t>Al energizarse la bobina</a:t>
            </a:r>
            <a:r>
              <a:rPr lang="es-ES" b="1" dirty="0">
                <a:solidFill>
                  <a:srgbClr val="0070C0"/>
                </a:solidFill>
              </a:rPr>
              <a:t>, </a:t>
            </a:r>
            <a:r>
              <a:rPr lang="es-ES" b="1" dirty="0" smtClean="0">
                <a:solidFill>
                  <a:srgbClr val="0070C0"/>
                </a:solidFill>
              </a:rPr>
              <a:t>esta arrastra el núcleo en su interior y hace que los contactos </a:t>
            </a:r>
            <a:r>
              <a:rPr lang="es-ES" b="1" dirty="0">
                <a:solidFill>
                  <a:srgbClr val="0070C0"/>
                </a:solidFill>
              </a:rPr>
              <a:t>principales </a:t>
            </a:r>
            <a:r>
              <a:rPr lang="es-ES" b="1" dirty="0" smtClean="0">
                <a:solidFill>
                  <a:srgbClr val="0070C0"/>
                </a:solidFill>
              </a:rPr>
              <a:t>y auxiliares cambien </a:t>
            </a:r>
            <a:r>
              <a:rPr lang="es-ES" b="1" dirty="0">
                <a:solidFill>
                  <a:srgbClr val="0070C0"/>
                </a:solidFill>
              </a:rPr>
              <a:t>de estado (</a:t>
            </a:r>
            <a:r>
              <a:rPr lang="es-ES" b="1" dirty="0" smtClean="0">
                <a:solidFill>
                  <a:srgbClr val="0070C0"/>
                </a:solidFill>
              </a:rPr>
              <a:t>se cierren o abran</a:t>
            </a:r>
            <a:r>
              <a:rPr lang="es-ES" b="1" dirty="0">
                <a:solidFill>
                  <a:srgbClr val="0070C0"/>
                </a:solidFill>
              </a:rPr>
              <a:t>). </a:t>
            </a:r>
          </a:p>
          <a:p>
            <a:pPr algn="ctr"/>
            <a:r>
              <a:rPr lang="es-ES" b="1" dirty="0" smtClean="0">
                <a:solidFill>
                  <a:srgbClr val="0070C0"/>
                </a:solidFill>
              </a:rPr>
              <a:t>Al dejar de alimentar la bobina</a:t>
            </a:r>
            <a:r>
              <a:rPr lang="es-ES" b="1" dirty="0">
                <a:solidFill>
                  <a:srgbClr val="0070C0"/>
                </a:solidFill>
              </a:rPr>
              <a:t>, por </a:t>
            </a:r>
            <a:r>
              <a:rPr lang="es-ES" b="1" dirty="0" smtClean="0">
                <a:solidFill>
                  <a:srgbClr val="0070C0"/>
                </a:solidFill>
              </a:rPr>
              <a:t>efecto del resorte los contactos </a:t>
            </a:r>
            <a:r>
              <a:rPr lang="es-ES" b="1" dirty="0">
                <a:solidFill>
                  <a:srgbClr val="0070C0"/>
                </a:solidFill>
              </a:rPr>
              <a:t>vuelven </a:t>
            </a:r>
            <a:r>
              <a:rPr lang="es-ES" b="1" dirty="0" smtClean="0">
                <a:solidFill>
                  <a:srgbClr val="0070C0"/>
                </a:solidFill>
              </a:rPr>
              <a:t>la posición de reposo.</a:t>
            </a:r>
          </a:p>
          <a:p>
            <a:pPr algn="just"/>
            <a:endParaRPr lang="es-ES" dirty="0"/>
          </a:p>
        </p:txBody>
      </p:sp>
      <p:pic>
        <p:nvPicPr>
          <p:cNvPr id="3" name="Imagen 2"/>
          <p:cNvPicPr>
            <a:picLocks noChangeAspect="1"/>
          </p:cNvPicPr>
          <p:nvPr/>
        </p:nvPicPr>
        <p:blipFill>
          <a:blip r:embed="rId2"/>
          <a:stretch>
            <a:fillRect/>
          </a:stretch>
        </p:blipFill>
        <p:spPr>
          <a:xfrm>
            <a:off x="571623" y="2168820"/>
            <a:ext cx="1809750" cy="2085975"/>
          </a:xfrm>
          <a:prstGeom prst="rect">
            <a:avLst/>
          </a:prstGeom>
        </p:spPr>
      </p:pic>
      <p:sp>
        <p:nvSpPr>
          <p:cNvPr id="4" name="Rectángulo 3"/>
          <p:cNvSpPr/>
          <p:nvPr/>
        </p:nvSpPr>
        <p:spPr>
          <a:xfrm>
            <a:off x="2596739" y="2334644"/>
            <a:ext cx="2545278" cy="1754326"/>
          </a:xfrm>
          <a:prstGeom prst="rect">
            <a:avLst/>
          </a:prstGeom>
        </p:spPr>
        <p:txBody>
          <a:bodyPr wrap="square">
            <a:spAutoFit/>
          </a:bodyPr>
          <a:lstStyle/>
          <a:p>
            <a:r>
              <a:rPr lang="es-ES" b="1" dirty="0" err="1" smtClean="0"/>
              <a:t>Conntactor</a:t>
            </a:r>
            <a:r>
              <a:rPr lang="es-ES" b="1" dirty="0" smtClean="0"/>
              <a:t> tripolar (</a:t>
            </a:r>
            <a:r>
              <a:rPr lang="es-ES" b="1" dirty="0"/>
              <a:t>trifásico) con dos </a:t>
            </a:r>
          </a:p>
          <a:p>
            <a:r>
              <a:rPr lang="es-ES" b="1" dirty="0"/>
              <a:t>contactos auxiliares, uno NC (normal cerrado) </a:t>
            </a:r>
          </a:p>
          <a:p>
            <a:r>
              <a:rPr lang="es-ES" b="1" dirty="0"/>
              <a:t>y otro </a:t>
            </a:r>
            <a:r>
              <a:rPr lang="es-ES" b="1" dirty="0" smtClean="0"/>
              <a:t>NA (</a:t>
            </a:r>
            <a:r>
              <a:rPr lang="es-ES" b="1" dirty="0"/>
              <a:t>normal abierto).</a:t>
            </a:r>
          </a:p>
        </p:txBody>
      </p:sp>
      <p:pic>
        <p:nvPicPr>
          <p:cNvPr id="5" name="Imagen 4"/>
          <p:cNvPicPr>
            <a:picLocks noChangeAspect="1"/>
          </p:cNvPicPr>
          <p:nvPr/>
        </p:nvPicPr>
        <p:blipFill>
          <a:blip r:embed="rId3"/>
          <a:stretch>
            <a:fillRect/>
          </a:stretch>
        </p:blipFill>
        <p:spPr>
          <a:xfrm>
            <a:off x="8668987" y="2047380"/>
            <a:ext cx="3087583" cy="2904630"/>
          </a:xfrm>
          <a:prstGeom prst="rect">
            <a:avLst/>
          </a:prstGeom>
        </p:spPr>
      </p:pic>
      <p:sp>
        <p:nvSpPr>
          <p:cNvPr id="6" name="Rectángulo 5"/>
          <p:cNvSpPr/>
          <p:nvPr/>
        </p:nvSpPr>
        <p:spPr>
          <a:xfrm>
            <a:off x="6002975" y="2777467"/>
            <a:ext cx="2545278" cy="1477328"/>
          </a:xfrm>
          <a:prstGeom prst="rect">
            <a:avLst/>
          </a:prstGeom>
        </p:spPr>
        <p:txBody>
          <a:bodyPr wrap="square">
            <a:spAutoFit/>
          </a:bodyPr>
          <a:lstStyle/>
          <a:p>
            <a:r>
              <a:rPr lang="es-ES" b="1" dirty="0" err="1" smtClean="0"/>
              <a:t>Conntactor</a:t>
            </a:r>
            <a:r>
              <a:rPr lang="es-ES" b="1" dirty="0" smtClean="0"/>
              <a:t> </a:t>
            </a:r>
            <a:r>
              <a:rPr lang="es-ES" b="1" dirty="0" err="1" smtClean="0"/>
              <a:t>tetrapolar</a:t>
            </a:r>
            <a:r>
              <a:rPr lang="es-ES" b="1" dirty="0" smtClean="0"/>
              <a:t> con 4 contactos NA y NC a voluntad. A cada uno se lo conecta como NC o NA según la necesidad.</a:t>
            </a:r>
            <a:endParaRPr lang="es-ES" b="1" dirty="0"/>
          </a:p>
        </p:txBody>
      </p:sp>
    </p:spTree>
    <p:extLst>
      <p:ext uri="{BB962C8B-B14F-4D97-AF65-F5344CB8AC3E}">
        <p14:creationId xmlns:p14="http://schemas.microsoft.com/office/powerpoint/2010/main" val="3310418186"/>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contactos </a:t>
            </a:r>
            <a:r>
              <a:rPr lang="es-ES" b="1" dirty="0" err="1" smtClean="0">
                <a:solidFill>
                  <a:srgbClr val="FF0000"/>
                </a:solidFill>
                <a:latin typeface="Arial Rounded MT Bold" panose="020F0704030504030204" pitchFamily="34" charset="0"/>
              </a:rPr>
              <a:t>auxillares</a:t>
            </a:r>
            <a:r>
              <a:rPr lang="es-ES" b="1" dirty="0" smtClean="0">
                <a:solidFill>
                  <a:srgbClr val="FF0000"/>
                </a:solidFill>
                <a:latin typeface="Arial Rounded MT Bold" panose="020F0704030504030204" pitchFamily="34" charset="0"/>
              </a:rPr>
              <a:t> son </a:t>
            </a:r>
            <a:r>
              <a:rPr lang="es-ES" b="1" dirty="0" err="1" smtClean="0">
                <a:solidFill>
                  <a:srgbClr val="FF0000"/>
                </a:solidFill>
                <a:latin typeface="Arial Rounded MT Bold" panose="020F0704030504030204" pitchFamily="34" charset="0"/>
              </a:rPr>
              <a:t>mpleados</a:t>
            </a:r>
            <a:r>
              <a:rPr lang="es-ES" b="1" dirty="0" smtClean="0">
                <a:solidFill>
                  <a:srgbClr val="FF0000"/>
                </a:solidFill>
                <a:latin typeface="Arial Rounded MT Bold" panose="020F0704030504030204" pitchFamily="34" charset="0"/>
              </a:rPr>
              <a:t> en el circuito auxiliar de comando del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para asegurar su enclavamiento luego de ser recibida la orden de conectar o desconectar</a:t>
            </a:r>
          </a:p>
          <a:p>
            <a:pPr algn="just"/>
            <a:endParaRPr lang="es-AR" dirty="0" smtClean="0"/>
          </a:p>
          <a:p>
            <a:pPr algn="just"/>
            <a:r>
              <a:rPr lang="es-ES" dirty="0"/>
              <a:t>Las partes componentes de un </a:t>
            </a:r>
            <a:r>
              <a:rPr lang="es-ES" dirty="0" err="1"/>
              <a:t>contactor</a:t>
            </a:r>
            <a:r>
              <a:rPr lang="es-ES" dirty="0"/>
              <a:t> son las siguientes</a:t>
            </a:r>
            <a:r>
              <a:rPr lang="es-ES" dirty="0" smtClean="0"/>
              <a:t>:</a:t>
            </a:r>
          </a:p>
          <a:p>
            <a:pPr marL="285750" indent="-285750" algn="just">
              <a:buFont typeface="Arial" panose="020B0604020202020204" pitchFamily="34" charset="0"/>
              <a:buChar char="•"/>
            </a:pPr>
            <a:r>
              <a:rPr lang="es-ES" b="1" dirty="0" smtClean="0"/>
              <a:t>Carcasa</a:t>
            </a:r>
            <a:r>
              <a:rPr lang="es-ES" dirty="0" smtClean="0"/>
              <a:t>: es el soporte que contiene todos los elementos separado del núcleo por medio de muelles o resorte</a:t>
            </a:r>
          </a:p>
          <a:p>
            <a:pPr marL="285750" indent="-285750" algn="just">
              <a:buFont typeface="Arial" panose="020B0604020202020204" pitchFamily="34" charset="0"/>
              <a:buChar char="•"/>
            </a:pPr>
            <a:r>
              <a:rPr lang="es-ES" b="1" dirty="0" smtClean="0"/>
              <a:t>Electroimán</a:t>
            </a:r>
            <a:r>
              <a:rPr lang="es-ES" dirty="0"/>
              <a:t>: es el motor del </a:t>
            </a:r>
            <a:r>
              <a:rPr lang="es-ES" dirty="0" err="1"/>
              <a:t>contactor</a:t>
            </a:r>
            <a:r>
              <a:rPr lang="es-ES" dirty="0"/>
              <a:t>. Su finalidad </a:t>
            </a:r>
            <a:r>
              <a:rPr lang="es-ES" dirty="0" smtClean="0"/>
              <a:t>es transformar </a:t>
            </a:r>
            <a:r>
              <a:rPr lang="es-ES" dirty="0"/>
              <a:t>la energía eléctrica en un campo magnético un elemento crítico en el </a:t>
            </a:r>
            <a:r>
              <a:rPr lang="es-ES" dirty="0" err="1"/>
              <a:t>contactor</a:t>
            </a:r>
            <a:r>
              <a:rPr lang="es-ES" dirty="0"/>
              <a:t>: si es muy alto, el campo </a:t>
            </a:r>
            <a:r>
              <a:rPr lang="es-ES" dirty="0" smtClean="0"/>
              <a:t>que </a:t>
            </a:r>
            <a:r>
              <a:rPr lang="es-ES" dirty="0"/>
              <a:t>provoca el movimiento mecánico de la pieza móvil magnético no logrará vencerlo, y, si es demasiado débil, </a:t>
            </a:r>
            <a:r>
              <a:rPr lang="es-ES" dirty="0" smtClean="0"/>
              <a:t>no encargada </a:t>
            </a:r>
            <a:r>
              <a:rPr lang="es-ES" dirty="0"/>
              <a:t>de cerrar los circuitos que </a:t>
            </a:r>
            <a:r>
              <a:rPr lang="es-ES" dirty="0" smtClean="0"/>
              <a:t>alimenta</a:t>
            </a:r>
          </a:p>
          <a:p>
            <a:pPr marL="285750" indent="-285750" algn="just">
              <a:buFont typeface="Arial" panose="020B0604020202020204" pitchFamily="34" charset="0"/>
              <a:buChar char="•"/>
            </a:pPr>
            <a:r>
              <a:rPr lang="es-ES" b="1" dirty="0" smtClean="0"/>
              <a:t>Bobina</a:t>
            </a:r>
            <a:r>
              <a:rPr lang="es-ES" dirty="0"/>
              <a:t>: es un arrollamiento de alambre que, al </a:t>
            </a:r>
            <a:r>
              <a:rPr lang="es-ES" dirty="0" err="1"/>
              <a:t>teneruna</a:t>
            </a:r>
            <a:r>
              <a:rPr lang="es-ES" dirty="0"/>
              <a:t> 0 Contactos: son los elementos destinados a permitir o </a:t>
            </a:r>
            <a:r>
              <a:rPr lang="es-ES" dirty="0" err="1" smtClean="0"/>
              <a:t>incorriente</a:t>
            </a:r>
            <a:r>
              <a:rPr lang="es-ES" dirty="0" smtClean="0"/>
              <a:t> </a:t>
            </a:r>
            <a:r>
              <a:rPr lang="es-ES" dirty="0"/>
              <a:t>eléctrica que circula por él, genera un campo </a:t>
            </a:r>
            <a:r>
              <a:rPr lang="es-ES" dirty="0" err="1"/>
              <a:t>terrumpir</a:t>
            </a:r>
            <a:r>
              <a:rPr lang="es-ES" dirty="0"/>
              <a:t> el paso de la corriente eléctrica cuando la </a:t>
            </a:r>
            <a:r>
              <a:rPr lang="es-ES" dirty="0" err="1" smtClean="0"/>
              <a:t>bobimagnético</a:t>
            </a:r>
            <a:r>
              <a:rPr lang="es-ES" dirty="0" smtClean="0"/>
              <a:t> </a:t>
            </a:r>
            <a:r>
              <a:rPr lang="es-ES" dirty="0"/>
              <a:t>mayor que el par resistente de los muelles o na es energizada o </a:t>
            </a:r>
            <a:r>
              <a:rPr lang="es-ES" dirty="0" err="1"/>
              <a:t>desenergizada</a:t>
            </a:r>
            <a:r>
              <a:rPr lang="es-ES" dirty="0"/>
              <a:t>. Están compuestos de </a:t>
            </a:r>
            <a:r>
              <a:rPr lang="es-ES" dirty="0" smtClean="0"/>
              <a:t>resortes </a:t>
            </a:r>
            <a:r>
              <a:rPr lang="es-ES" dirty="0"/>
              <a:t>que separan la armadura del núcleo, por lo </a:t>
            </a:r>
            <a:r>
              <a:rPr lang="es-ES" dirty="0" smtClean="0"/>
              <a:t>que ambas </a:t>
            </a:r>
            <a:r>
              <a:rPr lang="es-ES" dirty="0"/>
              <a:t>partes se juntan y cierran el circuito eléctrico. Los </a:t>
            </a:r>
            <a:r>
              <a:rPr lang="es-ES" dirty="0" smtClean="0"/>
              <a:t>contactos de la bobina se denominan A1 y A2 en las conexiones de un </a:t>
            </a:r>
            <a:r>
              <a:rPr lang="es-ES" dirty="0" err="1" smtClean="0"/>
              <a:t>contactor</a:t>
            </a:r>
            <a:r>
              <a:rPr lang="es-ES" dirty="0" smtClean="0"/>
              <a:t>.</a:t>
            </a:r>
            <a:endParaRPr lang="es-ES" dirty="0"/>
          </a:p>
          <a:p>
            <a:pPr algn="just"/>
            <a:r>
              <a:rPr lang="es-ES" dirty="0"/>
              <a:t>dos partes fijas ubicadas en el cuerpo del </a:t>
            </a:r>
            <a:r>
              <a:rPr lang="es-ES" dirty="0" err="1"/>
              <a:t>contactor</a:t>
            </a:r>
            <a:r>
              <a:rPr lang="es-ES" dirty="0"/>
              <a:t> y una </a:t>
            </a:r>
            <a:r>
              <a:rPr lang="es-ES" dirty="0" err="1" smtClean="0"/>
              <a:t>Dafa</a:t>
            </a:r>
            <a:r>
              <a:rPr lang="es-ES" dirty="0" smtClean="0"/>
              <a:t> </a:t>
            </a:r>
            <a:r>
              <a:rPr lang="es-ES" dirty="0" err="1" smtClean="0"/>
              <a:t>asegulal</a:t>
            </a:r>
            <a:r>
              <a:rPr lang="es-ES" dirty="0" smtClean="0"/>
              <a:t> </a:t>
            </a:r>
            <a:endParaRPr lang="es-ES" dirty="0"/>
          </a:p>
          <a:p>
            <a:pPr algn="just"/>
            <a:r>
              <a:rPr lang="es-ES" dirty="0" smtClean="0"/>
              <a:t>de recibida la orden</a:t>
            </a:r>
            <a:endParaRPr lang="es-ES" dirty="0"/>
          </a:p>
          <a:p>
            <a:pPr algn="just"/>
            <a:r>
              <a:rPr lang="es-ES" dirty="0" smtClean="0"/>
              <a:t>de conectar ( desconectar</a:t>
            </a:r>
            <a:endParaRPr lang="es-ES" dirty="0"/>
          </a:p>
          <a:p>
            <a:pPr marL="285750" indent="-285750" algn="just">
              <a:buFont typeface="Arial" panose="020B0604020202020204" pitchFamily="34" charset="0"/>
              <a:buChar char="•"/>
            </a:pPr>
            <a:r>
              <a:rPr lang="es-ES" b="1" dirty="0" smtClean="0"/>
              <a:t>Núcleo</a:t>
            </a:r>
            <a:r>
              <a:rPr lang="es-ES" dirty="0"/>
              <a:t>: está constituido por material ferromagnético, </a:t>
            </a:r>
            <a:r>
              <a:rPr lang="es-ES" dirty="0" smtClean="0"/>
              <a:t>generalmente </a:t>
            </a:r>
            <a:r>
              <a:rPr lang="es-ES" dirty="0"/>
              <a:t>en forma de E; va fijo a la carcasa, en su rama </a:t>
            </a:r>
            <a:r>
              <a:rPr lang="es-ES" dirty="0" smtClean="0"/>
              <a:t>central </a:t>
            </a:r>
            <a:r>
              <a:rPr lang="es-ES" dirty="0"/>
              <a:t>se instala la bobina, y su función es aumentar </a:t>
            </a:r>
            <a:r>
              <a:rPr lang="es-ES" dirty="0" smtClean="0"/>
              <a:t>y concentrar el flujo magnético generado.</a:t>
            </a:r>
            <a:endParaRPr lang="es-ES" dirty="0"/>
          </a:p>
          <a:p>
            <a:pPr marL="285750" indent="-285750" algn="just">
              <a:buFont typeface="Arial" panose="020B0604020202020204" pitchFamily="34" charset="0"/>
              <a:buChar char="•"/>
            </a:pPr>
            <a:r>
              <a:rPr lang="es-ES" b="1" dirty="0" smtClean="0"/>
              <a:t>Espira </a:t>
            </a:r>
            <a:r>
              <a:rPr lang="es-ES" b="1" dirty="0"/>
              <a:t>de sombra</a:t>
            </a:r>
            <a:r>
              <a:rPr lang="es-ES" dirty="0"/>
              <a:t>: su misión es crear un flujo magnético </a:t>
            </a:r>
            <a:r>
              <a:rPr lang="es-ES" dirty="0" smtClean="0"/>
              <a:t>adicional</a:t>
            </a:r>
            <a:r>
              <a:rPr lang="es-ES" dirty="0"/>
              <a:t>, desfasado </a:t>
            </a:r>
            <a:r>
              <a:rPr lang="es-ES" dirty="0" smtClean="0"/>
              <a:t>120° </a:t>
            </a:r>
            <a:r>
              <a:rPr lang="es-ES" dirty="0"/>
              <a:t>respecto del principal, para </a:t>
            </a:r>
            <a:r>
              <a:rPr lang="es-ES" dirty="0" smtClean="0"/>
              <a:t>mantener </a:t>
            </a:r>
            <a:r>
              <a:rPr lang="es-ES" dirty="0"/>
              <a:t>la armadura atraída por el núcleo para evitar </a:t>
            </a:r>
            <a:r>
              <a:rPr lang="es-ES" dirty="0" smtClean="0"/>
              <a:t>ruidos </a:t>
            </a:r>
            <a:r>
              <a:rPr lang="es-ES" dirty="0"/>
              <a:t>y vibraciones cada vez que la onda </a:t>
            </a:r>
            <a:r>
              <a:rPr lang="es-ES" dirty="0" err="1"/>
              <a:t>senoidal</a:t>
            </a:r>
            <a:r>
              <a:rPr lang="es-ES" dirty="0"/>
              <a:t> de la </a:t>
            </a:r>
            <a:r>
              <a:rPr lang="es-ES" dirty="0" smtClean="0"/>
              <a:t>tensión </a:t>
            </a:r>
            <a:r>
              <a:rPr lang="es-ES" dirty="0"/>
              <a:t>de alimentación pasa por cero</a:t>
            </a:r>
            <a:r>
              <a:rPr lang="es-ES" dirty="0" smtClean="0"/>
              <a:t>.</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1865958796"/>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4773882" cy="6463308"/>
          </a:xfrm>
          <a:prstGeom prst="rect">
            <a:avLst/>
          </a:prstGeom>
        </p:spPr>
        <p:txBody>
          <a:bodyPr wrap="square">
            <a:spAutoFit/>
          </a:bodyPr>
          <a:lstStyle/>
          <a:p>
            <a:pPr marL="285750" indent="-285750" algn="just">
              <a:buFont typeface="Arial" panose="020B0604020202020204" pitchFamily="34" charset="0"/>
              <a:buChar char="•"/>
            </a:pPr>
            <a:r>
              <a:rPr lang="es-ES" b="1" dirty="0" smtClean="0"/>
              <a:t>Armadura</a:t>
            </a:r>
            <a:r>
              <a:rPr lang="es-ES" dirty="0" smtClean="0"/>
              <a:t>: es el elemento móvil del </a:t>
            </a:r>
            <a:r>
              <a:rPr lang="es-ES" dirty="0" err="1" smtClean="0"/>
              <a:t>contactor</a:t>
            </a:r>
            <a:r>
              <a:rPr lang="es-ES" dirty="0" smtClean="0"/>
              <a:t>. Su construcción es similar al núcleo, pero no lleva bobina de Las </a:t>
            </a:r>
            <a:r>
              <a:rPr lang="es-ES" dirty="0"/>
              <a:t>partes componentes de un </a:t>
            </a:r>
            <a:r>
              <a:rPr lang="es-ES" dirty="0" err="1"/>
              <a:t>contactor</a:t>
            </a:r>
            <a:r>
              <a:rPr lang="es-ES" dirty="0"/>
              <a:t> son las siguientes: sombra. Su función es cerrar el circuito eléctrico. </a:t>
            </a:r>
            <a:r>
              <a:rPr lang="es-ES" dirty="0" smtClean="0"/>
              <a:t>En condiciones de </a:t>
            </a:r>
            <a:r>
              <a:rPr lang="es-ES" dirty="0" err="1" smtClean="0"/>
              <a:t>contactor</a:t>
            </a:r>
            <a:r>
              <a:rPr lang="es-ES" dirty="0" smtClean="0"/>
              <a:t> </a:t>
            </a:r>
            <a:r>
              <a:rPr lang="es-ES" dirty="0" err="1" smtClean="0"/>
              <a:t>desenergizado</a:t>
            </a:r>
            <a:r>
              <a:rPr lang="es-ES" dirty="0" smtClean="0"/>
              <a:t>, se </a:t>
            </a:r>
            <a:r>
              <a:rPr lang="es-ES" dirty="0"/>
              <a:t>mantiene separado </a:t>
            </a:r>
            <a:r>
              <a:rPr lang="es-ES" dirty="0" smtClean="0"/>
              <a:t>del núcleo </a:t>
            </a:r>
            <a:r>
              <a:rPr lang="es-ES" dirty="0"/>
              <a:t>por medio </a:t>
            </a:r>
            <a:r>
              <a:rPr lang="es-ES" dirty="0" smtClean="0"/>
              <a:t>de muelles o resortes</a:t>
            </a:r>
            <a:r>
              <a:rPr lang="es-ES" dirty="0"/>
              <a:t>.</a:t>
            </a:r>
          </a:p>
          <a:p>
            <a:pPr marL="285750" indent="-285750" algn="just">
              <a:buFont typeface="Arial" panose="020B0604020202020204" pitchFamily="34" charset="0"/>
              <a:buChar char="•"/>
            </a:pPr>
            <a:r>
              <a:rPr lang="es-ES" b="1" dirty="0" smtClean="0"/>
              <a:t>Muelles </a:t>
            </a:r>
            <a:r>
              <a:rPr lang="es-ES" b="1" dirty="0"/>
              <a:t>o resortes</a:t>
            </a:r>
            <a:r>
              <a:rPr lang="es-ES" dirty="0"/>
              <a:t>: las características de estos muelles o </a:t>
            </a:r>
            <a:r>
              <a:rPr lang="es-ES" dirty="0" smtClean="0"/>
              <a:t>resortes </a:t>
            </a:r>
            <a:r>
              <a:rPr lang="es-ES" dirty="0"/>
              <a:t>hacen que el tiempo de cierre y apertura sea del </a:t>
            </a:r>
            <a:r>
              <a:rPr lang="es-ES" dirty="0" smtClean="0"/>
              <a:t>orden </a:t>
            </a:r>
            <a:r>
              <a:rPr lang="es-ES" dirty="0"/>
              <a:t>de los 10 milisegundos. El valor del par resistente es un elemento crítico en el </a:t>
            </a:r>
            <a:r>
              <a:rPr lang="es-ES" dirty="0" err="1"/>
              <a:t>contactor</a:t>
            </a:r>
            <a:r>
              <a:rPr lang="es-ES" dirty="0"/>
              <a:t>: si es muy alto, el campo </a:t>
            </a:r>
            <a:r>
              <a:rPr lang="es-ES" dirty="0" smtClean="0"/>
              <a:t>magnético </a:t>
            </a:r>
            <a:r>
              <a:rPr lang="es-ES" dirty="0"/>
              <a:t>no logrará vencerlo, y, si es demasiado débil, no </a:t>
            </a:r>
            <a:r>
              <a:rPr lang="es-ES" dirty="0" smtClean="0"/>
              <a:t>logrará </a:t>
            </a:r>
            <a:r>
              <a:rPr lang="es-ES" dirty="0"/>
              <a:t>abrirlo con </a:t>
            </a:r>
            <a:r>
              <a:rPr lang="es-ES" dirty="0" smtClean="0"/>
              <a:t>la velocidad </a:t>
            </a:r>
            <a:r>
              <a:rPr lang="es-ES" dirty="0"/>
              <a:t>adecuada </a:t>
            </a:r>
            <a:r>
              <a:rPr lang="es-ES" dirty="0" smtClean="0"/>
              <a:t>y en </a:t>
            </a:r>
            <a:r>
              <a:rPr lang="es-ES" dirty="0"/>
              <a:t>forma pareja.</a:t>
            </a:r>
            <a:endParaRPr lang="es-ES" dirty="0" smtClean="0"/>
          </a:p>
          <a:p>
            <a:pPr marL="285750" indent="-285750" algn="just">
              <a:buFont typeface="Arial" panose="020B0604020202020204" pitchFamily="34" charset="0"/>
              <a:buChar char="•"/>
            </a:pPr>
            <a:r>
              <a:rPr lang="es-ES" b="1" dirty="0" smtClean="0"/>
              <a:t>Contactos</a:t>
            </a:r>
            <a:r>
              <a:rPr lang="es-ES" dirty="0"/>
              <a:t>: son los elementos destinados a permitir o </a:t>
            </a:r>
            <a:r>
              <a:rPr lang="es-ES" dirty="0" smtClean="0"/>
              <a:t>interrumpir </a:t>
            </a:r>
            <a:r>
              <a:rPr lang="es-ES" dirty="0"/>
              <a:t>el paso de la corriente eléctrica cuando la bobina es energizada o </a:t>
            </a:r>
            <a:r>
              <a:rPr lang="es-ES" dirty="0" err="1"/>
              <a:t>desenergizada</a:t>
            </a:r>
            <a:r>
              <a:rPr lang="es-ES" dirty="0"/>
              <a:t>. Están compuestos de </a:t>
            </a:r>
            <a:r>
              <a:rPr lang="es-ES" dirty="0" smtClean="0"/>
              <a:t>dos </a:t>
            </a:r>
            <a:r>
              <a:rPr lang="es-ES" dirty="0"/>
              <a:t>partes fijas ubicadas en el cuerpo del </a:t>
            </a:r>
            <a:r>
              <a:rPr lang="es-ES" dirty="0" err="1" smtClean="0"/>
              <a:t>contactor</a:t>
            </a:r>
            <a:r>
              <a:rPr lang="es-ES" dirty="0"/>
              <a:t> y una parte móvil ubicada en la armadura</a:t>
            </a:r>
            <a:r>
              <a:rPr lang="es-ES" dirty="0" smtClean="0"/>
              <a:t>.</a:t>
            </a:r>
          </a:p>
        </p:txBody>
      </p:sp>
      <p:pic>
        <p:nvPicPr>
          <p:cNvPr id="3" name="Imagen 2"/>
          <p:cNvPicPr>
            <a:picLocks noChangeAspect="1"/>
          </p:cNvPicPr>
          <p:nvPr/>
        </p:nvPicPr>
        <p:blipFill>
          <a:blip r:embed="rId2"/>
          <a:stretch>
            <a:fillRect/>
          </a:stretch>
        </p:blipFill>
        <p:spPr>
          <a:xfrm>
            <a:off x="5118265" y="1282535"/>
            <a:ext cx="6709558" cy="4346369"/>
          </a:xfrm>
          <a:prstGeom prst="rect">
            <a:avLst/>
          </a:prstGeom>
        </p:spPr>
      </p:pic>
      <p:sp>
        <p:nvSpPr>
          <p:cNvPr id="4" name="Rectángulo 3"/>
          <p:cNvSpPr/>
          <p:nvPr/>
        </p:nvSpPr>
        <p:spPr>
          <a:xfrm>
            <a:off x="5425044" y="5742157"/>
            <a:ext cx="6096000" cy="646331"/>
          </a:xfrm>
          <a:prstGeom prst="rect">
            <a:avLst/>
          </a:prstGeom>
        </p:spPr>
        <p:txBody>
          <a:bodyPr>
            <a:spAutoFit/>
          </a:bodyPr>
          <a:lstStyle/>
          <a:p>
            <a:pPr algn="ctr"/>
            <a:r>
              <a:rPr lang="es-ES" b="1" dirty="0"/>
              <a:t>Despiece de un </a:t>
            </a:r>
            <a:r>
              <a:rPr lang="es-ES" b="1" dirty="0" err="1"/>
              <a:t>contactor</a:t>
            </a:r>
            <a:r>
              <a:rPr lang="es-ES" b="1" dirty="0"/>
              <a:t> trifásico con dos contactos auxiliares NA (normal abierto).</a:t>
            </a:r>
          </a:p>
        </p:txBody>
      </p:sp>
    </p:spTree>
    <p:extLst>
      <p:ext uri="{BB962C8B-B14F-4D97-AF65-F5344CB8AC3E}">
        <p14:creationId xmlns:p14="http://schemas.microsoft.com/office/powerpoint/2010/main" val="470031389"/>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Las funciones de los contactos son las que mencionamos a continuación</a:t>
            </a:r>
            <a:r>
              <a:rPr lang="es-ES" dirty="0"/>
              <a:t>:</a:t>
            </a:r>
          </a:p>
          <a:p>
            <a:pPr marL="285750" indent="-285750" algn="just">
              <a:buFont typeface="Arial" panose="020B0604020202020204" pitchFamily="34" charset="0"/>
              <a:buChar char="•"/>
            </a:pPr>
            <a:r>
              <a:rPr lang="es-ES" b="1" dirty="0" smtClean="0"/>
              <a:t>Contactos </a:t>
            </a:r>
            <a:r>
              <a:rPr lang="es-ES" b="1" dirty="0"/>
              <a:t>principales</a:t>
            </a:r>
            <a:r>
              <a:rPr lang="es-ES" dirty="0" smtClean="0"/>
              <a:t>: su función es conectar o desconectar el circuito principal. Simbología: se referencian con una sola cifra del 1 al 6</a:t>
            </a:r>
            <a:r>
              <a:rPr lang="es-ES" dirty="0"/>
              <a:t>.</a:t>
            </a:r>
          </a:p>
          <a:p>
            <a:pPr marL="285750" indent="-285750" algn="just">
              <a:buFont typeface="Arial" panose="020B0604020202020204" pitchFamily="34" charset="0"/>
              <a:buChar char="•"/>
            </a:pPr>
            <a:r>
              <a:rPr lang="es-ES" b="1" dirty="0" smtClean="0"/>
              <a:t>Contactos </a:t>
            </a:r>
            <a:r>
              <a:rPr lang="es-ES" b="1" dirty="0"/>
              <a:t>auxiliares</a:t>
            </a:r>
            <a:r>
              <a:rPr lang="es-ES" dirty="0"/>
              <a:t>: </a:t>
            </a:r>
            <a:r>
              <a:rPr lang="es-ES" dirty="0" smtClean="0"/>
              <a:t>son contactos </a:t>
            </a:r>
            <a:r>
              <a:rPr lang="es-ES" dirty="0"/>
              <a:t>cuya función </a:t>
            </a:r>
            <a:r>
              <a:rPr lang="es-ES" dirty="0" smtClean="0"/>
              <a:t>es permitir o interrumpir la alimentación de la bobina del </a:t>
            </a:r>
            <a:r>
              <a:rPr lang="es-ES" dirty="0" err="1" smtClean="0"/>
              <a:t>contactor</a:t>
            </a:r>
            <a:r>
              <a:rPr lang="es-ES" dirty="0" smtClean="0"/>
              <a:t>, alimentar los elementos de señalización o realizar diferentes enclavamientos. Están dimensionados para corrientes </a:t>
            </a:r>
            <a:r>
              <a:rPr lang="es-ES" dirty="0"/>
              <a:t>muy pequeñas. Los tipos más comunes son: </a:t>
            </a:r>
          </a:p>
          <a:p>
            <a:pPr marL="742950" lvl="1" indent="-285750" algn="just">
              <a:buFont typeface="Wingdings" panose="05000000000000000000" pitchFamily="2" charset="2"/>
              <a:buChar char="Ø"/>
            </a:pPr>
            <a:r>
              <a:rPr lang="es-ES" b="1" dirty="0" smtClean="0"/>
              <a:t>Instantáneos</a:t>
            </a:r>
            <a:r>
              <a:rPr lang="es-ES" dirty="0" smtClean="0"/>
              <a:t>: actúan tan pronto se energiza la bobina del </a:t>
            </a:r>
            <a:r>
              <a:rPr lang="es-ES" dirty="0" err="1" smtClean="0"/>
              <a:t>contactor</a:t>
            </a:r>
            <a:r>
              <a:rPr lang="es-ES" dirty="0" smtClean="0"/>
              <a:t> y </a:t>
            </a:r>
            <a:r>
              <a:rPr lang="es-ES" dirty="0"/>
              <a:t>se encargan de abrir </a:t>
            </a:r>
            <a:r>
              <a:rPr lang="es-ES" dirty="0" smtClean="0"/>
              <a:t>o cerrar el circuito</a:t>
            </a:r>
            <a:r>
              <a:rPr lang="es-ES" dirty="0"/>
              <a:t>.</a:t>
            </a:r>
          </a:p>
          <a:p>
            <a:pPr marL="742950" lvl="1" indent="-285750" algn="just">
              <a:buFont typeface="Wingdings" panose="05000000000000000000" pitchFamily="2" charset="2"/>
              <a:buChar char="Ø"/>
            </a:pPr>
            <a:r>
              <a:rPr lang="es-ES" b="1" dirty="0" smtClean="0"/>
              <a:t>Temporizados</a:t>
            </a:r>
            <a:r>
              <a:rPr lang="es-ES" dirty="0"/>
              <a:t>: actúan transcurrido un lapso </a:t>
            </a:r>
            <a:r>
              <a:rPr lang="es-ES" dirty="0" smtClean="0"/>
              <a:t>determinado </a:t>
            </a:r>
            <a:r>
              <a:rPr lang="es-ES" dirty="0"/>
              <a:t>desde que se energiza la bobina (temporizados </a:t>
            </a:r>
            <a:r>
              <a:rPr lang="es-ES" dirty="0" smtClean="0"/>
              <a:t>a </a:t>
            </a:r>
            <a:r>
              <a:rPr lang="es-ES" dirty="0"/>
              <a:t>la conexión) o desde que se </a:t>
            </a:r>
            <a:r>
              <a:rPr lang="es-ES" dirty="0" err="1"/>
              <a:t>desenergiza</a:t>
            </a:r>
            <a:r>
              <a:rPr lang="es-ES" dirty="0"/>
              <a:t> la bobina </a:t>
            </a:r>
            <a:r>
              <a:rPr lang="es-ES" dirty="0" smtClean="0"/>
              <a:t>(</a:t>
            </a:r>
            <a:r>
              <a:rPr lang="es-ES" dirty="0"/>
              <a:t>temporizados a la desconexión).</a:t>
            </a:r>
          </a:p>
          <a:p>
            <a:pPr marL="742950" lvl="1" indent="-285750" algn="just">
              <a:buFont typeface="Wingdings" panose="05000000000000000000" pitchFamily="2" charset="2"/>
              <a:buChar char="Ø"/>
            </a:pPr>
            <a:r>
              <a:rPr lang="es-ES" b="1" dirty="0" smtClean="0"/>
              <a:t>De </a:t>
            </a:r>
            <a:r>
              <a:rPr lang="es-ES" b="1" dirty="0"/>
              <a:t>apertura lenta</a:t>
            </a:r>
            <a:r>
              <a:rPr lang="es-ES" dirty="0" smtClean="0"/>
              <a:t>: el desplazamiento y la velocidad del contacto </a:t>
            </a:r>
            <a:r>
              <a:rPr lang="es-ES" dirty="0"/>
              <a:t>móvil </a:t>
            </a:r>
            <a:r>
              <a:rPr lang="es-ES" dirty="0" smtClean="0"/>
              <a:t>es igual al de la armadura</a:t>
            </a:r>
            <a:r>
              <a:rPr lang="es-ES" dirty="0"/>
              <a:t>.</a:t>
            </a:r>
          </a:p>
          <a:p>
            <a:pPr marL="742950" lvl="1" indent="-285750" algn="just">
              <a:buFont typeface="Wingdings" panose="05000000000000000000" pitchFamily="2" charset="2"/>
              <a:buChar char="Ø"/>
            </a:pPr>
            <a:r>
              <a:rPr lang="es-ES" b="1" dirty="0" smtClean="0"/>
              <a:t>De </a:t>
            </a:r>
            <a:r>
              <a:rPr lang="es-ES" b="1" dirty="0"/>
              <a:t>apertura positiva</a:t>
            </a:r>
            <a:r>
              <a:rPr lang="es-ES" dirty="0"/>
              <a:t>: los contactos cerrados y </a:t>
            </a:r>
            <a:r>
              <a:rPr lang="es-ES" dirty="0" smtClean="0"/>
              <a:t>abiertos </a:t>
            </a:r>
            <a:r>
              <a:rPr lang="es-ES" dirty="0"/>
              <a:t>no pueden coincidir cerrados en ningún momento. </a:t>
            </a:r>
            <a:r>
              <a:rPr lang="es-ES" dirty="0" smtClean="0"/>
              <a:t>También </a:t>
            </a:r>
            <a:r>
              <a:rPr lang="es-ES" dirty="0"/>
              <a:t>se los denomina </a:t>
            </a:r>
            <a:r>
              <a:rPr lang="es-ES" b="1" dirty="0"/>
              <a:t>de deshacer antes de hacer </a:t>
            </a:r>
            <a:r>
              <a:rPr lang="es-ES" dirty="0" smtClean="0"/>
              <a:t>(</a:t>
            </a:r>
            <a:r>
              <a:rPr lang="es-ES" dirty="0"/>
              <a:t>deshacer es abrir contactos, hacer es cerrar </a:t>
            </a:r>
            <a:r>
              <a:rPr lang="es-ES" dirty="0" smtClean="0"/>
              <a:t>contactos</a:t>
            </a:r>
            <a:r>
              <a:rPr lang="es-ES" dirty="0"/>
              <a:t>); otra forma de llamarlos es de </a:t>
            </a:r>
            <a:r>
              <a:rPr lang="es-ES" b="1" dirty="0"/>
              <a:t>abrir antes de cerrar</a:t>
            </a:r>
            <a:r>
              <a:rPr lang="es-ES" dirty="0"/>
              <a:t>. </a:t>
            </a:r>
          </a:p>
          <a:p>
            <a:pPr algn="just"/>
            <a:r>
              <a:rPr lang="es-ES" dirty="0" smtClean="0"/>
              <a:t>Veremos que en su simbología aparecen con dos cifras donde la unidad </a:t>
            </a:r>
            <a:r>
              <a:rPr lang="es-ES" dirty="0"/>
              <a:t>indica:</a:t>
            </a:r>
          </a:p>
          <a:p>
            <a:pPr marL="285750" indent="-285750" algn="just">
              <a:buFont typeface="Arial" panose="020B0604020202020204" pitchFamily="34" charset="0"/>
              <a:buChar char="•"/>
            </a:pPr>
            <a:r>
              <a:rPr lang="es-ES" b="1" dirty="0" smtClean="0"/>
              <a:t>1y2</a:t>
            </a:r>
            <a:r>
              <a:rPr lang="es-ES" b="1" dirty="0"/>
              <a:t>: contactos normalmente cerrados, NC.</a:t>
            </a:r>
          </a:p>
          <a:p>
            <a:pPr marL="285750" indent="-285750" algn="just">
              <a:buFont typeface="Arial" panose="020B0604020202020204" pitchFamily="34" charset="0"/>
              <a:buChar char="•"/>
            </a:pPr>
            <a:r>
              <a:rPr lang="es-ES" b="1" dirty="0" smtClean="0"/>
              <a:t>3 y 4: contactos </a:t>
            </a:r>
            <a:r>
              <a:rPr lang="es-ES" b="1" dirty="0"/>
              <a:t>normalmente abiertos, NA.</a:t>
            </a:r>
          </a:p>
          <a:p>
            <a:pPr marL="285750" indent="-285750" algn="just">
              <a:buFont typeface="Arial" panose="020B0604020202020204" pitchFamily="34" charset="0"/>
              <a:buChar char="•"/>
            </a:pPr>
            <a:r>
              <a:rPr lang="es-ES" b="1" dirty="0" smtClean="0"/>
              <a:t>5 </a:t>
            </a:r>
            <a:r>
              <a:rPr lang="es-ES" b="1" dirty="0"/>
              <a:t>y 6: son contactos NC de apertura temporizada o </a:t>
            </a:r>
            <a:r>
              <a:rPr lang="es-ES" b="1" dirty="0" smtClean="0"/>
              <a:t>de protección.</a:t>
            </a:r>
          </a:p>
          <a:p>
            <a:pPr marL="285750" indent="-285750" algn="just">
              <a:buFont typeface="Arial" panose="020B0604020202020204" pitchFamily="34" charset="0"/>
              <a:buChar char="•"/>
            </a:pPr>
            <a:r>
              <a:rPr lang="es-AR" b="1" dirty="0" smtClean="0"/>
              <a:t>7 y 8: se trata de contactos NA de cierre temporizado o de protección.</a:t>
            </a:r>
          </a:p>
          <a:p>
            <a:pPr algn="just"/>
            <a:endParaRPr lang="es-ES" dirty="0" smtClean="0"/>
          </a:p>
          <a:p>
            <a:pPr algn="just"/>
            <a:r>
              <a:rPr lang="es-ES" dirty="0" smtClean="0"/>
              <a:t>La </a:t>
            </a:r>
            <a:r>
              <a:rPr lang="es-ES" dirty="0"/>
              <a:t>cifra de las decenas indica el número de orden de cada </a:t>
            </a:r>
            <a:r>
              <a:rPr lang="es-ES" dirty="0" smtClean="0"/>
              <a:t>contacto </a:t>
            </a:r>
            <a:r>
              <a:rPr lang="es-ES" dirty="0"/>
              <a:t>en el </a:t>
            </a:r>
            <a:r>
              <a:rPr lang="es-ES" dirty="0" err="1"/>
              <a:t>contactor</a:t>
            </a:r>
            <a:r>
              <a:rPr lang="es-ES" dirty="0"/>
              <a:t>. Un elemento auxiliar por </a:t>
            </a:r>
            <a:r>
              <a:rPr lang="es-ES" dirty="0" smtClean="0"/>
              <a:t>instalar en </a:t>
            </a:r>
            <a:r>
              <a:rPr lang="es-ES" dirty="0"/>
              <a:t>conjunto con el </a:t>
            </a:r>
            <a:r>
              <a:rPr lang="es-ES" dirty="0" err="1"/>
              <a:t>contactor</a:t>
            </a:r>
            <a:r>
              <a:rPr lang="es-ES" dirty="0"/>
              <a:t> es el relé térmico, un </a:t>
            </a:r>
            <a:r>
              <a:rPr lang="es-ES" dirty="0" smtClean="0"/>
              <a:t>componente </a:t>
            </a:r>
            <a:r>
              <a:rPr lang="es-ES" dirty="0"/>
              <a:t>de protección que se ubica en el circuito de potencia </a:t>
            </a:r>
            <a:r>
              <a:rPr lang="es-ES" dirty="0" smtClean="0"/>
              <a:t>del </a:t>
            </a:r>
            <a:r>
              <a:rPr lang="es-ES" dirty="0"/>
              <a:t>lado de la carga y está destinado a evitar sobrecargas. </a:t>
            </a:r>
            <a:endParaRPr lang="es-ES" dirty="0" smtClean="0"/>
          </a:p>
          <a:p>
            <a:pPr algn="just"/>
            <a:endParaRPr lang="es-ES" dirty="0"/>
          </a:p>
        </p:txBody>
      </p:sp>
    </p:spTree>
    <p:extLst>
      <p:ext uri="{BB962C8B-B14F-4D97-AF65-F5344CB8AC3E}">
        <p14:creationId xmlns:p14="http://schemas.microsoft.com/office/powerpoint/2010/main" val="3221208395"/>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Está </a:t>
            </a:r>
            <a:r>
              <a:rPr lang="es-ES" dirty="0"/>
              <a:t>compuesto de </a:t>
            </a:r>
            <a:r>
              <a:rPr lang="es-ES" dirty="0" err="1"/>
              <a:t>bimetales</a:t>
            </a:r>
            <a:r>
              <a:rPr lang="es-ES" dirty="0"/>
              <a:t> aislados con un bobinado a </a:t>
            </a:r>
            <a:r>
              <a:rPr lang="es-ES" dirty="0" smtClean="0"/>
              <a:t>su </a:t>
            </a:r>
            <a:r>
              <a:rPr lang="es-ES" dirty="0"/>
              <a:t>alrededor por el que circula la corriente de carga. Al </a:t>
            </a:r>
            <a:r>
              <a:rPr lang="es-ES" dirty="0" smtClean="0"/>
              <a:t>superar </a:t>
            </a:r>
            <a:r>
              <a:rPr lang="es-ES" dirty="0"/>
              <a:t>cierto valor de corriente establecido, por efecto de la </a:t>
            </a:r>
            <a:r>
              <a:rPr lang="es-ES" dirty="0" smtClean="0"/>
              <a:t>temperatura </a:t>
            </a:r>
            <a:r>
              <a:rPr lang="es-ES" dirty="0"/>
              <a:t>los </a:t>
            </a:r>
            <a:r>
              <a:rPr lang="es-ES" dirty="0" err="1"/>
              <a:t>bimetales</a:t>
            </a:r>
            <a:r>
              <a:rPr lang="es-ES" dirty="0"/>
              <a:t> se curvan y abren unos </a:t>
            </a:r>
            <a:r>
              <a:rPr lang="es-ES" dirty="0" smtClean="0"/>
              <a:t>contactos </a:t>
            </a:r>
            <a:r>
              <a:rPr lang="es-ES" dirty="0"/>
              <a:t>auxiliares que </a:t>
            </a:r>
            <a:r>
              <a:rPr lang="es-ES" dirty="0" err="1"/>
              <a:t>desenergizan</a:t>
            </a:r>
            <a:r>
              <a:rPr lang="es-ES" dirty="0"/>
              <a:t> el </a:t>
            </a:r>
            <a:r>
              <a:rPr lang="es-ES" dirty="0" err="1"/>
              <a:t>contactor</a:t>
            </a:r>
            <a:r>
              <a:rPr lang="es-ES" dirty="0"/>
              <a:t>.</a:t>
            </a:r>
          </a:p>
          <a:p>
            <a:pPr algn="just"/>
            <a:r>
              <a:rPr lang="es-ES" dirty="0"/>
              <a:t>protección.</a:t>
            </a:r>
          </a:p>
          <a:p>
            <a:pPr algn="ctr"/>
            <a:r>
              <a:rPr lang="es-ES" b="1" dirty="0" smtClean="0">
                <a:solidFill>
                  <a:srgbClr val="FF0000"/>
                </a:solidFill>
                <a:latin typeface="Arial Rounded MT Bold" panose="020F0704030504030204" pitchFamily="34" charset="0"/>
              </a:rPr>
              <a:t>El relé térmico </a:t>
            </a:r>
            <a:r>
              <a:rPr lang="es-ES" b="1" dirty="0">
                <a:solidFill>
                  <a:srgbClr val="FF0000"/>
                </a:solidFill>
                <a:latin typeface="Arial Rounded MT Bold" panose="020F0704030504030204" pitchFamily="34" charset="0"/>
              </a:rPr>
              <a:t>es </a:t>
            </a:r>
            <a:r>
              <a:rPr lang="es-ES" b="1" dirty="0" smtClean="0">
                <a:solidFill>
                  <a:srgbClr val="FF0000"/>
                </a:solidFill>
                <a:latin typeface="Arial Rounded MT Bold" panose="020F0704030504030204" pitchFamily="34" charset="0"/>
              </a:rPr>
              <a:t>un elemento de protección destinado a evitar sobrecargas.</a:t>
            </a:r>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smtClean="0"/>
          </a:p>
          <a:p>
            <a:pPr algn="just"/>
            <a:endParaRPr lang="es-AR" b="1" dirty="0"/>
          </a:p>
          <a:p>
            <a:pPr algn="just"/>
            <a:endParaRPr lang="es-ES" dirty="0"/>
          </a:p>
        </p:txBody>
      </p:sp>
      <p:pic>
        <p:nvPicPr>
          <p:cNvPr id="3" name="Imagen 2"/>
          <p:cNvPicPr>
            <a:picLocks noChangeAspect="1"/>
          </p:cNvPicPr>
          <p:nvPr/>
        </p:nvPicPr>
        <p:blipFill>
          <a:blip r:embed="rId2"/>
          <a:stretch>
            <a:fillRect/>
          </a:stretch>
        </p:blipFill>
        <p:spPr>
          <a:xfrm>
            <a:off x="1022639" y="1889784"/>
            <a:ext cx="2000250" cy="3790950"/>
          </a:xfrm>
          <a:prstGeom prst="rect">
            <a:avLst/>
          </a:prstGeom>
        </p:spPr>
      </p:pic>
      <p:sp>
        <p:nvSpPr>
          <p:cNvPr id="4" name="Rectángulo 3"/>
          <p:cNvSpPr/>
          <p:nvPr/>
        </p:nvSpPr>
        <p:spPr>
          <a:xfrm>
            <a:off x="3048000" y="3105835"/>
            <a:ext cx="1630878" cy="923330"/>
          </a:xfrm>
          <a:prstGeom prst="rect">
            <a:avLst/>
          </a:prstGeom>
        </p:spPr>
        <p:txBody>
          <a:bodyPr wrap="square">
            <a:spAutoFit/>
          </a:bodyPr>
          <a:lstStyle/>
          <a:p>
            <a:r>
              <a:rPr lang="es-ES" b="1" dirty="0" smtClean="0"/>
              <a:t>Relé térmico para </a:t>
            </a:r>
            <a:r>
              <a:rPr lang="es-ES" b="1" dirty="0" err="1" smtClean="0"/>
              <a:t>contactor</a:t>
            </a:r>
            <a:r>
              <a:rPr lang="es-ES" b="1" dirty="0" smtClean="0"/>
              <a:t> trifásico </a:t>
            </a:r>
            <a:endParaRPr lang="es-ES" b="1" dirty="0"/>
          </a:p>
        </p:txBody>
      </p:sp>
      <p:sp>
        <p:nvSpPr>
          <p:cNvPr id="5" name="Rectángulo 4"/>
          <p:cNvSpPr/>
          <p:nvPr/>
        </p:nvSpPr>
        <p:spPr>
          <a:xfrm>
            <a:off x="5573486" y="6036994"/>
            <a:ext cx="6096000" cy="646331"/>
          </a:xfrm>
          <a:prstGeom prst="rect">
            <a:avLst/>
          </a:prstGeom>
        </p:spPr>
        <p:txBody>
          <a:bodyPr>
            <a:spAutoFit/>
          </a:bodyPr>
          <a:lstStyle/>
          <a:p>
            <a:pPr algn="just"/>
            <a:r>
              <a:rPr lang="es-ES" b="1" dirty="0"/>
              <a:t>Curvas de respuesta de los relé térmicos, tiempo de actuación en función </a:t>
            </a:r>
            <a:r>
              <a:rPr lang="es-ES" b="1" dirty="0" smtClean="0"/>
              <a:t>de </a:t>
            </a:r>
            <a:r>
              <a:rPr lang="es-ES" b="1" dirty="0"/>
              <a:t>veces de la corriente nominal</a:t>
            </a:r>
            <a:r>
              <a:rPr lang="es-ES" dirty="0"/>
              <a:t>.</a:t>
            </a:r>
          </a:p>
        </p:txBody>
      </p:sp>
      <p:pic>
        <p:nvPicPr>
          <p:cNvPr id="6" name="Imagen 5"/>
          <p:cNvPicPr>
            <a:picLocks noChangeAspect="1"/>
          </p:cNvPicPr>
          <p:nvPr/>
        </p:nvPicPr>
        <p:blipFill>
          <a:blip r:embed="rId3"/>
          <a:stretch>
            <a:fillRect/>
          </a:stretch>
        </p:blipFill>
        <p:spPr>
          <a:xfrm>
            <a:off x="6602681" y="1698171"/>
            <a:ext cx="3776353" cy="4453247"/>
          </a:xfrm>
          <a:prstGeom prst="rect">
            <a:avLst/>
          </a:prstGeom>
        </p:spPr>
      </p:pic>
    </p:spTree>
    <p:extLst>
      <p:ext uri="{BB962C8B-B14F-4D97-AF65-F5344CB8AC3E}">
        <p14:creationId xmlns:p14="http://schemas.microsoft.com/office/powerpoint/2010/main" val="3642283576"/>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Tableros </a:t>
            </a:r>
            <a:r>
              <a:rPr lang="es-ES" b="1" dirty="0">
                <a:solidFill>
                  <a:srgbClr val="0070C0"/>
                </a:solidFill>
                <a:latin typeface="Arial Rounded MT Bold" panose="020F0704030504030204" pitchFamily="34" charset="0"/>
              </a:rPr>
              <a:t>eléctricos</a:t>
            </a:r>
          </a:p>
          <a:p>
            <a:pPr algn="just"/>
            <a:r>
              <a:rPr lang="es-ES" dirty="0"/>
              <a:t>Se denomina tablero eléctrico a toda caja, gabinete o </a:t>
            </a:r>
            <a:r>
              <a:rPr lang="es-ES" dirty="0" smtClean="0"/>
              <a:t>armario </a:t>
            </a:r>
            <a:r>
              <a:rPr lang="es-ES" dirty="0"/>
              <a:t>(de metal o de plástico </a:t>
            </a:r>
            <a:r>
              <a:rPr lang="es-ES" dirty="0" err="1"/>
              <a:t>antillama</a:t>
            </a:r>
            <a:r>
              <a:rPr lang="es-ES" dirty="0"/>
              <a:t>), con o sin tapa o </a:t>
            </a:r>
            <a:r>
              <a:rPr lang="es-ES" dirty="0" smtClean="0"/>
              <a:t>puerta</a:t>
            </a:r>
            <a:r>
              <a:rPr lang="es-ES" dirty="0"/>
              <a:t>, que contenga los elementos o dispositivos de conexión, </a:t>
            </a:r>
            <a:r>
              <a:rPr lang="es-ES" dirty="0" smtClean="0"/>
              <a:t>protección</a:t>
            </a:r>
            <a:r>
              <a:rPr lang="es-ES" dirty="0"/>
              <a:t>, maniobra, medición, comando, alarmas y </a:t>
            </a:r>
            <a:r>
              <a:rPr lang="es-ES" dirty="0" smtClean="0"/>
              <a:t>señalización </a:t>
            </a:r>
            <a:r>
              <a:rPr lang="es-ES" dirty="0"/>
              <a:t>eléctricos, tales como interruptores de corriente </a:t>
            </a:r>
            <a:r>
              <a:rPr lang="es-ES" dirty="0" smtClean="0"/>
              <a:t>diferencial</a:t>
            </a:r>
            <a:r>
              <a:rPr lang="es-ES" dirty="0"/>
              <a:t>, interruptores </a:t>
            </a:r>
            <a:r>
              <a:rPr lang="es-ES" dirty="0" err="1"/>
              <a:t>termomagnéticos</a:t>
            </a:r>
            <a:r>
              <a:rPr lang="es-ES" dirty="0"/>
              <a:t>, </a:t>
            </a:r>
            <a:r>
              <a:rPr lang="es-ES" dirty="0" err="1"/>
              <a:t>contactores</a:t>
            </a:r>
            <a:r>
              <a:rPr lang="es-ES" dirty="0"/>
              <a:t>, </a:t>
            </a:r>
            <a:r>
              <a:rPr lang="es-ES" dirty="0" smtClean="0"/>
              <a:t>borneras </a:t>
            </a:r>
            <a:r>
              <a:rPr lang="es-ES" dirty="0"/>
              <a:t>de conexión, indicadores lumínicos, pulsadores de </a:t>
            </a:r>
            <a:r>
              <a:rPr lang="es-ES" dirty="0" smtClean="0"/>
              <a:t>arranque </a:t>
            </a:r>
            <a:r>
              <a:rPr lang="es-ES" dirty="0"/>
              <a:t>y parada, transformadores, instrumentos (</a:t>
            </a:r>
            <a:r>
              <a:rPr lang="es-ES" dirty="0" smtClean="0"/>
              <a:t>voltímetros</a:t>
            </a:r>
            <a:r>
              <a:rPr lang="es-ES" dirty="0"/>
              <a:t>, amperímetros, frecuencímetros y vatímetros), etcétera. </a:t>
            </a:r>
          </a:p>
          <a:p>
            <a:pPr algn="just"/>
            <a:r>
              <a:rPr lang="es-ES" dirty="0"/>
              <a:t>De acuerdo a lo complejo de una instalación eléctrica o a </a:t>
            </a:r>
            <a:r>
              <a:rPr lang="es-ES" dirty="0" smtClean="0"/>
              <a:t>la </a:t>
            </a:r>
            <a:r>
              <a:rPr lang="es-ES" dirty="0"/>
              <a:t>superficie del establecimiento, se debe tener más de un </a:t>
            </a:r>
            <a:r>
              <a:rPr lang="es-ES" dirty="0" smtClean="0"/>
              <a:t>tablero </a:t>
            </a:r>
            <a:r>
              <a:rPr lang="es-ES" dirty="0"/>
              <a:t>de electricidad. Lo importante es disponer las </a:t>
            </a:r>
            <a:r>
              <a:rPr lang="es-ES" dirty="0" smtClean="0"/>
              <a:t>protecciones </a:t>
            </a:r>
            <a:r>
              <a:rPr lang="es-ES" dirty="0"/>
              <a:t>necesarias lo más cerca del punto de utilización. </a:t>
            </a:r>
          </a:p>
          <a:p>
            <a:pPr algn="just"/>
            <a:r>
              <a:rPr lang="es-ES" dirty="0"/>
              <a:t>Así, por ejemplo, en una casa particular de planta baja y dos </a:t>
            </a:r>
            <a:r>
              <a:rPr lang="es-ES" dirty="0" smtClean="0"/>
              <a:t>pisos</a:t>
            </a:r>
            <a:r>
              <a:rPr lang="es-ES" dirty="0"/>
              <a:t>, se debe disponer de al menos tres tableros, uno por </a:t>
            </a:r>
            <a:r>
              <a:rPr lang="es-ES" dirty="0" smtClean="0"/>
              <a:t>planta</a:t>
            </a:r>
            <a:r>
              <a:rPr lang="es-ES" dirty="0"/>
              <a:t>, con las protecciones necesarias para cada uno de </a:t>
            </a:r>
            <a:r>
              <a:rPr lang="es-ES" dirty="0" smtClean="0"/>
              <a:t>los </a:t>
            </a:r>
            <a:r>
              <a:rPr lang="es-ES" dirty="0"/>
              <a:t>circuitos existentes en cada planta.</a:t>
            </a:r>
          </a:p>
          <a:p>
            <a:pPr algn="just"/>
            <a:r>
              <a:rPr lang="es-ES" dirty="0"/>
              <a:t>A nivel industrial, se debe disponer de un tablero por cada </a:t>
            </a:r>
            <a:r>
              <a:rPr lang="es-ES" dirty="0" smtClean="0"/>
              <a:t>sector </a:t>
            </a:r>
            <a:r>
              <a:rPr lang="es-ES" dirty="0"/>
              <a:t>productivo o por línea de producción, a fin de poder </a:t>
            </a:r>
            <a:r>
              <a:rPr lang="es-ES" dirty="0" smtClean="0"/>
              <a:t>realizar </a:t>
            </a:r>
            <a:r>
              <a:rPr lang="es-ES" dirty="0"/>
              <a:t>las maniobras eléctricas en contacto con el </a:t>
            </a:r>
            <a:r>
              <a:rPr lang="es-ES" dirty="0" smtClean="0"/>
              <a:t>proceso </a:t>
            </a:r>
            <a:r>
              <a:rPr lang="es-ES" dirty="0"/>
              <a:t>productivo para minimizar malas operaciones o riesgos </a:t>
            </a:r>
            <a:r>
              <a:rPr lang="es-ES" dirty="0" smtClean="0"/>
              <a:t>en </a:t>
            </a:r>
            <a:r>
              <a:rPr lang="es-ES" dirty="0"/>
              <a:t>la seguridad de las personas.</a:t>
            </a:r>
          </a:p>
          <a:p>
            <a:pPr algn="just"/>
            <a:r>
              <a:rPr lang="es-ES" dirty="0"/>
              <a:t>En una instalación domiciliaria, edificio de propiedades, </a:t>
            </a:r>
            <a:r>
              <a:rPr lang="es-ES" dirty="0" smtClean="0"/>
              <a:t>tenemos </a:t>
            </a:r>
            <a:r>
              <a:rPr lang="es-ES" dirty="0"/>
              <a:t>un tablero general, en el que se encuentran </a:t>
            </a:r>
            <a:r>
              <a:rPr lang="es-ES" dirty="0" smtClean="0"/>
              <a:t>los medidores </a:t>
            </a:r>
            <a:r>
              <a:rPr lang="es-ES" dirty="0"/>
              <a:t>de consumo eléctrico y las tomas de </a:t>
            </a:r>
            <a:r>
              <a:rPr lang="es-ES" dirty="0" smtClean="0"/>
              <a:t>alimentación </a:t>
            </a:r>
            <a:r>
              <a:rPr lang="es-ES" dirty="0"/>
              <a:t>de la compañía distribuidora de electricidad, junto a los </a:t>
            </a:r>
            <a:r>
              <a:rPr lang="es-ES" dirty="0" smtClean="0"/>
              <a:t>fusibles </a:t>
            </a:r>
            <a:r>
              <a:rPr lang="es-ES" dirty="0"/>
              <a:t>de alimentación. Luego, y en el sentido </a:t>
            </a:r>
            <a:r>
              <a:rPr lang="es-ES" dirty="0" smtClean="0"/>
              <a:t>denominado </a:t>
            </a:r>
            <a:r>
              <a:rPr lang="es-ES" dirty="0"/>
              <a:t>aguas abajo, es decir, hacia las cargas, está el tablero </a:t>
            </a:r>
            <a:r>
              <a:rPr lang="es-ES" dirty="0" smtClean="0"/>
              <a:t>principal </a:t>
            </a:r>
            <a:r>
              <a:rPr lang="es-ES" dirty="0"/>
              <a:t>que contiene los elementos de corte general de la </a:t>
            </a:r>
            <a:r>
              <a:rPr lang="es-ES" dirty="0" smtClean="0"/>
              <a:t>alimentación </a:t>
            </a:r>
            <a:r>
              <a:rPr lang="es-ES" dirty="0"/>
              <a:t>hacia cada unidad y hacia el tablero seccional </a:t>
            </a:r>
            <a:r>
              <a:rPr lang="es-ES" dirty="0" smtClean="0"/>
              <a:t>de </a:t>
            </a:r>
            <a:r>
              <a:rPr lang="es-ES" dirty="0"/>
              <a:t>servicios generales del edificio. En la entrada de cada </a:t>
            </a:r>
            <a:r>
              <a:rPr lang="es-ES" dirty="0" smtClean="0"/>
              <a:t>unidad</a:t>
            </a:r>
            <a:r>
              <a:rPr lang="es-ES" dirty="0"/>
              <a:t>, se encuentra un tablero seccional con los </a:t>
            </a:r>
            <a:r>
              <a:rPr lang="es-ES" dirty="0" smtClean="0"/>
              <a:t>elementos </a:t>
            </a:r>
            <a:r>
              <a:rPr lang="es-ES" dirty="0"/>
              <a:t>de protección de la instalación</a:t>
            </a:r>
            <a:r>
              <a:rPr lang="es-ES" dirty="0" smtClean="0"/>
              <a:t>.</a:t>
            </a:r>
          </a:p>
          <a:p>
            <a:pPr algn="just"/>
            <a:endParaRPr lang="es-ES" dirty="0"/>
          </a:p>
        </p:txBody>
      </p:sp>
    </p:spTree>
    <p:extLst>
      <p:ext uri="{BB962C8B-B14F-4D97-AF65-F5344CB8AC3E}">
        <p14:creationId xmlns:p14="http://schemas.microsoft.com/office/powerpoint/2010/main" val="1942445065"/>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5474526" cy="7017306"/>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just"/>
            <a:r>
              <a:rPr lang="es-ES" dirty="0" smtClean="0"/>
              <a:t>Dentro de cada unidad habitacional, luego del tablero seccional principal, de ser necesario se pueden </a:t>
            </a:r>
            <a:r>
              <a:rPr lang="es-ES" dirty="0"/>
              <a:t>tener tantos </a:t>
            </a:r>
            <a:r>
              <a:rPr lang="es-ES" dirty="0" smtClean="0"/>
              <a:t>tableros </a:t>
            </a:r>
            <a:r>
              <a:rPr lang="es-ES" dirty="0"/>
              <a:t>seccionales secundarios como sean necesarios. </a:t>
            </a:r>
            <a:endParaRPr lang="es-ES" dirty="0" smtClean="0"/>
          </a:p>
          <a:p>
            <a:pPr algn="just"/>
            <a:endParaRPr lang="es-ES" dirty="0"/>
          </a:p>
          <a:p>
            <a:pPr algn="just"/>
            <a:r>
              <a:rPr lang="es-ES" dirty="0" smtClean="0"/>
              <a:t>En el caso de tableros </a:t>
            </a:r>
            <a:r>
              <a:rPr lang="es-ES" dirty="0"/>
              <a:t>empotrados, </a:t>
            </a:r>
            <a:r>
              <a:rPr lang="es-ES" dirty="0" smtClean="0"/>
              <a:t>las distancias a las paredes </a:t>
            </a:r>
            <a:r>
              <a:rPr lang="es-ES" dirty="0"/>
              <a:t>laterales deben ser tales que permitan </a:t>
            </a:r>
            <a:r>
              <a:rPr lang="es-ES" dirty="0" smtClean="0"/>
              <a:t>la apertura </a:t>
            </a:r>
            <a:r>
              <a:rPr lang="es-ES" dirty="0"/>
              <a:t>de </a:t>
            </a:r>
            <a:r>
              <a:rPr lang="es-ES" dirty="0" smtClean="0"/>
              <a:t>las puertas en forma completa y no creen interferencias para </a:t>
            </a:r>
            <a:r>
              <a:rPr lang="es-ES" dirty="0"/>
              <a:t>la operación y el mantenimiento dentro de él. La </a:t>
            </a:r>
            <a:r>
              <a:rPr lang="es-ES" dirty="0" smtClean="0"/>
              <a:t>distancia en el frente </a:t>
            </a:r>
            <a:r>
              <a:rPr lang="es-ES" dirty="0"/>
              <a:t>del tablero debe ser mayor </a:t>
            </a:r>
            <a:r>
              <a:rPr lang="es-ES" dirty="0" smtClean="0"/>
              <a:t>a 1 metro.</a:t>
            </a:r>
          </a:p>
          <a:p>
            <a:pPr algn="just"/>
            <a:endParaRPr lang="es-AR" dirty="0"/>
          </a:p>
          <a:p>
            <a:pPr algn="just"/>
            <a:endParaRPr lang="es-ES" dirty="0"/>
          </a:p>
        </p:txBody>
      </p:sp>
      <p:pic>
        <p:nvPicPr>
          <p:cNvPr id="4" name="Imagen 3"/>
          <p:cNvPicPr>
            <a:picLocks noChangeAspect="1"/>
          </p:cNvPicPr>
          <p:nvPr/>
        </p:nvPicPr>
        <p:blipFill>
          <a:blip r:embed="rId2"/>
          <a:stretch>
            <a:fillRect/>
          </a:stretch>
        </p:blipFill>
        <p:spPr>
          <a:xfrm>
            <a:off x="339189" y="272727"/>
            <a:ext cx="3390900" cy="2686050"/>
          </a:xfrm>
          <a:prstGeom prst="rect">
            <a:avLst/>
          </a:prstGeom>
        </p:spPr>
      </p:pic>
      <p:sp>
        <p:nvSpPr>
          <p:cNvPr id="5" name="Rectángulo 4"/>
          <p:cNvSpPr/>
          <p:nvPr/>
        </p:nvSpPr>
        <p:spPr>
          <a:xfrm>
            <a:off x="3730089" y="679264"/>
            <a:ext cx="1780062" cy="1200329"/>
          </a:xfrm>
          <a:prstGeom prst="rect">
            <a:avLst/>
          </a:prstGeom>
        </p:spPr>
        <p:txBody>
          <a:bodyPr wrap="square">
            <a:spAutoFit/>
          </a:bodyPr>
          <a:lstStyle/>
          <a:p>
            <a:r>
              <a:rPr lang="es-ES" b="1" dirty="0" smtClean="0"/>
              <a:t>Tablero </a:t>
            </a:r>
            <a:r>
              <a:rPr lang="es-ES" b="1" dirty="0"/>
              <a:t>de comando y protección de cargas trifásicas.</a:t>
            </a:r>
          </a:p>
        </p:txBody>
      </p:sp>
      <p:pic>
        <p:nvPicPr>
          <p:cNvPr id="6" name="Imagen 5"/>
          <p:cNvPicPr>
            <a:picLocks noChangeAspect="1"/>
          </p:cNvPicPr>
          <p:nvPr/>
        </p:nvPicPr>
        <p:blipFill>
          <a:blip r:embed="rId3"/>
          <a:stretch>
            <a:fillRect/>
          </a:stretch>
        </p:blipFill>
        <p:spPr>
          <a:xfrm>
            <a:off x="5564455" y="272727"/>
            <a:ext cx="2124075" cy="2847975"/>
          </a:xfrm>
          <a:prstGeom prst="rect">
            <a:avLst/>
          </a:prstGeom>
        </p:spPr>
      </p:pic>
      <p:sp>
        <p:nvSpPr>
          <p:cNvPr id="7" name="Rectángulo 6"/>
          <p:cNvSpPr/>
          <p:nvPr/>
        </p:nvSpPr>
        <p:spPr>
          <a:xfrm>
            <a:off x="7832580" y="272727"/>
            <a:ext cx="3158835" cy="923330"/>
          </a:xfrm>
          <a:prstGeom prst="rect">
            <a:avLst/>
          </a:prstGeom>
        </p:spPr>
        <p:txBody>
          <a:bodyPr wrap="square">
            <a:spAutoFit/>
          </a:bodyPr>
          <a:lstStyle/>
          <a:p>
            <a:pPr algn="just"/>
            <a:r>
              <a:rPr lang="es-ES" b="1" dirty="0"/>
              <a:t>Aquí vemos un tablero de comando y protección de un motor trifásico.</a:t>
            </a:r>
          </a:p>
        </p:txBody>
      </p:sp>
      <p:pic>
        <p:nvPicPr>
          <p:cNvPr id="8" name="Imagen 7"/>
          <p:cNvPicPr>
            <a:picLocks noChangeAspect="1"/>
          </p:cNvPicPr>
          <p:nvPr/>
        </p:nvPicPr>
        <p:blipFill>
          <a:blip r:embed="rId4"/>
          <a:stretch>
            <a:fillRect/>
          </a:stretch>
        </p:blipFill>
        <p:spPr>
          <a:xfrm>
            <a:off x="7832580" y="1318161"/>
            <a:ext cx="4102121" cy="5417874"/>
          </a:xfrm>
          <a:prstGeom prst="rect">
            <a:avLst/>
          </a:prstGeom>
        </p:spPr>
      </p:pic>
      <p:sp>
        <p:nvSpPr>
          <p:cNvPr id="9" name="Rectángulo 8"/>
          <p:cNvSpPr/>
          <p:nvPr/>
        </p:nvSpPr>
        <p:spPr>
          <a:xfrm>
            <a:off x="6096000" y="4282037"/>
            <a:ext cx="1736580" cy="1754326"/>
          </a:xfrm>
          <a:prstGeom prst="rect">
            <a:avLst/>
          </a:prstGeom>
        </p:spPr>
        <p:txBody>
          <a:bodyPr wrap="square">
            <a:spAutoFit/>
          </a:bodyPr>
          <a:lstStyle/>
          <a:p>
            <a:pPr algn="just"/>
            <a:r>
              <a:rPr lang="es-ES" b="1" dirty="0"/>
              <a:t>Disposición de tableros sobre el solado y espacios </a:t>
            </a:r>
          </a:p>
          <a:p>
            <a:pPr algn="just"/>
            <a:r>
              <a:rPr lang="es-ES" b="1" dirty="0"/>
              <a:t>libres en torno a ellos.</a:t>
            </a:r>
          </a:p>
        </p:txBody>
      </p:sp>
    </p:spTree>
    <p:extLst>
      <p:ext uri="{BB962C8B-B14F-4D97-AF65-F5344CB8AC3E}">
        <p14:creationId xmlns:p14="http://schemas.microsoft.com/office/powerpoint/2010/main" val="4155179613"/>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619892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principal</a:t>
            </a:r>
          </a:p>
          <a:p>
            <a:pPr algn="just"/>
            <a:r>
              <a:rPr lang="es-ES" dirty="0"/>
              <a:t>De acuerdo a su ubicación en la instalación </a:t>
            </a:r>
            <a:r>
              <a:rPr lang="es-ES" dirty="0" smtClean="0"/>
              <a:t>eléctrica</a:t>
            </a:r>
            <a:r>
              <a:rPr lang="es-ES" dirty="0"/>
              <a:t>, los tableros eléctricos se conocen mediante </a:t>
            </a:r>
            <a:r>
              <a:rPr lang="es-ES" dirty="0" smtClean="0"/>
              <a:t>las siguientes </a:t>
            </a:r>
            <a:r>
              <a:rPr lang="es-ES" dirty="0"/>
              <a:t>denominaciones:</a:t>
            </a:r>
          </a:p>
          <a:p>
            <a:pPr marL="285750" indent="-285750" algn="just">
              <a:buFont typeface="Arial" panose="020B0604020202020204" pitchFamily="34" charset="0"/>
              <a:buChar char="•"/>
            </a:pPr>
            <a:r>
              <a:rPr lang="es-ES" b="1" dirty="0" smtClean="0"/>
              <a:t>Caja </a:t>
            </a:r>
            <a:r>
              <a:rPr lang="es-ES" b="1" dirty="0"/>
              <a:t>o gabinete individual de medidor</a:t>
            </a:r>
            <a:r>
              <a:rPr lang="es-ES" dirty="0"/>
              <a:t>: es aquel al </a:t>
            </a:r>
            <a:r>
              <a:rPr lang="es-ES" dirty="0" smtClean="0"/>
              <a:t>que </a:t>
            </a:r>
            <a:r>
              <a:rPr lang="es-ES" dirty="0"/>
              <a:t>llega el circuito de alimentación y que </a:t>
            </a:r>
            <a:r>
              <a:rPr lang="es-ES" dirty="0" smtClean="0"/>
              <a:t>contiene </a:t>
            </a:r>
            <a:r>
              <a:rPr lang="es-ES" dirty="0"/>
              <a:t>el medidor de energía eléctrica desde donde se </a:t>
            </a:r>
            <a:r>
              <a:rPr lang="es-ES" dirty="0" smtClean="0"/>
              <a:t>alimenta </a:t>
            </a:r>
            <a:r>
              <a:rPr lang="es-ES" dirty="0"/>
              <a:t>el circuito principal. Esta caja o gabinete </a:t>
            </a:r>
            <a:r>
              <a:rPr lang="es-ES" dirty="0" smtClean="0"/>
              <a:t>puede </a:t>
            </a:r>
            <a:r>
              <a:rPr lang="es-ES" dirty="0"/>
              <a:t>contener, además, los elementos de </a:t>
            </a:r>
            <a:r>
              <a:rPr lang="es-ES" dirty="0" smtClean="0"/>
              <a:t>maniobra, protección y control </a:t>
            </a:r>
            <a:r>
              <a:rPr lang="es-ES" dirty="0"/>
              <a:t>pertenecientes </a:t>
            </a:r>
            <a:r>
              <a:rPr lang="es-ES" dirty="0" smtClean="0"/>
              <a:t>al circuito de alimentación</a:t>
            </a:r>
            <a:r>
              <a:rPr lang="es-ES" dirty="0"/>
              <a:t>.</a:t>
            </a:r>
          </a:p>
          <a:p>
            <a:pPr marL="285750" indent="-285750" algn="just">
              <a:buFont typeface="Arial" panose="020B0604020202020204" pitchFamily="34" charset="0"/>
              <a:buChar char="•"/>
            </a:pPr>
            <a:r>
              <a:rPr lang="es-ES" b="1" dirty="0" smtClean="0"/>
              <a:t>Tablero </a:t>
            </a:r>
            <a:r>
              <a:rPr lang="es-ES" b="1" dirty="0"/>
              <a:t>principal</a:t>
            </a:r>
            <a:r>
              <a:rPr lang="es-ES" dirty="0"/>
              <a:t>: es aquel al que llega la línea </a:t>
            </a:r>
            <a:r>
              <a:rPr lang="es-ES" dirty="0" smtClean="0"/>
              <a:t>principal </a:t>
            </a:r>
            <a:r>
              <a:rPr lang="es-ES" dirty="0"/>
              <a:t>y que contiene el interruptor más </a:t>
            </a:r>
            <a:r>
              <a:rPr lang="es-ES" dirty="0" smtClean="0"/>
              <a:t>importante</a:t>
            </a:r>
            <a:r>
              <a:rPr lang="es-ES" dirty="0"/>
              <a:t>, del que derivan los circuitos seccionales o </a:t>
            </a:r>
            <a:r>
              <a:rPr lang="es-ES" dirty="0" smtClean="0"/>
              <a:t>terminales.</a:t>
            </a:r>
          </a:p>
          <a:p>
            <a:pPr marL="285750" indent="-285750" algn="just">
              <a:buFont typeface="Arial" panose="020B0604020202020204" pitchFamily="34" charset="0"/>
              <a:buChar char="•"/>
            </a:pPr>
            <a:r>
              <a:rPr lang="es-ES" b="1" dirty="0" smtClean="0"/>
              <a:t>Tablero o gabinete colectivo de medidores</a:t>
            </a:r>
            <a:r>
              <a:rPr lang="es-ES" dirty="0" smtClean="0"/>
              <a:t>: aquel </a:t>
            </a:r>
            <a:r>
              <a:rPr lang="es-ES" dirty="0"/>
              <a:t>al que llega el circuito de alimentación y que </a:t>
            </a:r>
            <a:r>
              <a:rPr lang="es-ES" dirty="0" smtClean="0"/>
              <a:t>contiene </a:t>
            </a:r>
            <a:r>
              <a:rPr lang="es-ES" dirty="0"/>
              <a:t>los medidores de energía eléctrica y los </a:t>
            </a:r>
            <a:r>
              <a:rPr lang="es-ES" dirty="0" smtClean="0"/>
              <a:t>circuitos </a:t>
            </a:r>
            <a:r>
              <a:rPr lang="es-ES" dirty="0"/>
              <a:t>principales. Este tablero puede contener </a:t>
            </a:r>
            <a:r>
              <a:rPr lang="es-ES" dirty="0" smtClean="0"/>
              <a:t>los </a:t>
            </a:r>
            <a:r>
              <a:rPr lang="es-ES" dirty="0"/>
              <a:t>dispositivos de maniobra, protección y control </a:t>
            </a:r>
            <a:r>
              <a:rPr lang="es-ES" dirty="0" smtClean="0"/>
              <a:t>pertenecientes </a:t>
            </a:r>
            <a:r>
              <a:rPr lang="es-ES" dirty="0"/>
              <a:t>al circuito de alimentación y a los </a:t>
            </a:r>
            <a:r>
              <a:rPr lang="es-ES" dirty="0" smtClean="0"/>
              <a:t>interruptores </a:t>
            </a:r>
            <a:r>
              <a:rPr lang="es-ES" dirty="0"/>
              <a:t>principales pertenecientes a la </a:t>
            </a:r>
            <a:r>
              <a:rPr lang="es-ES" dirty="0" smtClean="0"/>
              <a:t>instalación </a:t>
            </a:r>
            <a:r>
              <a:rPr lang="es-ES" dirty="0"/>
              <a:t>del inmueble, desde donde parten los </a:t>
            </a:r>
            <a:r>
              <a:rPr lang="es-ES" dirty="0" smtClean="0"/>
              <a:t>circuitos </a:t>
            </a:r>
            <a:r>
              <a:rPr lang="es-ES" dirty="0"/>
              <a:t>seccionales</a:t>
            </a:r>
            <a:r>
              <a:rPr lang="es-ES" dirty="0" smtClean="0"/>
              <a:t>.</a:t>
            </a:r>
          </a:p>
          <a:p>
            <a:pPr marL="285750" indent="-285750" algn="just">
              <a:buFont typeface="Arial" panose="020B0604020202020204" pitchFamily="34" charset="0"/>
              <a:buChar char="•"/>
            </a:pPr>
            <a:r>
              <a:rPr lang="es-ES" b="1" dirty="0" smtClean="0"/>
              <a:t>Tablero </a:t>
            </a:r>
            <a:r>
              <a:rPr lang="es-ES" b="1" dirty="0"/>
              <a:t>seccional</a:t>
            </a:r>
            <a:r>
              <a:rPr lang="es-ES" b="1" dirty="0" smtClean="0"/>
              <a:t>:</a:t>
            </a:r>
            <a:r>
              <a:rPr lang="es-ES" dirty="0" smtClean="0"/>
              <a:t> es aquel al que llega una línea seccional y del que derivan otras líneas seccionales o terminales </a:t>
            </a:r>
            <a:r>
              <a:rPr lang="es-ES" dirty="0"/>
              <a:t>(</a:t>
            </a:r>
            <a:r>
              <a:rPr lang="es-ES" dirty="0" smtClean="0"/>
              <a:t>a las cargas).</a:t>
            </a:r>
          </a:p>
          <a:p>
            <a:pPr marL="285750" indent="-285750" algn="just">
              <a:buFont typeface="Arial" panose="020B0604020202020204" pitchFamily="34" charset="0"/>
              <a:buChar char="•"/>
            </a:pPr>
            <a:endParaRPr lang="es-ES" dirty="0"/>
          </a:p>
        </p:txBody>
      </p:sp>
      <p:sp>
        <p:nvSpPr>
          <p:cNvPr id="3" name="Rectángulo 2"/>
          <p:cNvSpPr/>
          <p:nvPr/>
        </p:nvSpPr>
        <p:spPr>
          <a:xfrm>
            <a:off x="6533345" y="6089704"/>
            <a:ext cx="5379522" cy="646331"/>
          </a:xfrm>
          <a:prstGeom prst="rect">
            <a:avLst/>
          </a:prstGeom>
        </p:spPr>
        <p:txBody>
          <a:bodyPr wrap="square">
            <a:spAutoFit/>
          </a:bodyPr>
          <a:lstStyle/>
          <a:p>
            <a:pPr algn="ctr"/>
            <a:r>
              <a:rPr lang="es-ES" b="1" dirty="0" smtClean="0"/>
              <a:t>En </a:t>
            </a:r>
            <a:r>
              <a:rPr lang="es-ES" b="1" dirty="0"/>
              <a:t>esta imagen apreciamos cómo deben ser </a:t>
            </a:r>
            <a:r>
              <a:rPr lang="es-ES" b="1" dirty="0" smtClean="0"/>
              <a:t>las instalaciones eléctricas </a:t>
            </a:r>
            <a:r>
              <a:rPr lang="es-ES" b="1" dirty="0"/>
              <a:t>de tableros.</a:t>
            </a:r>
          </a:p>
        </p:txBody>
      </p:sp>
      <p:pic>
        <p:nvPicPr>
          <p:cNvPr id="8" name="Imagen 7"/>
          <p:cNvPicPr>
            <a:picLocks noChangeAspect="1"/>
          </p:cNvPicPr>
          <p:nvPr/>
        </p:nvPicPr>
        <p:blipFill>
          <a:blip r:embed="rId2"/>
          <a:stretch>
            <a:fillRect/>
          </a:stretch>
        </p:blipFill>
        <p:spPr>
          <a:xfrm>
            <a:off x="6533345" y="272727"/>
            <a:ext cx="5229225" cy="5926192"/>
          </a:xfrm>
          <a:prstGeom prst="rect">
            <a:avLst/>
          </a:prstGeom>
        </p:spPr>
      </p:pic>
    </p:spTree>
    <p:extLst>
      <p:ext uri="{BB962C8B-B14F-4D97-AF65-F5344CB8AC3E}">
        <p14:creationId xmlns:p14="http://schemas.microsoft.com/office/powerpoint/2010/main" val="2622790293"/>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355312"/>
          </a:xfrm>
          <a:prstGeom prst="rect">
            <a:avLst/>
          </a:prstGeom>
        </p:spPr>
        <p:txBody>
          <a:bodyPr wrap="square">
            <a:spAutoFit/>
          </a:bodyPr>
          <a:lstStyle/>
          <a:p>
            <a:pPr algn="just"/>
            <a:endParaRPr lang="es-ES" dirty="0"/>
          </a:p>
          <a:p>
            <a:pPr algn="just"/>
            <a:endParaRPr lang="es-AR" dirty="0" smtClean="0"/>
          </a:p>
          <a:p>
            <a:pPr algn="just"/>
            <a:endParaRPr lang="es-AR" dirty="0"/>
          </a:p>
          <a:p>
            <a:pPr algn="just"/>
            <a:endParaRPr lang="es-AR" dirty="0" smtClean="0"/>
          </a:p>
          <a:p>
            <a:pPr algn="just"/>
            <a:endParaRPr lang="es-ES" dirty="0" smtClean="0"/>
          </a:p>
          <a:p>
            <a:pPr lvl="2" algn="just"/>
            <a:r>
              <a:rPr lang="es-ES" b="1" dirty="0"/>
              <a:t>Diagrama de </a:t>
            </a:r>
          </a:p>
          <a:p>
            <a:pPr lvl="2" algn="just"/>
            <a:r>
              <a:rPr lang="es-ES" b="1" dirty="0"/>
              <a:t>instalación de </a:t>
            </a:r>
          </a:p>
          <a:p>
            <a:pPr lvl="2" algn="just"/>
            <a:r>
              <a:rPr lang="es-ES" b="1" dirty="0"/>
              <a:t>alimentación </a:t>
            </a:r>
          </a:p>
          <a:p>
            <a:pPr lvl="2" algn="just"/>
            <a:r>
              <a:rPr lang="es-ES" b="1" dirty="0"/>
              <a:t>desde línea de </a:t>
            </a:r>
          </a:p>
          <a:p>
            <a:pPr lvl="2" algn="just"/>
            <a:r>
              <a:rPr lang="es-ES" b="1" dirty="0"/>
              <a:t>alimentación </a:t>
            </a:r>
          </a:p>
          <a:p>
            <a:pPr lvl="2" algn="just"/>
            <a:r>
              <a:rPr lang="es-ES" b="1" dirty="0"/>
              <a:t>de compañía, </a:t>
            </a:r>
          </a:p>
          <a:p>
            <a:pPr lvl="2" algn="just"/>
            <a:r>
              <a:rPr lang="es-ES" b="1" dirty="0"/>
              <a:t>pasando por la </a:t>
            </a:r>
          </a:p>
          <a:p>
            <a:pPr lvl="2" algn="just"/>
            <a:r>
              <a:rPr lang="es-ES" b="1" dirty="0"/>
              <a:t>caja toma, el </a:t>
            </a:r>
          </a:p>
          <a:p>
            <a:pPr lvl="2" algn="just"/>
            <a:r>
              <a:rPr lang="es-ES" b="1" dirty="0"/>
              <a:t>medidor, tablero</a:t>
            </a:r>
          </a:p>
          <a:p>
            <a:pPr lvl="2" algn="just"/>
            <a:r>
              <a:rPr lang="es-ES" b="1" dirty="0" smtClean="0"/>
              <a:t>Principal y tablero</a:t>
            </a:r>
          </a:p>
          <a:p>
            <a:pPr lvl="2" algn="just"/>
            <a:r>
              <a:rPr lang="es-AR" b="1" dirty="0" smtClean="0"/>
              <a:t>Seccional </a:t>
            </a:r>
          </a:p>
          <a:p>
            <a:pPr lvl="2" algn="just"/>
            <a:r>
              <a:rPr lang="es-ES" b="1" dirty="0" smtClean="0"/>
              <a:t>seccional </a:t>
            </a:r>
            <a:r>
              <a:rPr lang="es-ES" b="1" dirty="0"/>
              <a:t>hasta </a:t>
            </a:r>
          </a:p>
          <a:p>
            <a:pPr lvl="2" algn="just"/>
            <a:r>
              <a:rPr lang="es-ES" b="1" dirty="0"/>
              <a:t>las cargas</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3870614" y="1142815"/>
            <a:ext cx="7277100" cy="4714875"/>
          </a:xfrm>
          <a:prstGeom prst="rect">
            <a:avLst/>
          </a:prstGeom>
        </p:spPr>
      </p:pic>
    </p:spTree>
    <p:extLst>
      <p:ext uri="{BB962C8B-B14F-4D97-AF65-F5344CB8AC3E}">
        <p14:creationId xmlns:p14="http://schemas.microsoft.com/office/powerpoint/2010/main" val="832800330"/>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a:p>
          <a:p>
            <a:pPr algn="ctr"/>
            <a:r>
              <a:rPr lang="es-ES" b="1" dirty="0" smtClean="0"/>
              <a:t>Tablero </a:t>
            </a:r>
            <a:r>
              <a:rPr lang="es-ES" b="1" dirty="0"/>
              <a:t>general con medidores. En </a:t>
            </a:r>
            <a:r>
              <a:rPr lang="es-ES" b="1" dirty="0" smtClean="0"/>
              <a:t>la parte </a:t>
            </a:r>
            <a:r>
              <a:rPr lang="es-ES" b="1" dirty="0"/>
              <a:t>inferior se </a:t>
            </a:r>
            <a:r>
              <a:rPr lang="es-ES" b="1" dirty="0" smtClean="0"/>
              <a:t>observan </a:t>
            </a:r>
            <a:r>
              <a:rPr lang="es-ES" b="1" dirty="0"/>
              <a:t>las barras de alimentación; en </a:t>
            </a:r>
            <a:r>
              <a:rPr lang="es-ES" b="1" dirty="0" smtClean="0"/>
              <a:t>la parte </a:t>
            </a:r>
            <a:r>
              <a:rPr lang="es-ES" b="1" dirty="0"/>
              <a:t>media</a:t>
            </a:r>
            <a:r>
              <a:rPr lang="es-ES" b="1" dirty="0" smtClean="0"/>
              <a:t>, los </a:t>
            </a:r>
            <a:r>
              <a:rPr lang="es-ES" b="1" dirty="0"/>
              <a:t>medidores, </a:t>
            </a:r>
            <a:r>
              <a:rPr lang="es-ES" b="1" dirty="0" smtClean="0"/>
              <a:t>y en la parte </a:t>
            </a:r>
            <a:r>
              <a:rPr lang="es-ES" b="1" dirty="0"/>
              <a:t>superior, </a:t>
            </a:r>
            <a:r>
              <a:rPr lang="es-ES" b="1" dirty="0" smtClean="0"/>
              <a:t>los interruptores </a:t>
            </a:r>
            <a:r>
              <a:rPr lang="es-ES" b="1" dirty="0" err="1" smtClean="0"/>
              <a:t>termagnéticos</a:t>
            </a:r>
            <a:r>
              <a:rPr lang="es-ES" b="1" dirty="0" smtClean="0"/>
              <a:t> </a:t>
            </a:r>
            <a:r>
              <a:rPr lang="es-ES" b="1" dirty="0"/>
              <a:t>principales.</a:t>
            </a:r>
          </a:p>
          <a:p>
            <a:pPr algn="just"/>
            <a:endParaRPr lang="es-ES" dirty="0"/>
          </a:p>
          <a:p>
            <a:pPr algn="just"/>
            <a:r>
              <a:rPr lang="es-ES" dirty="0" smtClean="0"/>
              <a:t>Estos </a:t>
            </a:r>
            <a:r>
              <a:rPr lang="es-ES" dirty="0"/>
              <a:t>tableros deben ser de Clase ll, es decir, estar </a:t>
            </a:r>
            <a:r>
              <a:rPr lang="es-ES" dirty="0" smtClean="0"/>
              <a:t>confeccionados </a:t>
            </a:r>
            <a:r>
              <a:rPr lang="es-ES" dirty="0"/>
              <a:t>en material sintético aislante, de la misma </a:t>
            </a:r>
            <a:r>
              <a:rPr lang="es-ES" dirty="0" smtClean="0"/>
              <a:t>forma </a:t>
            </a:r>
            <a:r>
              <a:rPr lang="es-ES" dirty="0"/>
              <a:t>que la canalización (conducto o cañería para </a:t>
            </a:r>
            <a:r>
              <a:rPr lang="es-ES" dirty="0" smtClean="0"/>
              <a:t>contener </a:t>
            </a:r>
            <a:r>
              <a:rPr lang="es-ES" dirty="0"/>
              <a:t>los cables) de la línea principal. En el caso de </a:t>
            </a:r>
            <a:r>
              <a:rPr lang="es-ES" dirty="0" smtClean="0"/>
              <a:t>instalarse </a:t>
            </a:r>
            <a:r>
              <a:rPr lang="es-ES" dirty="0"/>
              <a:t>a la intemperie, deben tener un grado de </a:t>
            </a:r>
            <a:r>
              <a:rPr lang="es-ES" dirty="0" smtClean="0"/>
              <a:t>protección no inferior a IP 54.</a:t>
            </a:r>
          </a:p>
          <a:p>
            <a:pPr algn="just"/>
            <a:r>
              <a:rPr lang="es-ES" dirty="0"/>
              <a:t>Se debe diferenciar el tablero principal o general de los tableros </a:t>
            </a:r>
            <a:r>
              <a:rPr lang="es-ES" dirty="0" smtClean="0"/>
              <a:t>seccionales </a:t>
            </a:r>
            <a:r>
              <a:rPr lang="es-ES" dirty="0"/>
              <a:t>que veremos en detalle en el siguiente apartado.</a:t>
            </a:r>
          </a:p>
          <a:p>
            <a:pPr algn="ctr"/>
            <a:r>
              <a:rPr lang="es-ES" b="1" dirty="0" smtClean="0">
                <a:solidFill>
                  <a:srgbClr val="FF0000"/>
                </a:solidFill>
                <a:latin typeface="Arial Rounded MT Bold" panose="020F0704030504030204" pitchFamily="34" charset="0"/>
              </a:rPr>
              <a:t>El </a:t>
            </a:r>
            <a:r>
              <a:rPr lang="es-ES" b="1" dirty="0">
                <a:solidFill>
                  <a:srgbClr val="FF0000"/>
                </a:solidFill>
                <a:latin typeface="Arial Rounded MT Bold" panose="020F0704030504030204" pitchFamily="34" charset="0"/>
              </a:rPr>
              <a:t>pilar de electricidad, </a:t>
            </a:r>
            <a:r>
              <a:rPr lang="es-ES" b="1" dirty="0" smtClean="0">
                <a:solidFill>
                  <a:srgbClr val="FF0000"/>
                </a:solidFill>
                <a:latin typeface="Arial Rounded MT Bold" panose="020F0704030504030204" pitchFamily="34" charset="0"/>
              </a:rPr>
              <a:t>tiene </a:t>
            </a:r>
            <a:r>
              <a:rPr lang="es-ES" b="1" dirty="0">
                <a:solidFill>
                  <a:srgbClr val="FF0000"/>
                </a:solidFill>
                <a:latin typeface="Arial Rounded MT Bold" panose="020F0704030504030204" pitchFamily="34" charset="0"/>
              </a:rPr>
              <a:t>de un lado (</a:t>
            </a:r>
            <a:r>
              <a:rPr lang="es-ES" b="1" dirty="0" smtClean="0">
                <a:solidFill>
                  <a:srgbClr val="FF0000"/>
                </a:solidFill>
                <a:latin typeface="Arial Rounded MT Bold" panose="020F0704030504030204" pitchFamily="34" charset="0"/>
              </a:rPr>
              <a:t>hacia la calle) la toma de la compañía y el medidor, y del otro lado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hacia la casa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un tablero con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llave de corte general. </a:t>
            </a:r>
          </a:p>
          <a:p>
            <a:pPr algn="just"/>
            <a:endParaRPr lang="es-ES" dirty="0"/>
          </a:p>
        </p:txBody>
      </p:sp>
      <p:pic>
        <p:nvPicPr>
          <p:cNvPr id="4" name="Imagen 3"/>
          <p:cNvPicPr>
            <a:picLocks noChangeAspect="1"/>
          </p:cNvPicPr>
          <p:nvPr/>
        </p:nvPicPr>
        <p:blipFill>
          <a:blip r:embed="rId2"/>
          <a:stretch>
            <a:fillRect/>
          </a:stretch>
        </p:blipFill>
        <p:spPr>
          <a:xfrm>
            <a:off x="4231325" y="379604"/>
            <a:ext cx="3543300" cy="3515501"/>
          </a:xfrm>
          <a:prstGeom prst="rect">
            <a:avLst/>
          </a:prstGeom>
        </p:spPr>
      </p:pic>
    </p:spTree>
    <p:extLst>
      <p:ext uri="{BB962C8B-B14F-4D97-AF65-F5344CB8AC3E}">
        <p14:creationId xmlns:p14="http://schemas.microsoft.com/office/powerpoint/2010/main" val="1178498119"/>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just"/>
            <a:r>
              <a:rPr lang="es-ES" dirty="0" smtClean="0"/>
              <a:t>En </a:t>
            </a:r>
            <a:r>
              <a:rPr lang="es-ES" dirty="0"/>
              <a:t>el tablero general o principal, que debe ser único por </a:t>
            </a:r>
            <a:r>
              <a:rPr lang="es-ES" dirty="0" smtClean="0"/>
              <a:t>instalación </a:t>
            </a:r>
            <a:r>
              <a:rPr lang="es-ES" dirty="0"/>
              <a:t>(un único tablero general o principal por casa o edificio), </a:t>
            </a:r>
            <a:r>
              <a:rPr lang="es-ES" dirty="0" smtClean="0"/>
              <a:t>tendremos </a:t>
            </a:r>
            <a:r>
              <a:rPr lang="es-ES" dirty="0"/>
              <a:t>solo la llave de corte general de la instalación (una </a:t>
            </a:r>
            <a:r>
              <a:rPr lang="es-ES" dirty="0" smtClean="0"/>
              <a:t>por </a:t>
            </a:r>
            <a:r>
              <a:rPr lang="es-ES" dirty="0"/>
              <a:t>unidad habitacional), mientras que en los tableros </a:t>
            </a:r>
            <a:r>
              <a:rPr lang="es-ES" dirty="0" smtClean="0"/>
              <a:t>seccionales </a:t>
            </a:r>
            <a:r>
              <a:rPr lang="es-ES" dirty="0"/>
              <a:t>tendremos los elementos de protección y maniobra de las </a:t>
            </a:r>
            <a:r>
              <a:rPr lang="es-ES" dirty="0" smtClean="0"/>
              <a:t>diferentes </a:t>
            </a:r>
            <a:r>
              <a:rPr lang="es-ES" dirty="0"/>
              <a:t>instalaciones ubicadas dentro de la vivienda; puede </a:t>
            </a:r>
            <a:r>
              <a:rPr lang="es-ES" dirty="0" smtClean="0"/>
              <a:t>haber </a:t>
            </a:r>
            <a:r>
              <a:rPr lang="es-ES" dirty="0"/>
              <a:t>más de un tablero seccional por casa o departamento</a:t>
            </a:r>
            <a:r>
              <a:rPr lang="es-ES" dirty="0" smtClean="0"/>
              <a:t>.</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p:txBody>
      </p:sp>
      <p:sp>
        <p:nvSpPr>
          <p:cNvPr id="3" name="Rectángulo 2"/>
          <p:cNvSpPr/>
          <p:nvPr/>
        </p:nvSpPr>
        <p:spPr>
          <a:xfrm>
            <a:off x="1525977" y="6082951"/>
            <a:ext cx="8953995" cy="646331"/>
          </a:xfrm>
          <a:prstGeom prst="rect">
            <a:avLst/>
          </a:prstGeom>
        </p:spPr>
        <p:txBody>
          <a:bodyPr wrap="square">
            <a:spAutoFit/>
          </a:bodyPr>
          <a:lstStyle/>
          <a:p>
            <a:pPr algn="just"/>
            <a:r>
              <a:rPr lang="es-ES" b="1" dirty="0" smtClean="0"/>
              <a:t>Típica instalación </a:t>
            </a:r>
            <a:r>
              <a:rPr lang="es-ES" b="1" dirty="0"/>
              <a:t>de </a:t>
            </a:r>
            <a:r>
              <a:rPr lang="es-ES" b="1" dirty="0" smtClean="0"/>
              <a:t>vivienda unifamiliar</a:t>
            </a:r>
            <a:r>
              <a:rPr lang="es-ES" b="1" dirty="0"/>
              <a:t>. </a:t>
            </a:r>
            <a:r>
              <a:rPr lang="es-ES" b="1" dirty="0" smtClean="0"/>
              <a:t>Pilar con </a:t>
            </a:r>
            <a:r>
              <a:rPr lang="es-ES" b="1" dirty="0"/>
              <a:t>caja toma </a:t>
            </a:r>
            <a:r>
              <a:rPr lang="es-ES" b="1" dirty="0" smtClean="0"/>
              <a:t>y medidor</a:t>
            </a:r>
            <a:r>
              <a:rPr lang="es-ES" b="1" dirty="0"/>
              <a:t>, y tablero </a:t>
            </a:r>
            <a:r>
              <a:rPr lang="es-ES" b="1" dirty="0" smtClean="0"/>
              <a:t>general </a:t>
            </a:r>
            <a:r>
              <a:rPr lang="es-ES" b="1" dirty="0"/>
              <a:t>en el </a:t>
            </a:r>
            <a:r>
              <a:rPr lang="es-ES" b="1" dirty="0" smtClean="0"/>
              <a:t>exterior</a:t>
            </a:r>
            <a:r>
              <a:rPr lang="es-ES" b="1" dirty="0"/>
              <a:t>; y dentro </a:t>
            </a:r>
            <a:r>
              <a:rPr lang="es-ES" b="1" dirty="0" smtClean="0"/>
              <a:t>de la vivienda</a:t>
            </a:r>
            <a:r>
              <a:rPr lang="es-ES" b="1" dirty="0"/>
              <a:t>, </a:t>
            </a:r>
            <a:r>
              <a:rPr lang="es-ES" b="1" dirty="0" smtClean="0"/>
              <a:t>tablero </a:t>
            </a:r>
            <a:r>
              <a:rPr lang="es-ES" b="1" dirty="0"/>
              <a:t>seccional </a:t>
            </a:r>
            <a:r>
              <a:rPr lang="es-ES" b="1" dirty="0" smtClean="0"/>
              <a:t>e instalaciones</a:t>
            </a:r>
            <a:r>
              <a:rPr lang="es-ES" b="1" dirty="0"/>
              <a:t>.</a:t>
            </a:r>
          </a:p>
        </p:txBody>
      </p:sp>
      <p:pic>
        <p:nvPicPr>
          <p:cNvPr id="5" name="Imagen 4"/>
          <p:cNvPicPr>
            <a:picLocks noChangeAspect="1"/>
          </p:cNvPicPr>
          <p:nvPr/>
        </p:nvPicPr>
        <p:blipFill>
          <a:blip r:embed="rId2"/>
          <a:stretch>
            <a:fillRect/>
          </a:stretch>
        </p:blipFill>
        <p:spPr>
          <a:xfrm>
            <a:off x="2773999" y="1406176"/>
            <a:ext cx="6457950" cy="4676775"/>
          </a:xfrm>
          <a:prstGeom prst="rect">
            <a:avLst/>
          </a:prstGeom>
        </p:spPr>
      </p:pic>
    </p:spTree>
    <p:extLst>
      <p:ext uri="{BB962C8B-B14F-4D97-AF65-F5344CB8AC3E}">
        <p14:creationId xmlns:p14="http://schemas.microsoft.com/office/powerpoint/2010/main" val="2355046281"/>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seccional</a:t>
            </a:r>
          </a:p>
          <a:p>
            <a:pPr algn="just"/>
            <a:r>
              <a:rPr lang="es-ES" dirty="0"/>
              <a:t>Luego del tablero general o principal que contiene la </a:t>
            </a:r>
            <a:r>
              <a:rPr lang="es-ES" dirty="0" smtClean="0"/>
              <a:t>llave de </a:t>
            </a:r>
            <a:r>
              <a:rPr lang="es-ES" dirty="0"/>
              <a:t>corte general de la instalación, se tiene el o los </a:t>
            </a:r>
            <a:r>
              <a:rPr lang="es-ES" dirty="0" smtClean="0"/>
              <a:t>tableros seccionales</a:t>
            </a:r>
            <a:r>
              <a:rPr lang="es-ES" dirty="0"/>
              <a:t>, que se conectan en cascada</a:t>
            </a:r>
            <a:r>
              <a:rPr lang="es-ES" dirty="0" smtClean="0"/>
              <a:t>.</a:t>
            </a:r>
          </a:p>
          <a:p>
            <a:pPr algn="just"/>
            <a:r>
              <a:rPr lang="es-ES" dirty="0" smtClean="0"/>
              <a:t>Muchas veces, se llama al primer tablero seccional de la instalación, del cual se derivan otros, tablero principal, pero como ya hemos visto, esta denominación es errónea, ya que se llama tablero principal o general únicamente al que se encuentra instalado junto a los medidores de electricidad que contienen la o las llaves de corte general (interruptores </a:t>
            </a:r>
            <a:r>
              <a:rPr lang="es-ES" dirty="0" err="1" smtClean="0"/>
              <a:t>termomagnéticos</a:t>
            </a:r>
            <a:r>
              <a:rPr lang="es-ES" dirty="0" smtClean="0"/>
              <a:t>, bipolares o </a:t>
            </a:r>
            <a:r>
              <a:rPr lang="es-ES" dirty="0" err="1" smtClean="0"/>
              <a:t>tetrapolares</a:t>
            </a:r>
            <a:r>
              <a:rPr lang="es-ES" dirty="0" smtClean="0"/>
              <a:t> de acuerdo a la alimentación, uno por medidor). Los tableros seccionales deben contener al menos los siguientes elementos:</a:t>
            </a:r>
          </a:p>
          <a:p>
            <a:pPr marL="742950" lvl="1" indent="-285750" algn="just">
              <a:buFont typeface="Arial" panose="020B0604020202020204" pitchFamily="34" charset="0"/>
              <a:buChar char="•"/>
            </a:pPr>
            <a:r>
              <a:rPr lang="es-ES" b="1" dirty="0" smtClean="0"/>
              <a:t>Interruptor </a:t>
            </a:r>
            <a:r>
              <a:rPr lang="es-ES" b="1" dirty="0" err="1" smtClean="0"/>
              <a:t>termomagnético</a:t>
            </a:r>
            <a:r>
              <a:rPr lang="es-ES" b="1" dirty="0" smtClean="0"/>
              <a:t> bipolar o </a:t>
            </a:r>
            <a:r>
              <a:rPr lang="es-ES" b="1" dirty="0" err="1" smtClean="0"/>
              <a:t>tetrapolar</a:t>
            </a:r>
            <a:r>
              <a:rPr lang="es-ES" b="1" dirty="0" smtClean="0"/>
              <a:t> de acuerdo a la alimentación del tablero, para su corte general.</a:t>
            </a:r>
          </a:p>
          <a:p>
            <a:pPr marL="742950" lvl="1" indent="-285750" algn="just">
              <a:buFont typeface="Arial" panose="020B0604020202020204" pitchFamily="34" charset="0"/>
              <a:buChar char="•"/>
            </a:pPr>
            <a:r>
              <a:rPr lang="es-ES" b="1" dirty="0" smtClean="0"/>
              <a:t>Uno o más interruptores diferenciales de protección contra corrientes de fuga.</a:t>
            </a:r>
          </a:p>
          <a:p>
            <a:pPr marL="742950" lvl="1" indent="-285750" algn="just">
              <a:buFont typeface="Arial" panose="020B0604020202020204" pitchFamily="34" charset="0"/>
              <a:buChar char="•"/>
            </a:pPr>
            <a:r>
              <a:rPr lang="es-ES" b="1" dirty="0" smtClean="0"/>
              <a:t>Interruptores </a:t>
            </a:r>
            <a:r>
              <a:rPr lang="es-ES" b="1" dirty="0" err="1"/>
              <a:t>termomagnéticos</a:t>
            </a:r>
            <a:r>
              <a:rPr lang="es-ES" b="1" dirty="0"/>
              <a:t> para los diferentes circuitos de iluminación general, iluminación especial, tomas de uso general, tomas de usos especiales, líneas de alimentación dedicada o especial.</a:t>
            </a:r>
          </a:p>
          <a:p>
            <a:pPr marL="742950" lvl="1" indent="-285750" algn="just">
              <a:buFont typeface="Arial" panose="020B0604020202020204" pitchFamily="34" charset="0"/>
              <a:buChar char="•"/>
            </a:pPr>
            <a:endParaRPr lang="es-ES" b="1" dirty="0" smtClean="0"/>
          </a:p>
          <a:p>
            <a:pPr algn="just"/>
            <a:r>
              <a:rPr lang="es-ES" b="1" dirty="0" smtClean="0">
                <a:solidFill>
                  <a:srgbClr val="0070C0"/>
                </a:solidFill>
                <a:latin typeface="Arial Rounded MT Bold" panose="020F0704030504030204" pitchFamily="34" charset="0"/>
              </a:rPr>
              <a:t>Denominaciones de tableros</a:t>
            </a:r>
          </a:p>
          <a:p>
            <a:pPr algn="ctr"/>
            <a:r>
              <a:rPr lang="es-ES" b="1" dirty="0" smtClean="0">
                <a:solidFill>
                  <a:srgbClr val="0070C0"/>
                </a:solidFill>
              </a:rPr>
              <a:t>La denominación de cada tablero corresponde a la línea que lo alimenta. La línea general de alimentación entra en la caja toma de compañía y de allí pasa al medidor de energía. La línea principal conecta el medidor con el tablero principal. La línea seccional conecta el tablero principal con el tablero seccional.</a:t>
            </a:r>
          </a:p>
          <a:p>
            <a:pPr algn="just"/>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grado de electrificación de una Instalación nos indica la cantidad de interruptores </a:t>
            </a:r>
            <a:r>
              <a:rPr lang="es-ES" b="1" dirty="0" err="1" smtClean="0">
                <a:solidFill>
                  <a:srgbClr val="FF0000"/>
                </a:solidFill>
                <a:latin typeface="Arial Rounded MT Bold" panose="020F0704030504030204" pitchFamily="34" charset="0"/>
              </a:rPr>
              <a:t>termomagnéticos</a:t>
            </a:r>
            <a:r>
              <a:rPr lang="es-ES" b="1" dirty="0" smtClean="0">
                <a:solidFill>
                  <a:srgbClr val="FF0000"/>
                </a:solidFill>
                <a:latin typeface="Arial Rounded MT Bold" panose="020F0704030504030204" pitchFamily="34" charset="0"/>
              </a:rPr>
              <a:t> que debe contener un tablero seccional.</a:t>
            </a:r>
          </a:p>
        </p:txBody>
      </p:sp>
    </p:spTree>
    <p:extLst>
      <p:ext uri="{BB962C8B-B14F-4D97-AF65-F5344CB8AC3E}">
        <p14:creationId xmlns:p14="http://schemas.microsoft.com/office/powerpoint/2010/main" val="1987496810"/>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0007" y="5747252"/>
            <a:ext cx="11507190" cy="646331"/>
          </a:xfrm>
          <a:prstGeom prst="rect">
            <a:avLst/>
          </a:prstGeom>
        </p:spPr>
        <p:txBody>
          <a:bodyPr wrap="square">
            <a:spAutoFit/>
          </a:bodyPr>
          <a:lstStyle/>
          <a:p>
            <a:pPr algn="ctr"/>
            <a:r>
              <a:rPr lang="es-ES" b="1" dirty="0" smtClean="0"/>
              <a:t>Diagrama típico de instalación de un tablero seccional. Llave de corte del tablero, interruptor diferencial e interruptores </a:t>
            </a:r>
            <a:r>
              <a:rPr lang="es-ES" b="1" dirty="0" err="1" smtClean="0"/>
              <a:t>termomagnéticos</a:t>
            </a:r>
            <a:r>
              <a:rPr lang="es-ES" b="1" dirty="0" smtClean="0"/>
              <a:t> para : circuitos de iluminación, tomas y usos especiales.</a:t>
            </a:r>
          </a:p>
        </p:txBody>
      </p:sp>
      <p:pic>
        <p:nvPicPr>
          <p:cNvPr id="3" name="Imagen 2"/>
          <p:cNvPicPr>
            <a:picLocks noChangeAspect="1"/>
          </p:cNvPicPr>
          <p:nvPr/>
        </p:nvPicPr>
        <p:blipFill>
          <a:blip r:embed="rId2"/>
          <a:stretch>
            <a:fillRect/>
          </a:stretch>
        </p:blipFill>
        <p:spPr>
          <a:xfrm>
            <a:off x="2648197" y="819397"/>
            <a:ext cx="6863937" cy="4738255"/>
          </a:xfrm>
          <a:prstGeom prst="rect">
            <a:avLst/>
          </a:prstGeom>
        </p:spPr>
      </p:pic>
    </p:spTree>
    <p:extLst>
      <p:ext uri="{BB962C8B-B14F-4D97-AF65-F5344CB8AC3E}">
        <p14:creationId xmlns:p14="http://schemas.microsoft.com/office/powerpoint/2010/main" val="1561191367"/>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228692"/>
            <a:ext cx="11570524" cy="6463308"/>
          </a:xfrm>
          <a:prstGeom prst="rect">
            <a:avLst/>
          </a:prstGeom>
        </p:spPr>
        <p:txBody>
          <a:bodyPr wrap="square">
            <a:spAutoFit/>
          </a:bodyPr>
          <a:lstStyle/>
          <a:p>
            <a:pPr algn="just"/>
            <a:r>
              <a:rPr lang="es-ES" dirty="0"/>
              <a:t>En los tableros seccionales debemos instalar, entonces, </a:t>
            </a:r>
            <a:r>
              <a:rPr lang="es-ES" dirty="0" smtClean="0"/>
              <a:t>los elementos </a:t>
            </a:r>
            <a:r>
              <a:rPr lang="es-ES" dirty="0"/>
              <a:t>de protección de las instalaciones </a:t>
            </a:r>
            <a:r>
              <a:rPr lang="es-ES" dirty="0" smtClean="0"/>
              <a:t>alimentadas desde </a:t>
            </a:r>
            <a:r>
              <a:rPr lang="es-ES" dirty="0"/>
              <a:t>ese tablero. Esto implica que se debe instalar, </a:t>
            </a:r>
            <a:r>
              <a:rPr lang="es-ES" dirty="0" smtClean="0"/>
              <a:t>además </a:t>
            </a:r>
            <a:r>
              <a:rPr lang="es-ES" dirty="0"/>
              <a:t>del o de los interruptores diferenciales necesarios, un </a:t>
            </a:r>
            <a:r>
              <a:rPr lang="es-ES" dirty="0" smtClean="0"/>
              <a:t>interruptor </a:t>
            </a:r>
            <a:r>
              <a:rPr lang="es-ES" dirty="0" err="1"/>
              <a:t>termomagnético</a:t>
            </a:r>
            <a:r>
              <a:rPr lang="es-ES" dirty="0"/>
              <a:t> bipolar por cada circuito </a:t>
            </a:r>
            <a:r>
              <a:rPr lang="es-ES" dirty="0" smtClean="0"/>
              <a:t>monofásico </a:t>
            </a:r>
            <a:r>
              <a:rPr lang="es-ES" dirty="0"/>
              <a:t>que salga de ese tablero. Los circuitos eléctricos </a:t>
            </a:r>
            <a:r>
              <a:rPr lang="es-ES" dirty="0" smtClean="0"/>
              <a:t>se </a:t>
            </a:r>
            <a:r>
              <a:rPr lang="es-ES" dirty="0"/>
              <a:t>clasifican en:</a:t>
            </a:r>
          </a:p>
          <a:p>
            <a:pPr marL="742950" lvl="1" indent="-285750" algn="just">
              <a:buFont typeface="Wingdings" panose="05000000000000000000" pitchFamily="2" charset="2"/>
              <a:buChar char="q"/>
            </a:pPr>
            <a:r>
              <a:rPr lang="es-ES" b="1" err="1" smtClean="0"/>
              <a:t>lUG</a:t>
            </a:r>
            <a:r>
              <a:rPr lang="es-ES" b="1" smtClean="0"/>
              <a:t> - Iluminación </a:t>
            </a:r>
            <a:r>
              <a:rPr lang="es-ES" b="1" dirty="0" smtClean="0"/>
              <a:t>de Uso </a:t>
            </a:r>
            <a:r>
              <a:rPr lang="es-ES" b="1" dirty="0"/>
              <a:t>General</a:t>
            </a:r>
            <a:r>
              <a:rPr lang="es-ES" dirty="0"/>
              <a:t>: 15 bocas máximo </a:t>
            </a:r>
            <a:r>
              <a:rPr lang="es-ES" dirty="0" smtClean="0"/>
              <a:t>y 16A es la protección </a:t>
            </a:r>
            <a:r>
              <a:rPr lang="es-ES" dirty="0"/>
              <a:t>máxima.</a:t>
            </a:r>
          </a:p>
          <a:p>
            <a:pPr marL="742950" lvl="1" indent="-285750" algn="just">
              <a:buFont typeface="Wingdings" panose="05000000000000000000" pitchFamily="2" charset="2"/>
              <a:buChar char="q"/>
            </a:pPr>
            <a:r>
              <a:rPr lang="es-ES" b="1" smtClean="0"/>
              <a:t>TUG - Tomacorrientes </a:t>
            </a:r>
            <a:r>
              <a:rPr lang="es-ES" b="1" dirty="0"/>
              <a:t>de Uso General</a:t>
            </a:r>
            <a:r>
              <a:rPr lang="es-ES" dirty="0"/>
              <a:t>: 15 bocas máximo</a:t>
            </a:r>
          </a:p>
          <a:p>
            <a:pPr marL="742950" lvl="1" indent="-285750" algn="just">
              <a:buFont typeface="Wingdings" panose="05000000000000000000" pitchFamily="2" charset="2"/>
              <a:buChar char="q"/>
            </a:pPr>
            <a:r>
              <a:rPr lang="es-ES" b="1" smtClean="0"/>
              <a:t>IUE - Iluminación </a:t>
            </a:r>
            <a:r>
              <a:rPr lang="es-ES" b="1" dirty="0" smtClean="0"/>
              <a:t>de Uso </a:t>
            </a:r>
            <a:r>
              <a:rPr lang="es-ES" b="1" dirty="0"/>
              <a:t>Especial</a:t>
            </a:r>
            <a:r>
              <a:rPr lang="es-ES" dirty="0"/>
              <a:t>: </a:t>
            </a:r>
            <a:r>
              <a:rPr lang="es-ES" dirty="0" smtClean="0"/>
              <a:t>8 bocas </a:t>
            </a:r>
            <a:r>
              <a:rPr lang="es-ES" dirty="0"/>
              <a:t>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b="1" dirty="0" smtClean="0"/>
              <a:t>TUE-Tomacorrientes </a:t>
            </a:r>
            <a:r>
              <a:rPr lang="es-ES" b="1" dirty="0"/>
              <a:t>de Uso Especial</a:t>
            </a:r>
            <a:r>
              <a:rPr lang="es-ES" dirty="0"/>
              <a:t>: 8 bocas 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dirty="0" smtClean="0"/>
              <a:t>Otros circuitos: cargas únicas o circuitos de uso específico.</a:t>
            </a:r>
          </a:p>
          <a:p>
            <a:pPr algn="just"/>
            <a:endParaRPr lang="es-AR" dirty="0"/>
          </a:p>
          <a:p>
            <a:pPr algn="just"/>
            <a:r>
              <a:rPr lang="es-ES" dirty="0"/>
              <a:t>En el caso de circuitos de carga única o de uso </a:t>
            </a:r>
            <a:r>
              <a:rPr lang="es-ES" dirty="0" smtClean="0"/>
              <a:t>específico</a:t>
            </a:r>
            <a:r>
              <a:rPr lang="es-ES" dirty="0"/>
              <a:t>, el proyectista es quien tiene la responsabilidad del </a:t>
            </a:r>
            <a:r>
              <a:rPr lang="es-ES" dirty="0" smtClean="0"/>
              <a:t>dimensionamiento de las protecciones</a:t>
            </a:r>
            <a:r>
              <a:rPr lang="es-ES" dirty="0"/>
              <a:t>, </a:t>
            </a:r>
            <a:r>
              <a:rPr lang="es-ES" dirty="0" smtClean="0"/>
              <a:t>para alimentar </a:t>
            </a:r>
            <a:r>
              <a:rPr lang="es-ES" dirty="0"/>
              <a:t>una </a:t>
            </a:r>
            <a:r>
              <a:rPr lang="es-ES" dirty="0" smtClean="0"/>
              <a:t>carga única (</a:t>
            </a:r>
            <a:r>
              <a:rPr lang="es-ES" dirty="0"/>
              <a:t>motor </a:t>
            </a:r>
            <a:r>
              <a:rPr lang="es-ES" dirty="0" smtClean="0"/>
              <a:t>de portón, caldera</a:t>
            </a:r>
            <a:r>
              <a:rPr lang="es-ES" dirty="0"/>
              <a:t>, etcétera).</a:t>
            </a:r>
          </a:p>
          <a:p>
            <a:pPr algn="just"/>
            <a:r>
              <a:rPr lang="es-ES" dirty="0"/>
              <a:t>De acuerdo con el nivel de electrificación de la </a:t>
            </a:r>
            <a:r>
              <a:rPr lang="es-ES" dirty="0" smtClean="0"/>
              <a:t>instalación</a:t>
            </a:r>
            <a:r>
              <a:rPr lang="es-ES" dirty="0"/>
              <a:t>, será la cantidad de elementos de protección </a:t>
            </a:r>
            <a:r>
              <a:rPr lang="es-ES" dirty="0" smtClean="0"/>
              <a:t>necesarios </a:t>
            </a:r>
            <a:r>
              <a:rPr lang="es-ES" dirty="0"/>
              <a:t>por instalar en el tablero seccional. Hay dos </a:t>
            </a:r>
            <a:r>
              <a:rPr lang="es-ES" dirty="0" smtClean="0"/>
              <a:t>tableros </a:t>
            </a:r>
            <a:r>
              <a:rPr lang="es-ES" dirty="0"/>
              <a:t>seccionales muy específicos que deben instalarse en </a:t>
            </a:r>
            <a:r>
              <a:rPr lang="es-ES" dirty="0" smtClean="0"/>
              <a:t>un </a:t>
            </a:r>
            <a:r>
              <a:rPr lang="es-ES" dirty="0"/>
              <a:t>gabinete separado del resto de la instalación</a:t>
            </a:r>
            <a:r>
              <a:rPr lang="es-ES" dirty="0" smtClean="0"/>
              <a:t>:</a:t>
            </a:r>
          </a:p>
          <a:p>
            <a:pPr algn="just"/>
            <a:endParaRPr lang="es-ES" dirty="0"/>
          </a:p>
          <a:p>
            <a:pPr marL="742950" lvl="1" indent="-285750" algn="just">
              <a:buFont typeface="Wingdings" panose="05000000000000000000" pitchFamily="2" charset="2"/>
              <a:buChar char="q"/>
            </a:pPr>
            <a:r>
              <a:rPr lang="es-ES" b="1" dirty="0" smtClean="0"/>
              <a:t>Uno es el tablero de bombas.</a:t>
            </a:r>
          </a:p>
          <a:p>
            <a:pPr marL="742950" lvl="1" indent="-285750" algn="just">
              <a:buFont typeface="Wingdings" panose="05000000000000000000" pitchFamily="2" charset="2"/>
              <a:buChar char="q"/>
            </a:pPr>
            <a:r>
              <a:rPr lang="es-ES" b="1" dirty="0" smtClean="0"/>
              <a:t>Otro es el tablero de piscina, que maneja, además de la bomba</a:t>
            </a:r>
            <a:r>
              <a:rPr lang="es-ES" b="1" dirty="0"/>
              <a:t>, </a:t>
            </a:r>
            <a:r>
              <a:rPr lang="es-ES" b="1" dirty="0" smtClean="0"/>
              <a:t>la iluminación </a:t>
            </a:r>
            <a:r>
              <a:rPr lang="es-ES" b="1" dirty="0"/>
              <a:t>de </a:t>
            </a:r>
            <a:r>
              <a:rPr lang="es-ES" b="1" dirty="0" smtClean="0"/>
              <a:t>la pileta y su entorno.</a:t>
            </a:r>
          </a:p>
          <a:p>
            <a:pPr algn="just"/>
            <a:endParaRPr lang="es-ES" dirty="0" smtClean="0"/>
          </a:p>
          <a:p>
            <a:pPr algn="just"/>
            <a:r>
              <a:rPr lang="es-ES" dirty="0" smtClean="0"/>
              <a:t>Ambos </a:t>
            </a:r>
            <a:r>
              <a:rPr lang="es-ES" dirty="0"/>
              <a:t>tableros deben poseer un transformador de </a:t>
            </a:r>
            <a:r>
              <a:rPr lang="es-ES" dirty="0" smtClean="0"/>
              <a:t>la potencia </a:t>
            </a:r>
            <a:r>
              <a:rPr lang="es-ES" dirty="0"/>
              <a:t>adecuada para manejar, en un caso las </a:t>
            </a:r>
            <a:r>
              <a:rPr lang="es-ES" dirty="0" smtClean="0"/>
              <a:t>bobinas </a:t>
            </a:r>
            <a:r>
              <a:rPr lang="es-ES" dirty="0"/>
              <a:t>de los </a:t>
            </a:r>
            <a:r>
              <a:rPr lang="es-ES" dirty="0" err="1"/>
              <a:t>contactores</a:t>
            </a:r>
            <a:r>
              <a:rPr lang="es-ES" dirty="0"/>
              <a:t> de comando de las bombas a </a:t>
            </a:r>
            <a:r>
              <a:rPr lang="es-ES" dirty="0" smtClean="0"/>
              <a:t>través </a:t>
            </a:r>
            <a:r>
              <a:rPr lang="es-ES" dirty="0"/>
              <a:t>de los flotantes de los tanques (cisterna inferior</a:t>
            </a:r>
            <a:r>
              <a:rPr lang="es-ES" dirty="0" smtClean="0"/>
              <a:t>, y </a:t>
            </a:r>
            <a:r>
              <a:rPr lang="es-ES" dirty="0"/>
              <a:t>de almacenamiento y distribución superior); en el </a:t>
            </a:r>
            <a:r>
              <a:rPr lang="es-ES" dirty="0" smtClean="0"/>
              <a:t>otro caso</a:t>
            </a:r>
            <a:r>
              <a:rPr lang="es-ES" dirty="0"/>
              <a:t>, además del comando de la bomba de la piscina, </a:t>
            </a:r>
            <a:r>
              <a:rPr lang="es-ES" dirty="0" smtClean="0"/>
              <a:t>la </a:t>
            </a:r>
            <a:r>
              <a:rPr lang="es-ES" dirty="0"/>
              <a:t>iluminación tanto </a:t>
            </a:r>
            <a:r>
              <a:rPr lang="es-ES" dirty="0" err="1"/>
              <a:t>subagua</a:t>
            </a:r>
            <a:r>
              <a:rPr lang="es-ES" dirty="0"/>
              <a:t> como la que se </a:t>
            </a:r>
            <a:r>
              <a:rPr lang="es-ES" dirty="0" smtClean="0"/>
              <a:t>encuentra en el entorno de la pileta, que debe ser en baja tensión (12 o 24 </a:t>
            </a:r>
            <a:r>
              <a:rPr lang="es-ES" dirty="0"/>
              <a:t>VCA</a:t>
            </a:r>
            <a:r>
              <a:rPr lang="es-ES" dirty="0" smtClean="0"/>
              <a:t>).</a:t>
            </a:r>
          </a:p>
        </p:txBody>
      </p:sp>
    </p:spTree>
    <p:extLst>
      <p:ext uri="{BB962C8B-B14F-4D97-AF65-F5344CB8AC3E}">
        <p14:creationId xmlns:p14="http://schemas.microsoft.com/office/powerpoint/2010/main" val="4178300399"/>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228692"/>
            <a:ext cx="11570524" cy="4801314"/>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endParaRPr lang="es-AR" b="1" dirty="0"/>
          </a:p>
          <a:p>
            <a:pPr algn="ctr"/>
            <a:r>
              <a:rPr lang="es-ES" b="1" dirty="0"/>
              <a:t>Tablero seccional de bombas. Se puede apreciar </a:t>
            </a:r>
            <a:r>
              <a:rPr lang="es-ES" b="1" dirty="0" smtClean="0"/>
              <a:t>el transformador </a:t>
            </a:r>
            <a:r>
              <a:rPr lang="es-ES" b="1" dirty="0"/>
              <a:t>que </a:t>
            </a:r>
            <a:r>
              <a:rPr lang="es-ES" b="1" dirty="0" smtClean="0"/>
              <a:t>permite </a:t>
            </a:r>
            <a:r>
              <a:rPr lang="es-ES" b="1" dirty="0"/>
              <a:t>controlar las bobinas de los </a:t>
            </a:r>
            <a:r>
              <a:rPr lang="es-ES" b="1" dirty="0" err="1"/>
              <a:t>contactores</a:t>
            </a:r>
            <a:r>
              <a:rPr lang="es-ES" b="1" dirty="0"/>
              <a:t> </a:t>
            </a:r>
            <a:r>
              <a:rPr lang="es-ES" b="1" dirty="0" smtClean="0"/>
              <a:t>a través </a:t>
            </a:r>
            <a:r>
              <a:rPr lang="es-ES" b="1" dirty="0"/>
              <a:t>de los flotantes en </a:t>
            </a:r>
            <a:r>
              <a:rPr lang="es-ES" b="1" dirty="0" smtClean="0"/>
              <a:t>baja </a:t>
            </a:r>
            <a:r>
              <a:rPr lang="es-ES" b="1" dirty="0"/>
              <a:t>tensión</a:t>
            </a:r>
            <a:r>
              <a:rPr lang="es-ES" b="1" dirty="0" smtClean="0"/>
              <a:t>.</a:t>
            </a:r>
          </a:p>
          <a:p>
            <a:pPr algn="just"/>
            <a:endParaRPr lang="es-AR" dirty="0"/>
          </a:p>
          <a:p>
            <a:pPr algn="ctr"/>
            <a:r>
              <a:rPr lang="es-ES" b="1" dirty="0" smtClean="0">
                <a:solidFill>
                  <a:srgbClr val="FF0000"/>
                </a:solidFill>
                <a:latin typeface="Arial Rounded MT Bold" panose="020F0704030504030204" pitchFamily="34" charset="0"/>
              </a:rPr>
              <a:t>Los tableros deben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firmemente conectados a la tierra de protección (</a:t>
            </a:r>
            <a:r>
              <a:rPr lang="es-ES" b="1" dirty="0">
                <a:solidFill>
                  <a:srgbClr val="FF0000"/>
                </a:solidFill>
                <a:latin typeface="Arial Rounded MT Bold" panose="020F0704030504030204" pitchFamily="34" charset="0"/>
              </a:rPr>
              <a:t>jabalina</a:t>
            </a:r>
            <a:r>
              <a:rPr lang="es-ES" b="1" dirty="0" smtClean="0">
                <a:solidFill>
                  <a:srgbClr val="FF0000"/>
                </a:solidFill>
                <a:latin typeface="Arial Rounded MT Bold" panose="020F0704030504030204" pitchFamily="34" charset="0"/>
              </a:rPr>
              <a:t>) mediante cable de sección igual a la sección de los alimentadores</a:t>
            </a:r>
            <a:r>
              <a:rPr lang="es-ES" b="1" dirty="0">
                <a:solidFill>
                  <a:srgbClr val="FF0000"/>
                </a:solidFill>
                <a:latin typeface="Arial Rounded MT Bold" panose="020F0704030504030204" pitchFamily="34" charset="0"/>
              </a:rPr>
              <a:t>.</a:t>
            </a:r>
          </a:p>
        </p:txBody>
      </p:sp>
      <p:pic>
        <p:nvPicPr>
          <p:cNvPr id="2" name="Imagen 1"/>
          <p:cNvPicPr>
            <a:picLocks noChangeAspect="1"/>
          </p:cNvPicPr>
          <p:nvPr/>
        </p:nvPicPr>
        <p:blipFill>
          <a:blip r:embed="rId2"/>
          <a:stretch>
            <a:fillRect/>
          </a:stretch>
        </p:blipFill>
        <p:spPr>
          <a:xfrm>
            <a:off x="3937536" y="228692"/>
            <a:ext cx="4210050" cy="3362325"/>
          </a:xfrm>
          <a:prstGeom prst="rect">
            <a:avLst/>
          </a:prstGeom>
        </p:spPr>
      </p:pic>
    </p:spTree>
    <p:extLst>
      <p:ext uri="{BB962C8B-B14F-4D97-AF65-F5344CB8AC3E}">
        <p14:creationId xmlns:p14="http://schemas.microsoft.com/office/powerpoint/2010/main" val="1521346595"/>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4395" y="2690336"/>
            <a:ext cx="11150930" cy="2308324"/>
          </a:xfrm>
          <a:prstGeom prst="rect">
            <a:avLst/>
          </a:prstGeom>
        </p:spPr>
        <p:txBody>
          <a:bodyPr wrap="square">
            <a:spAutoFit/>
          </a:bodyPr>
          <a:lstStyle/>
          <a:p>
            <a:pPr algn="ctr"/>
            <a:r>
              <a:rPr lang="es-ES" sz="3600" b="1" dirty="0" smtClean="0"/>
              <a:t>GABINETES Y </a:t>
            </a:r>
            <a:r>
              <a:rPr lang="es-ES" sz="3600" b="1" dirty="0"/>
              <a:t>ACCESORIOS</a:t>
            </a:r>
          </a:p>
          <a:p>
            <a:pPr algn="ctr"/>
            <a:r>
              <a:rPr lang="es-ES" sz="3600" b="1" dirty="0" smtClean="0"/>
              <a:t>En esta </a:t>
            </a:r>
            <a:r>
              <a:rPr lang="es-ES" sz="3600" b="1" dirty="0"/>
              <a:t>sección conoceremos </a:t>
            </a:r>
            <a:r>
              <a:rPr lang="es-ES" sz="3600" b="1" dirty="0" smtClean="0"/>
              <a:t>los distintos tipos de gabinetes y también los accesorios que podemos integrar en un tablero</a:t>
            </a:r>
            <a:endParaRPr lang="es-ES" sz="3600" b="1" dirty="0"/>
          </a:p>
        </p:txBody>
      </p:sp>
    </p:spTree>
    <p:extLst>
      <p:ext uri="{BB962C8B-B14F-4D97-AF65-F5344CB8AC3E}">
        <p14:creationId xmlns:p14="http://schemas.microsoft.com/office/powerpoint/2010/main" val="3139774851"/>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740307"/>
          </a:xfrm>
          <a:prstGeom prst="rect">
            <a:avLst/>
          </a:prstGeom>
        </p:spPr>
        <p:txBody>
          <a:bodyPr wrap="square">
            <a:spAutoFit/>
          </a:bodyPr>
          <a:lstStyle/>
          <a:p>
            <a:pPr algn="just"/>
            <a:r>
              <a:rPr lang="es-ES" dirty="0" smtClean="0"/>
              <a:t>Los gabinetes de plástico o materiales sintéticos tienen la ventaja de poder </a:t>
            </a:r>
            <a:r>
              <a:rPr lang="es-ES" dirty="0"/>
              <a:t>estar </a:t>
            </a:r>
            <a:r>
              <a:rPr lang="es-ES" dirty="0" smtClean="0"/>
              <a:t>a la intemperie sin sufrir los efectos de los agentes </a:t>
            </a:r>
            <a:r>
              <a:rPr lang="es-ES" dirty="0"/>
              <a:t>climáticos (sol</a:t>
            </a:r>
            <a:r>
              <a:rPr lang="es-ES" dirty="0" smtClean="0"/>
              <a:t>, frío, lluvia) tanto como los gabinetes </a:t>
            </a:r>
            <a:r>
              <a:rPr lang="es-ES" dirty="0"/>
              <a:t>metálicos.</a:t>
            </a:r>
          </a:p>
          <a:p>
            <a:pPr algn="just"/>
            <a:r>
              <a:rPr lang="es-ES" dirty="0"/>
              <a:t>Por otra parte, los gabinetes de metal poseen una </a:t>
            </a:r>
            <a:r>
              <a:rPr lang="es-ES" dirty="0" smtClean="0"/>
              <a:t>resistencia </a:t>
            </a:r>
            <a:r>
              <a:rPr lang="es-ES" dirty="0"/>
              <a:t>mecánica muy superior a los plásticos, y por esto </a:t>
            </a:r>
            <a:r>
              <a:rPr lang="es-ES" dirty="0" smtClean="0"/>
              <a:t>se </a:t>
            </a:r>
            <a:r>
              <a:rPr lang="es-ES" dirty="0"/>
              <a:t>destinan a guardar los </a:t>
            </a:r>
            <a:r>
              <a:rPr lang="es-ES" dirty="0" err="1"/>
              <a:t>contactores</a:t>
            </a:r>
            <a:r>
              <a:rPr lang="es-ES" dirty="0"/>
              <a:t> y los elementos </a:t>
            </a:r>
            <a:r>
              <a:rPr lang="es-ES" dirty="0" smtClean="0"/>
              <a:t>de maniobra de motores</a:t>
            </a:r>
            <a:r>
              <a:rPr lang="es-ES" dirty="0"/>
              <a:t>, bombas </a:t>
            </a:r>
            <a:r>
              <a:rPr lang="es-ES" dirty="0" smtClean="0"/>
              <a:t>y equipos</a:t>
            </a:r>
            <a:r>
              <a:rPr lang="es-ES" dirty="0"/>
              <a:t>.</a:t>
            </a:r>
          </a:p>
          <a:p>
            <a:pPr algn="just"/>
            <a:r>
              <a:rPr lang="es-ES" dirty="0" smtClean="0"/>
              <a:t>En cambio</a:t>
            </a:r>
            <a:r>
              <a:rPr lang="es-ES" dirty="0"/>
              <a:t>, </a:t>
            </a:r>
            <a:r>
              <a:rPr lang="es-ES" dirty="0" smtClean="0"/>
              <a:t>los gabinetes o las cajas para tableros eléctricos domiciliarios (seccionales o principales) pueden r ser plásticos pues en general son tableros empotrados, por lo que, salvo el frente, su estructura está protegida por la mampostería.</a:t>
            </a:r>
          </a:p>
          <a:p>
            <a:pPr algn="just"/>
            <a:endParaRPr lang="es-AR" dirty="0" smtClean="0"/>
          </a:p>
          <a:p>
            <a:pPr algn="ctr"/>
            <a:r>
              <a:rPr lang="es-AR" b="1" dirty="0" smtClean="0">
                <a:solidFill>
                  <a:srgbClr val="FF0000"/>
                </a:solidFill>
                <a:latin typeface="Arial Rounded MT Bold" panose="020F0704030504030204" pitchFamily="34" charset="0"/>
              </a:rPr>
              <a:t>Las puertas o tapas de los gabinetes, tanto plásticos </a:t>
            </a:r>
            <a:r>
              <a:rPr lang="es-ES" b="1" dirty="0" smtClean="0">
                <a:solidFill>
                  <a:srgbClr val="FF0000"/>
                </a:solidFill>
                <a:latin typeface="Arial Rounded MT Bold" panose="020F0704030504030204" pitchFamily="34" charset="0"/>
              </a:rPr>
              <a:t>como de metal, podrán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ciegas o translúcidas; en este caso</a:t>
            </a:r>
            <a:r>
              <a:rPr lang="es-ES" b="1" dirty="0">
                <a:solidFill>
                  <a:srgbClr val="FF0000"/>
                </a:solidFill>
                <a:latin typeface="Arial Rounded MT Bold" panose="020F0704030504030204" pitchFamily="34" charset="0"/>
              </a:rPr>
              <a:t>, fabricadas </a:t>
            </a:r>
            <a:r>
              <a:rPr lang="es-ES" b="1" dirty="0" smtClean="0">
                <a:solidFill>
                  <a:srgbClr val="FF0000"/>
                </a:solidFill>
                <a:latin typeface="Arial Rounded MT Bold" panose="020F0704030504030204" pitchFamily="34" charset="0"/>
              </a:rPr>
              <a:t>de plástico o vidrio templado.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a:p>
          <a:p>
            <a:pPr algn="just"/>
            <a:endParaRPr lang="es-ES" dirty="0" smtClean="0"/>
          </a:p>
          <a:p>
            <a:pPr algn="ctr"/>
            <a:r>
              <a:rPr lang="es-ES" b="1" dirty="0" smtClean="0"/>
              <a:t>Gabinete </a:t>
            </a:r>
            <a:r>
              <a:rPr lang="es-ES" b="1" dirty="0"/>
              <a:t>plástico </a:t>
            </a:r>
            <a:r>
              <a:rPr lang="es-ES" b="1" dirty="0" smtClean="0"/>
              <a:t>destinado a tablero </a:t>
            </a:r>
            <a:r>
              <a:rPr lang="es-ES" b="1" dirty="0"/>
              <a:t>seccional de adosar obre </a:t>
            </a:r>
            <a:r>
              <a:rPr lang="es-ES" b="1" dirty="0" smtClean="0"/>
              <a:t>la pared</a:t>
            </a:r>
            <a:r>
              <a:rPr lang="es-ES" b="1" dirty="0"/>
              <a:t>.</a:t>
            </a:r>
          </a:p>
          <a:p>
            <a:pPr algn="just"/>
            <a:endParaRPr lang="es-ES" dirty="0"/>
          </a:p>
        </p:txBody>
      </p:sp>
      <p:pic>
        <p:nvPicPr>
          <p:cNvPr id="3" name="Imagen 2"/>
          <p:cNvPicPr>
            <a:picLocks noChangeAspect="1"/>
          </p:cNvPicPr>
          <p:nvPr/>
        </p:nvPicPr>
        <p:blipFill>
          <a:blip r:embed="rId2"/>
          <a:stretch>
            <a:fillRect/>
          </a:stretch>
        </p:blipFill>
        <p:spPr>
          <a:xfrm>
            <a:off x="5084804" y="2707140"/>
            <a:ext cx="1990725" cy="3533775"/>
          </a:xfrm>
          <a:prstGeom prst="rect">
            <a:avLst/>
          </a:prstGeom>
        </p:spPr>
      </p:pic>
    </p:spTree>
    <p:extLst>
      <p:ext uri="{BB962C8B-B14F-4D97-AF65-F5344CB8AC3E}">
        <p14:creationId xmlns:p14="http://schemas.microsoft.com/office/powerpoint/2010/main" val="3711871334"/>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6270171" cy="6740307"/>
          </a:xfrm>
          <a:prstGeom prst="rect">
            <a:avLst/>
          </a:prstGeom>
        </p:spPr>
        <p:txBody>
          <a:bodyPr wrap="square">
            <a:spAutoFit/>
          </a:bodyPr>
          <a:lstStyle/>
          <a:p>
            <a:pPr algn="just"/>
            <a:r>
              <a:rPr lang="es-ES" dirty="0" smtClean="0"/>
              <a:t>En </a:t>
            </a:r>
            <a:r>
              <a:rPr lang="es-ES" dirty="0"/>
              <a:t>el caso de tableros para bombas o piscinas, se </a:t>
            </a:r>
            <a:r>
              <a:rPr lang="es-ES" dirty="0" smtClean="0"/>
              <a:t>recomienda </a:t>
            </a:r>
            <a:r>
              <a:rPr lang="es-ES" dirty="0"/>
              <a:t>el uso de gabinetes de plástico a fin de asegurar un </a:t>
            </a:r>
            <a:r>
              <a:rPr lang="es-ES" dirty="0" smtClean="0"/>
              <a:t>material </a:t>
            </a:r>
            <a:r>
              <a:rPr lang="es-ES" dirty="0"/>
              <a:t>aislante en su construcción, pues se hallan en </a:t>
            </a:r>
            <a:r>
              <a:rPr lang="es-ES" dirty="0" smtClean="0"/>
              <a:t>un ambiente en general </a:t>
            </a:r>
            <a:r>
              <a:rPr lang="es-ES" dirty="0"/>
              <a:t>húmedo.</a:t>
            </a:r>
          </a:p>
          <a:p>
            <a:pPr algn="just"/>
            <a:r>
              <a:rPr lang="es-ES" dirty="0"/>
              <a:t>Los gabinetes plásticos se realizan por medio de inyección </a:t>
            </a:r>
            <a:r>
              <a:rPr lang="es-ES" dirty="0" smtClean="0"/>
              <a:t>de </a:t>
            </a:r>
            <a:r>
              <a:rPr lang="es-ES" dirty="0"/>
              <a:t>plástico caliente en un molde. Se les pueden </a:t>
            </a:r>
            <a:r>
              <a:rPr lang="es-ES" dirty="0" smtClean="0"/>
              <a:t>adicionar los </a:t>
            </a:r>
            <a:r>
              <a:rPr lang="es-ES" dirty="0"/>
              <a:t>elementos metálicos de soporte de los dispositivos de </a:t>
            </a:r>
            <a:r>
              <a:rPr lang="es-ES" dirty="0" smtClean="0"/>
              <a:t>protección </a:t>
            </a:r>
            <a:r>
              <a:rPr lang="es-ES" dirty="0"/>
              <a:t>o pueden formar parte de la estructura </a:t>
            </a:r>
            <a:r>
              <a:rPr lang="es-ES" dirty="0" smtClean="0"/>
              <a:t>realizada en plástico. La parte trasera de estos gabinetes difiere según </a:t>
            </a:r>
            <a:r>
              <a:rPr lang="es-ES" dirty="0"/>
              <a:t>sea </a:t>
            </a:r>
            <a:r>
              <a:rPr lang="es-ES" dirty="0" smtClean="0"/>
              <a:t>de embutir o de adosar</a:t>
            </a:r>
            <a:r>
              <a:rPr lang="es-ES" dirty="0"/>
              <a:t>.</a:t>
            </a:r>
          </a:p>
          <a:p>
            <a:pPr algn="just"/>
            <a:r>
              <a:rPr lang="es-ES" dirty="0"/>
              <a:t>Los gabinetes metálicos se confeccionan en chapa, que se </a:t>
            </a:r>
            <a:r>
              <a:rPr lang="es-ES" dirty="0" smtClean="0"/>
              <a:t>dobla </a:t>
            </a:r>
            <a:r>
              <a:rPr lang="es-ES" dirty="0"/>
              <a:t>y se suelda. Están formados por tres piezas: el </a:t>
            </a:r>
            <a:r>
              <a:rPr lang="es-ES" dirty="0" smtClean="0"/>
              <a:t>cuerpo exterior</a:t>
            </a:r>
            <a:r>
              <a:rPr lang="es-ES" dirty="0"/>
              <a:t>, que incluye la tapa; la base sobre la que se montan </a:t>
            </a:r>
            <a:r>
              <a:rPr lang="es-ES" dirty="0" smtClean="0"/>
              <a:t>los </a:t>
            </a:r>
            <a:r>
              <a:rPr lang="es-ES" dirty="0"/>
              <a:t>diferentes elementos, y el frente de protección que </a:t>
            </a:r>
            <a:r>
              <a:rPr lang="es-ES" dirty="0" smtClean="0"/>
              <a:t>impide el fácil acceso a las conexiones </a:t>
            </a:r>
            <a:r>
              <a:rPr lang="es-ES" dirty="0"/>
              <a:t>y terminales con tensión.</a:t>
            </a:r>
          </a:p>
          <a:p>
            <a:pPr algn="just"/>
            <a:r>
              <a:rPr lang="es-ES" dirty="0" smtClean="0"/>
              <a:t>Los gabinetes destinados a estar ubicados a la intemperie Las </a:t>
            </a:r>
            <a:r>
              <a:rPr lang="es-ES" dirty="0"/>
              <a:t>puertas 0 lapas de </a:t>
            </a:r>
            <a:r>
              <a:rPr lang="es-ES" dirty="0" smtClean="0"/>
              <a:t>los gabinetes tanto plásticos se </a:t>
            </a:r>
            <a:r>
              <a:rPr lang="es-ES" dirty="0"/>
              <a:t>encuentran completamente sellados y, entre la tapa y </a:t>
            </a:r>
            <a:r>
              <a:rPr lang="es-ES" dirty="0" smtClean="0"/>
              <a:t>el cuerpo</a:t>
            </a:r>
            <a:r>
              <a:rPr lang="es-ES" dirty="0"/>
              <a:t>, existe una junta de goma o poliuretano que </a:t>
            </a:r>
            <a:r>
              <a:rPr lang="es-ES" dirty="0" smtClean="0"/>
              <a:t>asegura la estanqueidad y evita la entrada de polvo o agua</a:t>
            </a:r>
            <a:r>
              <a:rPr lang="es-ES" dirty="0"/>
              <a:t>.</a:t>
            </a:r>
          </a:p>
          <a:p>
            <a:pPr algn="just"/>
            <a:r>
              <a:rPr lang="es-ES" dirty="0"/>
              <a:t>Su interior contiene los elementos necesarios para fijar </a:t>
            </a:r>
            <a:r>
              <a:rPr lang="es-ES" dirty="0" smtClean="0"/>
              <a:t>en ello los accesorios de montaje de los diferentes elementos que compondrán el tablero eléctrico.</a:t>
            </a:r>
          </a:p>
          <a:p>
            <a:pPr algn="just"/>
            <a:endParaRPr lang="es-ES" dirty="0"/>
          </a:p>
        </p:txBody>
      </p:sp>
      <p:pic>
        <p:nvPicPr>
          <p:cNvPr id="4" name="Imagen 3"/>
          <p:cNvPicPr>
            <a:picLocks noChangeAspect="1"/>
          </p:cNvPicPr>
          <p:nvPr/>
        </p:nvPicPr>
        <p:blipFill>
          <a:blip r:embed="rId2"/>
          <a:stretch>
            <a:fillRect/>
          </a:stretch>
        </p:blipFill>
        <p:spPr>
          <a:xfrm>
            <a:off x="6697992" y="1569336"/>
            <a:ext cx="5248275" cy="3648075"/>
          </a:xfrm>
          <a:prstGeom prst="rect">
            <a:avLst/>
          </a:prstGeom>
        </p:spPr>
      </p:pic>
      <p:sp>
        <p:nvSpPr>
          <p:cNvPr id="5" name="Rectángulo 4"/>
          <p:cNvSpPr/>
          <p:nvPr/>
        </p:nvSpPr>
        <p:spPr>
          <a:xfrm>
            <a:off x="6184036" y="5397931"/>
            <a:ext cx="6096000" cy="646331"/>
          </a:xfrm>
          <a:prstGeom prst="rect">
            <a:avLst/>
          </a:prstGeom>
        </p:spPr>
        <p:txBody>
          <a:bodyPr>
            <a:spAutoFit/>
          </a:bodyPr>
          <a:lstStyle/>
          <a:p>
            <a:pPr algn="ctr"/>
            <a:r>
              <a:rPr lang="es-ES" b="1" dirty="0"/>
              <a:t>Gabinete plástico para medidor domiciliario, servicio </a:t>
            </a:r>
            <a:r>
              <a:rPr lang="es-ES" b="1" dirty="0" smtClean="0"/>
              <a:t>T1 monofásico</a:t>
            </a:r>
            <a:r>
              <a:rPr lang="es-ES" b="1" dirty="0"/>
              <a:t>.</a:t>
            </a:r>
          </a:p>
        </p:txBody>
      </p:sp>
    </p:spTree>
    <p:extLst>
      <p:ext uri="{BB962C8B-B14F-4D97-AF65-F5344CB8AC3E}">
        <p14:creationId xmlns:p14="http://schemas.microsoft.com/office/powerpoint/2010/main" val="649536339"/>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Tablero </a:t>
            </a:r>
            <a:r>
              <a:rPr lang="es-ES" b="1" dirty="0"/>
              <a:t>metálico. Se pueden apreciar las guías de montaje </a:t>
            </a:r>
            <a:r>
              <a:rPr lang="es-ES" b="1" dirty="0" smtClean="0"/>
              <a:t>DIN para </a:t>
            </a:r>
            <a:r>
              <a:rPr lang="es-ES" b="1" dirty="0"/>
              <a:t>los elementos que conformarán el tablero, el frente de </a:t>
            </a:r>
            <a:r>
              <a:rPr lang="es-ES" b="1" dirty="0" smtClean="0"/>
              <a:t>protección y el cuerpo </a:t>
            </a:r>
            <a:r>
              <a:rPr lang="es-ES" b="1" dirty="0"/>
              <a:t>con la tapa incluida</a:t>
            </a:r>
            <a:r>
              <a:rPr lang="es-ES" b="1" dirty="0" smtClean="0"/>
              <a:t>.</a:t>
            </a:r>
          </a:p>
          <a:p>
            <a:pPr algn="just"/>
            <a:endParaRPr lang="es-ES" dirty="0"/>
          </a:p>
          <a:p>
            <a:pPr algn="just"/>
            <a:r>
              <a:rPr lang="es-ES" dirty="0"/>
              <a:t>Los gabinetes metálicos, tal como se ha indicado, están </a:t>
            </a:r>
            <a:r>
              <a:rPr lang="es-ES" dirty="0" smtClean="0"/>
              <a:t>compuestos </a:t>
            </a:r>
            <a:r>
              <a:rPr lang="es-ES" dirty="0"/>
              <a:t>por una caja exterior que brinda las </a:t>
            </a:r>
            <a:r>
              <a:rPr lang="es-ES" dirty="0" smtClean="0"/>
              <a:t>propiedades </a:t>
            </a:r>
            <a:r>
              <a:rPr lang="es-ES" dirty="0"/>
              <a:t>de estanqueidad y resistencia mecánica del conjunto, </a:t>
            </a:r>
            <a:r>
              <a:rPr lang="es-ES" dirty="0" smtClean="0"/>
              <a:t>una </a:t>
            </a:r>
            <a:r>
              <a:rPr lang="es-ES" dirty="0"/>
              <a:t>estructura fija o regulable sobre la que se montan los </a:t>
            </a:r>
            <a:r>
              <a:rPr lang="es-ES" dirty="0" smtClean="0"/>
              <a:t>diferentes </a:t>
            </a:r>
            <a:r>
              <a:rPr lang="es-ES" dirty="0"/>
              <a:t>elementos que configuran el tablero eléctrico (</a:t>
            </a:r>
            <a:r>
              <a:rPr lang="es-ES" dirty="0" smtClean="0"/>
              <a:t>interruptores </a:t>
            </a:r>
            <a:r>
              <a:rPr lang="es-ES" dirty="0"/>
              <a:t>diferenciales, interruptores </a:t>
            </a:r>
            <a:r>
              <a:rPr lang="es-ES" dirty="0" err="1"/>
              <a:t>termomagnéticos</a:t>
            </a:r>
            <a:r>
              <a:rPr lang="es-ES" dirty="0"/>
              <a:t>, </a:t>
            </a:r>
            <a:r>
              <a:rPr lang="es-ES" dirty="0" err="1" smtClean="0"/>
              <a:t>contactores</a:t>
            </a:r>
            <a:r>
              <a:rPr lang="es-ES" dirty="0"/>
              <a:t>, relés térmicos, borneras, </a:t>
            </a:r>
            <a:r>
              <a:rPr lang="es-ES" dirty="0" err="1"/>
              <a:t>timers</a:t>
            </a:r>
            <a:r>
              <a:rPr lang="es-ES" dirty="0"/>
              <a:t>, etcétera) y el </a:t>
            </a:r>
            <a:r>
              <a:rPr lang="es-ES" dirty="0" err="1" smtClean="0"/>
              <a:t>contrafrente</a:t>
            </a:r>
            <a:r>
              <a:rPr lang="es-ES" dirty="0"/>
              <a:t>, fijo o abisagrado, para impedir el fácil </a:t>
            </a:r>
            <a:r>
              <a:rPr lang="es-ES" dirty="0" smtClean="0"/>
              <a:t>acceso a las partes </a:t>
            </a:r>
            <a:r>
              <a:rPr lang="es-ES" dirty="0"/>
              <a:t>energizadas </a:t>
            </a:r>
            <a:r>
              <a:rPr lang="es-ES" dirty="0" smtClean="0"/>
              <a:t>de los elementos.</a:t>
            </a:r>
          </a:p>
        </p:txBody>
      </p:sp>
      <p:pic>
        <p:nvPicPr>
          <p:cNvPr id="3" name="Imagen 2"/>
          <p:cNvPicPr>
            <a:picLocks noChangeAspect="1"/>
          </p:cNvPicPr>
          <p:nvPr/>
        </p:nvPicPr>
        <p:blipFill>
          <a:blip r:embed="rId2"/>
          <a:stretch>
            <a:fillRect/>
          </a:stretch>
        </p:blipFill>
        <p:spPr>
          <a:xfrm>
            <a:off x="3513179" y="360045"/>
            <a:ext cx="5133975" cy="3943350"/>
          </a:xfrm>
          <a:prstGeom prst="rect">
            <a:avLst/>
          </a:prstGeom>
        </p:spPr>
      </p:pic>
    </p:spTree>
    <p:extLst>
      <p:ext uri="{BB962C8B-B14F-4D97-AF65-F5344CB8AC3E}">
        <p14:creationId xmlns:p14="http://schemas.microsoft.com/office/powerpoint/2010/main" val="1973693571"/>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186309"/>
          </a:xfrm>
          <a:prstGeom prst="rect">
            <a:avLst/>
          </a:prstGeom>
        </p:spPr>
        <p:txBody>
          <a:bodyPr wrap="square">
            <a:spAutoFit/>
          </a:bodyPr>
          <a:lstStyle/>
          <a:p>
            <a:pPr algn="just"/>
            <a:r>
              <a:rPr lang="es-ES" dirty="0" smtClean="0"/>
              <a:t>En </a:t>
            </a:r>
            <a:r>
              <a:rPr lang="es-ES" dirty="0"/>
              <a:t>general, los gabinetes se especifican por la cantidad de </a:t>
            </a:r>
            <a:r>
              <a:rPr lang="es-ES" dirty="0" smtClean="0"/>
              <a:t>polos </a:t>
            </a:r>
            <a:r>
              <a:rPr lang="es-ES" dirty="0"/>
              <a:t>que pueden albergar, esto es, la cantidad de unidades </a:t>
            </a:r>
            <a:r>
              <a:rPr lang="es-ES" dirty="0" err="1" smtClean="0"/>
              <a:t>monopolares</a:t>
            </a:r>
            <a:r>
              <a:rPr lang="es-ES" dirty="0" smtClean="0"/>
              <a:t> </a:t>
            </a:r>
            <a:r>
              <a:rPr lang="es-ES" dirty="0"/>
              <a:t>de interruptores </a:t>
            </a:r>
            <a:r>
              <a:rPr lang="es-ES" dirty="0" err="1"/>
              <a:t>termomagnéticos</a:t>
            </a:r>
            <a:r>
              <a:rPr lang="es-ES" dirty="0"/>
              <a:t> que </a:t>
            </a:r>
            <a:r>
              <a:rPr lang="es-ES" dirty="0" smtClean="0"/>
              <a:t>tienen cabida </a:t>
            </a:r>
            <a:r>
              <a:rPr lang="es-ES" dirty="0"/>
              <a:t>en ellos. Siempre es un número par (2, 4, 8, etcétera</a:t>
            </a:r>
            <a:r>
              <a:rPr lang="es-ES" dirty="0" smtClean="0"/>
              <a:t>), y </a:t>
            </a:r>
            <a:r>
              <a:rPr lang="es-ES" dirty="0"/>
              <a:t>lo recomendable es utilizar un gabinete con una </a:t>
            </a:r>
            <a:r>
              <a:rPr lang="es-ES" dirty="0" smtClean="0"/>
              <a:t>capacidad </a:t>
            </a:r>
            <a:r>
              <a:rPr lang="es-ES" dirty="0"/>
              <a:t>al menos un 10 o 15 % mayor a la cantidad de polos </a:t>
            </a:r>
            <a:r>
              <a:rPr lang="es-ES" dirty="0" smtClean="0"/>
              <a:t>necesarios </a:t>
            </a:r>
            <a:r>
              <a:rPr lang="es-ES" dirty="0"/>
              <a:t>a fin de dar cabida, en forma cómoda, al cableado </a:t>
            </a:r>
            <a:r>
              <a:rPr lang="es-ES" dirty="0" smtClean="0"/>
              <a:t>que </a:t>
            </a:r>
            <a:r>
              <a:rPr lang="es-ES" dirty="0"/>
              <a:t>se requiere dentro del gabinete.</a:t>
            </a:r>
          </a:p>
          <a:p>
            <a:pPr algn="just"/>
            <a:r>
              <a:rPr lang="es-ES" dirty="0"/>
              <a:t>Asimismo, de acuerdo a las características de la </a:t>
            </a:r>
            <a:r>
              <a:rPr lang="es-ES" dirty="0" smtClean="0"/>
              <a:t>instalación</a:t>
            </a:r>
            <a:r>
              <a:rPr lang="es-ES" dirty="0"/>
              <a:t>, es recomendable instalar un cable canal </a:t>
            </a:r>
            <a:r>
              <a:rPr lang="es-ES" dirty="0" err="1"/>
              <a:t>ranurado</a:t>
            </a:r>
            <a:r>
              <a:rPr lang="es-ES" dirty="0"/>
              <a:t> </a:t>
            </a:r>
            <a:r>
              <a:rPr lang="es-ES" dirty="0" smtClean="0"/>
              <a:t>para </a:t>
            </a:r>
            <a:r>
              <a:rPr lang="es-ES" dirty="0"/>
              <a:t>contener los cables de interconexión dentro del </a:t>
            </a:r>
            <a:r>
              <a:rPr lang="es-ES" dirty="0" smtClean="0"/>
              <a:t>gabinete </a:t>
            </a:r>
            <a:r>
              <a:rPr lang="es-ES" dirty="0"/>
              <a:t>en forma prolija.</a:t>
            </a:r>
          </a:p>
          <a:p>
            <a:pPr algn="just"/>
            <a:r>
              <a:rPr lang="es-ES" b="1" dirty="0">
                <a:solidFill>
                  <a:srgbClr val="0070C0"/>
                </a:solidFill>
                <a:latin typeface="Arial Rounded MT Bold" panose="020F0704030504030204" pitchFamily="34" charset="0"/>
              </a:rPr>
              <a:t>Grados </a:t>
            </a:r>
            <a:r>
              <a:rPr lang="es-ES" b="1" dirty="0" smtClean="0">
                <a:solidFill>
                  <a:srgbClr val="0070C0"/>
                </a:solidFill>
                <a:latin typeface="Arial Rounded MT Bold" panose="020F0704030504030204" pitchFamily="34" charset="0"/>
              </a:rPr>
              <a:t>IP en </a:t>
            </a:r>
            <a:r>
              <a:rPr lang="es-ES" b="1" dirty="0">
                <a:solidFill>
                  <a:srgbClr val="0070C0"/>
                </a:solidFill>
                <a:latin typeface="Arial Rounded MT Bold" panose="020F0704030504030204" pitchFamily="34" charset="0"/>
              </a:rPr>
              <a:t>tableros</a:t>
            </a:r>
          </a:p>
          <a:p>
            <a:pPr algn="just"/>
            <a:r>
              <a:rPr lang="es-ES" dirty="0"/>
              <a:t>Al hablar de los grados IP de protección de gabinetes o </a:t>
            </a:r>
            <a:r>
              <a:rPr lang="es-ES" dirty="0" smtClean="0"/>
              <a:t>materiales </a:t>
            </a:r>
            <a:r>
              <a:rPr lang="es-ES" dirty="0"/>
              <a:t>eléctricos, estamos haciendo referencia a la norma </a:t>
            </a:r>
            <a:r>
              <a:rPr lang="es-ES" dirty="0" smtClean="0"/>
              <a:t>conocida </a:t>
            </a:r>
            <a:r>
              <a:rPr lang="es-ES" dirty="0"/>
              <a:t>como IEC 60529. Esta especifica un sistema </a:t>
            </a:r>
            <a:r>
              <a:rPr lang="es-ES" dirty="0" smtClean="0"/>
              <a:t>completo </a:t>
            </a:r>
            <a:r>
              <a:rPr lang="es-ES" dirty="0"/>
              <a:t>para clasificar los diferentes grados de protección </a:t>
            </a:r>
            <a:r>
              <a:rPr lang="es-ES" dirty="0" smtClean="0"/>
              <a:t>que </a:t>
            </a:r>
            <a:r>
              <a:rPr lang="es-ES" dirty="0"/>
              <a:t>poseen los gabinetes o contenedores que contienen </a:t>
            </a:r>
            <a:r>
              <a:rPr lang="es-ES" dirty="0" smtClean="0"/>
              <a:t>equipamiento </a:t>
            </a:r>
            <a:r>
              <a:rPr lang="es-ES" dirty="0"/>
              <a:t>eléctrico, electrónico o mecánico sensible </a:t>
            </a:r>
            <a:r>
              <a:rPr lang="es-ES" dirty="0" smtClean="0"/>
              <a:t>al La </a:t>
            </a:r>
            <a:r>
              <a:rPr lang="es-ES" dirty="0"/>
              <a:t>calificación es alfanumérica y fue pensada para </a:t>
            </a:r>
            <a:r>
              <a:rPr lang="es-ES" dirty="0" smtClean="0"/>
              <a:t>entender </a:t>
            </a:r>
            <a:r>
              <a:rPr lang="es-ES" dirty="0"/>
              <a:t>qué nivel de protección brinda el contenedor o gabinete </a:t>
            </a:r>
            <a:r>
              <a:rPr lang="es-ES" dirty="0" smtClean="0"/>
              <a:t>contra </a:t>
            </a:r>
            <a:r>
              <a:rPr lang="es-ES" dirty="0"/>
              <a:t>la entrada de cuerpos extraños, sólidos o líquidos.</a:t>
            </a:r>
          </a:p>
          <a:p>
            <a:pPr algn="just"/>
            <a:r>
              <a:rPr lang="es-ES" dirty="0"/>
              <a:t>agua </a:t>
            </a:r>
            <a:r>
              <a:rPr lang="es-ES" dirty="0" smtClean="0"/>
              <a:t>o al polvo</a:t>
            </a:r>
            <a:r>
              <a:rPr lang="es-ES" dirty="0"/>
              <a:t>.</a:t>
            </a:r>
          </a:p>
          <a:p>
            <a:pPr algn="just"/>
            <a:r>
              <a:rPr lang="es-ES" dirty="0"/>
              <a:t>Las letras IP que conforman la primera parte del código </a:t>
            </a:r>
            <a:r>
              <a:rPr lang="es-ES" dirty="0" smtClean="0"/>
              <a:t>identifican </a:t>
            </a:r>
            <a:r>
              <a:rPr lang="es-ES" dirty="0"/>
              <a:t>el estándar antes mencionado (IEC 60529). Los </a:t>
            </a:r>
            <a:r>
              <a:rPr lang="es-ES" dirty="0" smtClean="0"/>
              <a:t>dos </a:t>
            </a:r>
            <a:r>
              <a:rPr lang="es-ES" dirty="0"/>
              <a:t>dígitos numéricos siguientes indican:</a:t>
            </a:r>
          </a:p>
          <a:p>
            <a:pPr lvl="1" algn="just"/>
            <a:r>
              <a:rPr lang="es-ES" b="1" dirty="0" smtClean="0"/>
              <a:t>0 El primer </a:t>
            </a:r>
            <a:r>
              <a:rPr lang="es-ES" b="1" dirty="0"/>
              <a:t>dígito identifica y describe </a:t>
            </a:r>
            <a:r>
              <a:rPr lang="es-ES" b="1" dirty="0" smtClean="0"/>
              <a:t>el nivel </a:t>
            </a:r>
            <a:r>
              <a:rPr lang="es-ES" b="1" dirty="0"/>
              <a:t>de protección </a:t>
            </a:r>
            <a:r>
              <a:rPr lang="es-ES" b="1" dirty="0" smtClean="0"/>
              <a:t>contra el ingreso de cuerpos </a:t>
            </a:r>
            <a:r>
              <a:rPr lang="es-ES" b="1" dirty="0"/>
              <a:t>sólidos.</a:t>
            </a:r>
          </a:p>
          <a:p>
            <a:pPr lvl="1" algn="just"/>
            <a:r>
              <a:rPr lang="es-ES" b="1" dirty="0" smtClean="0"/>
              <a:t>0 El segundo dígito identifica el nivel de protección </a:t>
            </a:r>
            <a:r>
              <a:rPr lang="es-ES" b="1" dirty="0"/>
              <a:t>contra </a:t>
            </a:r>
            <a:r>
              <a:rPr lang="es-ES" b="1" dirty="0" smtClean="0"/>
              <a:t>el ingreso de líquidos </a:t>
            </a:r>
            <a:r>
              <a:rPr lang="es-ES" b="1" dirty="0"/>
              <a:t>(normalmente agua).</a:t>
            </a:r>
          </a:p>
          <a:p>
            <a:pPr algn="just"/>
            <a:r>
              <a:rPr lang="es-ES" dirty="0"/>
              <a:t>Es importante mencionar que la norma DIN 40050-9 |P69K </a:t>
            </a:r>
            <a:r>
              <a:rPr lang="es-ES" dirty="0" smtClean="0"/>
              <a:t>extiende </a:t>
            </a:r>
            <a:r>
              <a:rPr lang="es-ES" dirty="0"/>
              <a:t>los alcances de la norma IEC 60529. Ha sido </a:t>
            </a:r>
            <a:r>
              <a:rPr lang="es-ES" dirty="0" smtClean="0"/>
              <a:t>pensada </a:t>
            </a:r>
            <a:r>
              <a:rPr lang="es-ES" dirty="0"/>
              <a:t>especialmente para el equipamiento eléctrico o </a:t>
            </a:r>
            <a:r>
              <a:rPr lang="es-ES" dirty="0" smtClean="0"/>
              <a:t>electrónico </a:t>
            </a:r>
            <a:r>
              <a:rPr lang="es-ES" dirty="0"/>
              <a:t>instalado en vehículos, sometidos a altas presiones </a:t>
            </a:r>
            <a:r>
              <a:rPr lang="es-ES" dirty="0" smtClean="0"/>
              <a:t>y </a:t>
            </a:r>
            <a:r>
              <a:rPr lang="es-ES" dirty="0"/>
              <a:t>temperaturas, y que se hallan expuestos al ataque de </a:t>
            </a:r>
            <a:r>
              <a:rPr lang="es-ES" dirty="0" smtClean="0"/>
              <a:t>sólidos</a:t>
            </a:r>
            <a:r>
              <a:rPr lang="es-ES" dirty="0"/>
              <a:t>, líquidos y químicos.</a:t>
            </a:r>
          </a:p>
          <a:p>
            <a:pPr algn="just"/>
            <a:r>
              <a:rPr lang="es-ES" dirty="0"/>
              <a:t>El agregado principal realizado por la norma DIN 40050-9 es </a:t>
            </a:r>
            <a:r>
              <a:rPr lang="es-ES" dirty="0" smtClean="0"/>
              <a:t>que </a:t>
            </a:r>
            <a:r>
              <a:rPr lang="es-ES" dirty="0"/>
              <a:t>los equipos, además de cumplir con la norma IEC 60529</a:t>
            </a:r>
            <a:r>
              <a:rPr lang="es-ES" dirty="0" smtClean="0"/>
              <a:t>, deben </a:t>
            </a:r>
            <a:r>
              <a:rPr lang="es-ES" dirty="0"/>
              <a:t>ser capaces de soportar el lavado exterior con agua </a:t>
            </a:r>
            <a:r>
              <a:rPr lang="es-ES" dirty="0" smtClean="0"/>
              <a:t>o </a:t>
            </a:r>
            <a:r>
              <a:rPr lang="es-ES" dirty="0"/>
              <a:t>limpiadores industriales</a:t>
            </a:r>
            <a:r>
              <a:rPr lang="es-ES" dirty="0" smtClean="0"/>
              <a:t>.</a:t>
            </a:r>
          </a:p>
        </p:txBody>
      </p:sp>
    </p:spTree>
    <p:extLst>
      <p:ext uri="{BB962C8B-B14F-4D97-AF65-F5344CB8AC3E}">
        <p14:creationId xmlns:p14="http://schemas.microsoft.com/office/powerpoint/2010/main" val="1891023348"/>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IP de </a:t>
            </a:r>
            <a:r>
              <a:rPr lang="es-ES" b="1" dirty="0">
                <a:solidFill>
                  <a:srgbClr val="0070C0"/>
                </a:solidFill>
                <a:latin typeface="Arial Rounded MT Bold" panose="020F0704030504030204" pitchFamily="34" charset="0"/>
              </a:rPr>
              <a:t>equipos</a:t>
            </a:r>
          </a:p>
          <a:p>
            <a:pPr algn="just"/>
            <a:r>
              <a:rPr lang="es-ES" dirty="0"/>
              <a:t>Supongamos que tenemos que instalar </a:t>
            </a:r>
            <a:r>
              <a:rPr lang="es-ES" dirty="0" smtClean="0"/>
              <a:t>un </a:t>
            </a:r>
            <a:r>
              <a:rPr lang="es-ES" dirty="0"/>
              <a:t>tablero secundario </a:t>
            </a:r>
            <a:r>
              <a:rPr lang="es-ES" dirty="0" smtClean="0"/>
              <a:t>de comando </a:t>
            </a:r>
            <a:r>
              <a:rPr lang="es-ES" dirty="0"/>
              <a:t>para </a:t>
            </a:r>
            <a:r>
              <a:rPr lang="es-ES" dirty="0" smtClean="0"/>
              <a:t>una piscina. Este </a:t>
            </a:r>
            <a:r>
              <a:rPr lang="es-ES" dirty="0"/>
              <a:t>debe </a:t>
            </a:r>
            <a:r>
              <a:rPr lang="es-ES" dirty="0" smtClean="0"/>
              <a:t>ser instalado </a:t>
            </a:r>
            <a:r>
              <a:rPr lang="es-ES" dirty="0"/>
              <a:t>a </a:t>
            </a:r>
            <a:r>
              <a:rPr lang="es-ES" dirty="0" smtClean="0"/>
              <a:t>la intemperie</a:t>
            </a:r>
            <a:r>
              <a:rPr lang="es-ES" dirty="0"/>
              <a:t>. </a:t>
            </a:r>
            <a:r>
              <a:rPr lang="es-ES" dirty="0" smtClean="0"/>
              <a:t>Es alimentado </a:t>
            </a:r>
            <a:r>
              <a:rPr lang="es-ES" dirty="0"/>
              <a:t>por cables </a:t>
            </a:r>
            <a:r>
              <a:rPr lang="es-ES" dirty="0" smtClean="0"/>
              <a:t>tipo </a:t>
            </a:r>
            <a:r>
              <a:rPr lang="es-ES" dirty="0"/>
              <a:t>subterráneo (</a:t>
            </a:r>
            <a:r>
              <a:rPr lang="es-ES" dirty="0" err="1"/>
              <a:t>Sintenax</a:t>
            </a:r>
            <a:r>
              <a:rPr lang="es-ES" dirty="0"/>
              <a:t>) </a:t>
            </a:r>
            <a:r>
              <a:rPr lang="es-ES" dirty="0" smtClean="0"/>
              <a:t>y alimenta </a:t>
            </a:r>
            <a:r>
              <a:rPr lang="es-ES" dirty="0"/>
              <a:t>la </a:t>
            </a:r>
            <a:r>
              <a:rPr lang="es-ES" dirty="0" smtClean="0"/>
              <a:t>bomba de llenado/vaciado/filtro </a:t>
            </a:r>
            <a:r>
              <a:rPr lang="es-ES" dirty="0"/>
              <a:t>mediante </a:t>
            </a:r>
          </a:p>
          <a:p>
            <a:pPr algn="just"/>
            <a:r>
              <a:rPr lang="es-ES" dirty="0"/>
              <a:t>otro cable tipo subterráneo (</a:t>
            </a:r>
            <a:r>
              <a:rPr lang="es-ES" dirty="0" err="1"/>
              <a:t>Sintenax</a:t>
            </a:r>
            <a:r>
              <a:rPr lang="es-ES" dirty="0"/>
              <a:t>). </a:t>
            </a:r>
          </a:p>
          <a:p>
            <a:pPr algn="just"/>
            <a:r>
              <a:rPr lang="es-ES" dirty="0"/>
              <a:t>Ambos cables entran por </a:t>
            </a:r>
            <a:r>
              <a:rPr lang="es-ES" dirty="0" smtClean="0"/>
              <a:t>la parte </a:t>
            </a:r>
            <a:r>
              <a:rPr lang="es-ES" dirty="0"/>
              <a:t>inferior </a:t>
            </a:r>
            <a:r>
              <a:rPr lang="es-ES" dirty="0" smtClean="0"/>
              <a:t>del gabinete </a:t>
            </a:r>
            <a:r>
              <a:rPr lang="es-ES" dirty="0"/>
              <a:t>empleando para ello </a:t>
            </a:r>
            <a:r>
              <a:rPr lang="es-ES" dirty="0" err="1" smtClean="0"/>
              <a:t>prensacables</a:t>
            </a:r>
            <a:r>
              <a:rPr lang="es-ES" dirty="0"/>
              <a:t>, como </a:t>
            </a:r>
            <a:r>
              <a:rPr lang="es-ES" dirty="0" smtClean="0"/>
              <a:t>ya hemos </a:t>
            </a:r>
            <a:r>
              <a:rPr lang="es-ES" dirty="0"/>
              <a:t>visto en </a:t>
            </a:r>
            <a:r>
              <a:rPr lang="es-ES" dirty="0" smtClean="0"/>
              <a:t>otras </a:t>
            </a:r>
            <a:r>
              <a:rPr lang="es-ES" dirty="0"/>
              <a:t>clases</a:t>
            </a:r>
            <a:r>
              <a:rPr lang="es-ES" dirty="0" smtClean="0"/>
              <a:t>. Lo </a:t>
            </a:r>
            <a:r>
              <a:rPr lang="es-ES" dirty="0"/>
              <a:t>que debemos definir es </a:t>
            </a:r>
            <a:r>
              <a:rPr lang="es-ES" dirty="0" smtClean="0"/>
              <a:t>cuál es el grado </a:t>
            </a:r>
            <a:r>
              <a:rPr lang="es-ES" dirty="0"/>
              <a:t>REAL de protección del </a:t>
            </a:r>
            <a:r>
              <a:rPr lang="es-ES" dirty="0" smtClean="0"/>
              <a:t>conjunto </a:t>
            </a:r>
            <a:r>
              <a:rPr lang="es-ES" dirty="0"/>
              <a:t>una vez instalado. </a:t>
            </a:r>
            <a:r>
              <a:rPr lang="es-ES" dirty="0" smtClean="0"/>
              <a:t>Si no </a:t>
            </a:r>
            <a:r>
              <a:rPr lang="es-ES" dirty="0"/>
              <a:t>se toman </a:t>
            </a:r>
            <a:r>
              <a:rPr lang="es-ES" dirty="0" smtClean="0"/>
              <a:t>las protecciones y medidas </a:t>
            </a:r>
            <a:r>
              <a:rPr lang="es-ES" dirty="0"/>
              <a:t>adecuadas</a:t>
            </a:r>
            <a:r>
              <a:rPr lang="es-ES" dirty="0" smtClean="0"/>
              <a:t>, por </a:t>
            </a:r>
            <a:r>
              <a:rPr lang="es-ES" dirty="0"/>
              <a:t>más que tengamos un gabinete IP68 </a:t>
            </a:r>
            <a:r>
              <a:rPr lang="es-ES" dirty="0" smtClean="0"/>
              <a:t>(</a:t>
            </a:r>
            <a:r>
              <a:rPr lang="es-ES" dirty="0"/>
              <a:t>libre de polvo y apto para ser sumergido </a:t>
            </a:r>
            <a:r>
              <a:rPr lang="es-ES" dirty="0" smtClean="0"/>
              <a:t>por </a:t>
            </a:r>
            <a:r>
              <a:rPr lang="es-ES" dirty="0"/>
              <a:t>30), entrarán agua, polvo y pequeños </a:t>
            </a:r>
            <a:r>
              <a:rPr lang="es-ES" dirty="0" smtClean="0"/>
              <a:t>animales </a:t>
            </a:r>
            <a:r>
              <a:rPr lang="es-ES" dirty="0"/>
              <a:t>(hormigas, arañas, etcétera). Se </a:t>
            </a:r>
            <a:r>
              <a:rPr lang="es-ES" dirty="0" smtClean="0"/>
              <a:t>debe </a:t>
            </a:r>
            <a:r>
              <a:rPr lang="es-ES" dirty="0"/>
              <a:t>realizar lo siguiente:</a:t>
            </a:r>
          </a:p>
          <a:p>
            <a:pPr marL="285750" indent="-285750" algn="just">
              <a:buFont typeface="Arial" panose="020B0604020202020204" pitchFamily="34" charset="0"/>
              <a:buChar char="•"/>
            </a:pPr>
            <a:r>
              <a:rPr lang="es-ES" b="1" dirty="0" smtClean="0"/>
              <a:t>En los tornillos </a:t>
            </a:r>
            <a:r>
              <a:rPr lang="es-ES" b="1" dirty="0"/>
              <a:t>de </a:t>
            </a:r>
            <a:r>
              <a:rPr lang="es-ES" b="1" dirty="0" smtClean="0"/>
              <a:t>fijación a la pared</a:t>
            </a:r>
            <a:r>
              <a:rPr lang="es-ES" b="1" dirty="0"/>
              <a:t>, se </a:t>
            </a:r>
            <a:r>
              <a:rPr lang="es-ES" b="1" dirty="0" smtClean="0"/>
              <a:t>deben </a:t>
            </a:r>
            <a:r>
              <a:rPr lang="es-ES" b="1" dirty="0"/>
              <a:t>instalar </a:t>
            </a:r>
            <a:r>
              <a:rPr lang="es-ES" b="1" dirty="0" err="1"/>
              <a:t>pasapernos</a:t>
            </a:r>
            <a:r>
              <a:rPr lang="es-ES" b="1" dirty="0"/>
              <a:t> </a:t>
            </a:r>
            <a:r>
              <a:rPr lang="es-ES" b="1" dirty="0" smtClean="0"/>
              <a:t>de material aislante </a:t>
            </a:r>
            <a:r>
              <a:rPr lang="es-ES" b="1" dirty="0"/>
              <a:t>(goma, PVC</a:t>
            </a:r>
            <a:r>
              <a:rPr lang="es-ES" b="1" dirty="0" smtClean="0"/>
              <a:t>, nailon</a:t>
            </a:r>
            <a:r>
              <a:rPr lang="es-ES" b="1" dirty="0"/>
              <a:t>), </a:t>
            </a:r>
            <a:r>
              <a:rPr lang="es-ES" b="1" dirty="0" smtClean="0"/>
              <a:t>y sellar </a:t>
            </a:r>
            <a:r>
              <a:rPr lang="es-ES" b="1" dirty="0"/>
              <a:t>en </a:t>
            </a:r>
            <a:r>
              <a:rPr lang="es-ES" b="1" dirty="0" smtClean="0"/>
              <a:t>forma </a:t>
            </a:r>
            <a:r>
              <a:rPr lang="es-ES" b="1" dirty="0"/>
              <a:t>interior </a:t>
            </a:r>
            <a:r>
              <a:rPr lang="es-ES" b="1" dirty="0" smtClean="0"/>
              <a:t>y exterior </a:t>
            </a:r>
            <a:r>
              <a:rPr lang="es-ES" b="1" dirty="0"/>
              <a:t>con </a:t>
            </a:r>
            <a:r>
              <a:rPr lang="es-ES" b="1" dirty="0" smtClean="0"/>
              <a:t>silicona o goma </a:t>
            </a:r>
            <a:r>
              <a:rPr lang="es-ES" b="1" dirty="0"/>
              <a:t>sintética.</a:t>
            </a:r>
          </a:p>
          <a:p>
            <a:pPr marL="285750" indent="-285750" algn="just">
              <a:buFont typeface="Arial" panose="020B0604020202020204" pitchFamily="34" charset="0"/>
              <a:buChar char="•"/>
            </a:pPr>
            <a:r>
              <a:rPr lang="es-ES" b="1" dirty="0" smtClean="0"/>
              <a:t>En las entradas </a:t>
            </a:r>
            <a:r>
              <a:rPr lang="es-ES" b="1" dirty="0"/>
              <a:t>de cable realizadas </a:t>
            </a:r>
            <a:r>
              <a:rPr lang="es-ES" b="1" dirty="0" smtClean="0"/>
              <a:t>siempre en la parte </a:t>
            </a:r>
            <a:r>
              <a:rPr lang="es-ES" b="1" dirty="0"/>
              <a:t>inferior</a:t>
            </a:r>
            <a:r>
              <a:rPr lang="es-ES" b="1" dirty="0" smtClean="0"/>
              <a:t>, utilizar un </a:t>
            </a:r>
            <a:r>
              <a:rPr lang="es-ES" b="1" dirty="0" err="1" smtClean="0"/>
              <a:t>prensacable</a:t>
            </a:r>
            <a:r>
              <a:rPr lang="es-ES" b="1" dirty="0" smtClean="0"/>
              <a:t> </a:t>
            </a:r>
            <a:r>
              <a:rPr lang="es-ES" b="1" dirty="0"/>
              <a:t>correspondiente </a:t>
            </a:r>
            <a:r>
              <a:rPr lang="es-ES" b="1" dirty="0" smtClean="0"/>
              <a:t>al diámetro exterior del cable</a:t>
            </a:r>
            <a:r>
              <a:rPr lang="es-ES" b="1" dirty="0"/>
              <a:t>, </a:t>
            </a:r>
            <a:r>
              <a:rPr lang="es-ES" b="1" dirty="0" smtClean="0"/>
              <a:t>sin sacarle la goma de </a:t>
            </a:r>
            <a:r>
              <a:rPr lang="es-ES" b="1" dirty="0"/>
              <a:t>sello</a:t>
            </a:r>
            <a:r>
              <a:rPr lang="es-ES" b="1" dirty="0" smtClean="0"/>
              <a:t>. Luego </a:t>
            </a:r>
            <a:r>
              <a:rPr lang="es-ES" b="1" dirty="0"/>
              <a:t>de montado, sellar el </a:t>
            </a:r>
            <a:r>
              <a:rPr lang="es-ES" b="1" dirty="0" smtClean="0"/>
              <a:t>interior </a:t>
            </a:r>
            <a:r>
              <a:rPr lang="es-ES" b="1" dirty="0"/>
              <a:t>con silicona </a:t>
            </a:r>
            <a:r>
              <a:rPr lang="es-ES" b="1" dirty="0" smtClean="0"/>
              <a:t>o goma </a:t>
            </a:r>
            <a:r>
              <a:rPr lang="es-ES" b="1" dirty="0"/>
              <a:t>sintética</a:t>
            </a:r>
            <a:r>
              <a:rPr lang="es-ES" b="1" dirty="0" smtClean="0"/>
              <a:t>. De ser </a:t>
            </a:r>
            <a:r>
              <a:rPr lang="es-ES" b="1" dirty="0"/>
              <a:t>necesario, agregar algún sellante de </a:t>
            </a:r>
            <a:r>
              <a:rPr lang="es-ES" b="1" dirty="0" smtClean="0"/>
              <a:t>rosca </a:t>
            </a:r>
            <a:r>
              <a:rPr lang="es-ES" b="1" dirty="0"/>
              <a:t>y juntas </a:t>
            </a:r>
            <a:r>
              <a:rPr lang="es-ES" b="1" dirty="0" smtClean="0"/>
              <a:t>durante el montaje </a:t>
            </a:r>
            <a:r>
              <a:rPr lang="es-ES" b="1" dirty="0"/>
              <a:t>del </a:t>
            </a:r>
            <a:r>
              <a:rPr lang="es-ES" b="1" dirty="0" err="1" smtClean="0"/>
              <a:t>prensacable</a:t>
            </a:r>
            <a:r>
              <a:rPr lang="es-ES" b="1" dirty="0" smtClean="0"/>
              <a:t> en el gabinete.</a:t>
            </a:r>
          </a:p>
          <a:p>
            <a:pPr algn="just"/>
            <a:endParaRPr lang="es-ES" dirty="0"/>
          </a:p>
          <a:p>
            <a:pPr algn="ctr"/>
            <a:r>
              <a:rPr lang="es-ES" b="1" dirty="0" smtClean="0">
                <a:solidFill>
                  <a:srgbClr val="FF0000"/>
                </a:solidFill>
                <a:latin typeface="Arial Rounded MT Bold" panose="020F0704030504030204" pitchFamily="34" charset="0"/>
              </a:rPr>
              <a:t>Como regla general se tiene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a:t>
            </a:r>
            <a:r>
              <a:rPr lang="es-ES" b="1" dirty="0">
                <a:solidFill>
                  <a:srgbClr val="FF0000"/>
                </a:solidFill>
                <a:latin typeface="Arial Rounded MT Bold" panose="020F0704030504030204" pitchFamily="34" charset="0"/>
              </a:rPr>
              <a:t>número IP </a:t>
            </a:r>
            <a:r>
              <a:rPr lang="es-ES" b="1" dirty="0" smtClean="0">
                <a:solidFill>
                  <a:srgbClr val="FF0000"/>
                </a:solidFill>
                <a:latin typeface="Arial Rounded MT Bold" panose="020F0704030504030204" pitchFamily="34" charset="0"/>
              </a:rPr>
              <a:t>mayor será el nivel de protección </a:t>
            </a:r>
            <a:r>
              <a:rPr lang="es-ES" b="1" dirty="0">
                <a:solidFill>
                  <a:srgbClr val="FF0000"/>
                </a:solidFill>
                <a:latin typeface="Arial Rounded MT Bold" panose="020F0704030504030204" pitchFamily="34" charset="0"/>
              </a:rPr>
              <a:t>proporcionado </a:t>
            </a:r>
            <a:r>
              <a:rPr lang="es-ES" b="1" dirty="0" err="1" smtClean="0">
                <a:solidFill>
                  <a:srgbClr val="FF0000"/>
                </a:solidFill>
                <a:latin typeface="Arial Rounded MT Bold" panose="020F0704030504030204" pitchFamily="34" charset="0"/>
              </a:rPr>
              <a:t>nor</a:t>
            </a:r>
            <a:r>
              <a:rPr lang="es-ES" b="1" dirty="0" smtClean="0">
                <a:solidFill>
                  <a:srgbClr val="FF0000"/>
                </a:solidFill>
                <a:latin typeface="Arial Rounded MT Bold" panose="020F0704030504030204" pitchFamily="34" charset="0"/>
              </a:rPr>
              <a:t> el gabinete o contenedor.</a:t>
            </a:r>
          </a:p>
          <a:p>
            <a:pPr algn="just"/>
            <a:endParaRPr lang="es-ES" dirty="0"/>
          </a:p>
          <a:p>
            <a:pPr algn="just"/>
            <a:r>
              <a:rPr lang="es-ES" dirty="0"/>
              <a:t>El proceso para que un equipo cumpla con esta norma DIN </a:t>
            </a:r>
            <a:r>
              <a:rPr lang="es-ES" dirty="0" smtClean="0"/>
              <a:t>40050-9 </a:t>
            </a:r>
            <a:r>
              <a:rPr lang="es-ES" dirty="0"/>
              <a:t>IP69K establece que debe soportar, sin entrada de </a:t>
            </a:r>
            <a:r>
              <a:rPr lang="es-ES" dirty="0" smtClean="0"/>
              <a:t>agua</a:t>
            </a:r>
            <a:r>
              <a:rPr lang="es-ES" dirty="0"/>
              <a:t>, chorros de agua de entre 14 y 16 l/m de caudal, a 80 </a:t>
            </a:r>
            <a:r>
              <a:rPr lang="es-ES" dirty="0" smtClean="0"/>
              <a:t>°C y </a:t>
            </a:r>
            <a:r>
              <a:rPr lang="es-ES" dirty="0"/>
              <a:t>a una presión de entre 8 y 10 </a:t>
            </a:r>
            <a:r>
              <a:rPr lang="es-ES" dirty="0" err="1"/>
              <a:t>Mpa</a:t>
            </a:r>
            <a:r>
              <a:rPr lang="es-ES" dirty="0"/>
              <a:t> a una distancia de </a:t>
            </a:r>
            <a:r>
              <a:rPr lang="es-ES" dirty="0" smtClean="0"/>
              <a:t>entre 10 </a:t>
            </a:r>
            <a:r>
              <a:rPr lang="es-ES" dirty="0"/>
              <a:t>y 15 cm. Los chorros deben ser lanzados a 0 </a:t>
            </a:r>
            <a:r>
              <a:rPr lang="es-ES" dirty="0" smtClean="0"/>
              <a:t>°, </a:t>
            </a:r>
            <a:r>
              <a:rPr lang="es-ES" dirty="0"/>
              <a:t>30 </a:t>
            </a:r>
            <a:r>
              <a:rPr lang="es-ES" dirty="0" smtClean="0"/>
              <a:t>°, </a:t>
            </a:r>
            <a:r>
              <a:rPr lang="es-ES" dirty="0"/>
              <a:t>60 </a:t>
            </a:r>
            <a:r>
              <a:rPr lang="es-ES" dirty="0" smtClean="0"/>
              <a:t>° </a:t>
            </a:r>
            <a:r>
              <a:rPr lang="es-ES" dirty="0"/>
              <a:t>y 90 </a:t>
            </a:r>
            <a:r>
              <a:rPr lang="es-ES" dirty="0" smtClean="0"/>
              <a:t>° </a:t>
            </a:r>
            <a:r>
              <a:rPr lang="es-ES" dirty="0"/>
              <a:t>respecto de la horizontal mientras el equipo gira a 5 rpm </a:t>
            </a:r>
            <a:r>
              <a:rPr lang="es-ES" dirty="0" smtClean="0"/>
              <a:t>sobre </a:t>
            </a:r>
            <a:r>
              <a:rPr lang="es-ES" dirty="0"/>
              <a:t>su eje durante al menos 12 segundos por cada una de </a:t>
            </a:r>
            <a:r>
              <a:rPr lang="es-ES" dirty="0" smtClean="0"/>
              <a:t>las </a:t>
            </a:r>
            <a:r>
              <a:rPr lang="es-ES" dirty="0"/>
              <a:t>posiciones indicadas</a:t>
            </a:r>
            <a:r>
              <a:rPr lang="es-ES" dirty="0" smtClean="0"/>
              <a:t>.</a:t>
            </a:r>
          </a:p>
        </p:txBody>
      </p:sp>
    </p:spTree>
    <p:extLst>
      <p:ext uri="{BB962C8B-B14F-4D97-AF65-F5344CB8AC3E}">
        <p14:creationId xmlns:p14="http://schemas.microsoft.com/office/powerpoint/2010/main" val="2269359337"/>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Accesorios </a:t>
            </a:r>
            <a:r>
              <a:rPr lang="es-ES" b="1" dirty="0">
                <a:solidFill>
                  <a:srgbClr val="0070C0"/>
                </a:solidFill>
                <a:latin typeface="Arial Rounded MT Bold" panose="020F0704030504030204" pitchFamily="34" charset="0"/>
              </a:rPr>
              <a:t>de tableros</a:t>
            </a:r>
          </a:p>
          <a:p>
            <a:pPr algn="just"/>
            <a:r>
              <a:rPr lang="es-ES" dirty="0"/>
              <a:t>En las secciones anteriores hemos mencionado diferentes </a:t>
            </a:r>
            <a:r>
              <a:rPr lang="es-ES" dirty="0" smtClean="0"/>
              <a:t>tipos </a:t>
            </a:r>
            <a:r>
              <a:rPr lang="es-ES" dirty="0"/>
              <a:t>de elementos que pueden y deben estar instalados en </a:t>
            </a:r>
            <a:r>
              <a:rPr lang="es-ES" dirty="0" smtClean="0"/>
              <a:t>gabinetes </a:t>
            </a:r>
            <a:r>
              <a:rPr lang="es-ES" dirty="0"/>
              <a:t>de electricidad en forma excluyente, y otros que </a:t>
            </a:r>
            <a:r>
              <a:rPr lang="es-ES" dirty="0" smtClean="0"/>
              <a:t>pueden </a:t>
            </a:r>
            <a:r>
              <a:rPr lang="es-ES" dirty="0"/>
              <a:t>ir montados como parte de equipos </a:t>
            </a:r>
            <a:r>
              <a:rPr lang="es-ES" dirty="0" err="1"/>
              <a:t>preensamblados</a:t>
            </a:r>
            <a:r>
              <a:rPr lang="es-ES" dirty="0"/>
              <a:t>:</a:t>
            </a:r>
          </a:p>
          <a:p>
            <a:pPr marL="285750" indent="-285750" algn="just">
              <a:buFont typeface="Arial" panose="020B0604020202020204" pitchFamily="34" charset="0"/>
              <a:buChar char="•"/>
            </a:pPr>
            <a:r>
              <a:rPr lang="es-ES" b="1" dirty="0" smtClean="0"/>
              <a:t>Toma de compañía fusibles NH</a:t>
            </a:r>
            <a:r>
              <a:rPr lang="es-ES" dirty="0" smtClean="0"/>
              <a:t>: si comenzamos a analizar </a:t>
            </a:r>
            <a:r>
              <a:rPr lang="es-ES" dirty="0"/>
              <a:t>desde la entrada de la compañía distribuidora, </a:t>
            </a:r>
            <a:r>
              <a:rPr lang="es-ES" dirty="0" smtClean="0"/>
              <a:t>desde </a:t>
            </a:r>
            <a:r>
              <a:rPr lang="es-ES" dirty="0"/>
              <a:t>el cable de alimentación (aéreo o subterráneo), </a:t>
            </a:r>
            <a:r>
              <a:rPr lang="es-ES" dirty="0" smtClean="0"/>
              <a:t>lo </a:t>
            </a:r>
            <a:r>
              <a:rPr lang="es-ES" dirty="0"/>
              <a:t>primero que encontraremos será la toma de </a:t>
            </a:r>
            <a:r>
              <a:rPr lang="es-ES" dirty="0" smtClean="0"/>
              <a:t>compañía</a:t>
            </a:r>
            <a:r>
              <a:rPr lang="es-ES" dirty="0"/>
              <a:t>. Las tomas de compañía son todas trifásicas, </a:t>
            </a:r>
            <a:r>
              <a:rPr lang="es-ES" dirty="0" smtClean="0"/>
              <a:t>presentan </a:t>
            </a:r>
            <a:r>
              <a:rPr lang="es-ES" dirty="0"/>
              <a:t>una base de material aislante sobre la que </a:t>
            </a:r>
            <a:r>
              <a:rPr lang="es-ES" dirty="0" smtClean="0"/>
              <a:t>están </a:t>
            </a:r>
            <a:r>
              <a:rPr lang="es-ES" dirty="0"/>
              <a:t>montados los soportes o bases de los cartuchos </a:t>
            </a:r>
            <a:r>
              <a:rPr lang="es-ES" dirty="0" smtClean="0"/>
              <a:t>fusibles </a:t>
            </a:r>
            <a:r>
              <a:rPr lang="es-ES" dirty="0"/>
              <a:t>NH. En forma lateral presentan una barra para </a:t>
            </a:r>
            <a:r>
              <a:rPr lang="es-ES" dirty="0" smtClean="0"/>
              <a:t>el </a:t>
            </a:r>
            <a:r>
              <a:rPr lang="es-ES" dirty="0"/>
              <a:t>conductor de neutro.</a:t>
            </a:r>
          </a:p>
          <a:p>
            <a:pPr marL="285750" indent="-285750" algn="just">
              <a:buFont typeface="Arial" panose="020B0604020202020204" pitchFamily="34" charset="0"/>
              <a:buChar char="•"/>
            </a:pPr>
            <a:r>
              <a:rPr lang="es-ES" b="1" dirty="0" smtClean="0"/>
              <a:t>Medidor </a:t>
            </a:r>
            <a:r>
              <a:rPr lang="es-ES" b="1" dirty="0"/>
              <a:t>de consumo eléctrico</a:t>
            </a:r>
            <a:r>
              <a:rPr lang="es-ES" dirty="0"/>
              <a:t>: el siguiente elemento </a:t>
            </a:r>
            <a:r>
              <a:rPr lang="es-ES" dirty="0" smtClean="0"/>
              <a:t>que </a:t>
            </a:r>
            <a:r>
              <a:rPr lang="es-ES" dirty="0"/>
              <a:t>se encuentra es el medidor de electricidad, que está </a:t>
            </a:r>
            <a:r>
              <a:rPr lang="es-ES" dirty="0" smtClean="0"/>
              <a:t>destinado </a:t>
            </a:r>
            <a:r>
              <a:rPr lang="es-ES" dirty="0"/>
              <a:t>a medir el consumo en </a:t>
            </a:r>
            <a:r>
              <a:rPr lang="es-ES" dirty="0" err="1"/>
              <a:t>kWh</a:t>
            </a:r>
            <a:r>
              <a:rPr lang="es-ES" dirty="0"/>
              <a:t> (kilowatts hora) de </a:t>
            </a:r>
            <a:r>
              <a:rPr lang="es-ES" dirty="0" smtClean="0"/>
              <a:t>la </a:t>
            </a:r>
            <a:r>
              <a:rPr lang="es-ES" dirty="0"/>
              <a:t>unidad. Puede ser bipolar o </a:t>
            </a:r>
            <a:r>
              <a:rPr lang="es-ES" dirty="0" err="1"/>
              <a:t>tetrapolar</a:t>
            </a:r>
            <a:r>
              <a:rPr lang="es-ES" dirty="0"/>
              <a:t> de acuerdo a las </a:t>
            </a:r>
            <a:r>
              <a:rPr lang="es-ES" dirty="0" smtClean="0"/>
              <a:t>características </a:t>
            </a:r>
            <a:r>
              <a:rPr lang="es-ES" dirty="0"/>
              <a:t>de las cargas.</a:t>
            </a:r>
          </a:p>
          <a:p>
            <a:pPr marL="285750" indent="-285750" algn="just">
              <a:buFont typeface="Arial" panose="020B0604020202020204" pitchFamily="34" charset="0"/>
              <a:buChar char="•"/>
            </a:pPr>
            <a:r>
              <a:rPr lang="es-ES" dirty="0" smtClean="0"/>
              <a:t>Interruptor </a:t>
            </a:r>
            <a:r>
              <a:rPr lang="es-ES" dirty="0" err="1"/>
              <a:t>termomagnético</a:t>
            </a:r>
            <a:r>
              <a:rPr lang="es-ES" dirty="0" smtClean="0"/>
              <a:t>: estos </a:t>
            </a:r>
            <a:r>
              <a:rPr lang="es-ES" dirty="0"/>
              <a:t>están destinados </a:t>
            </a:r>
            <a:r>
              <a:rPr lang="es-ES" dirty="0" smtClean="0"/>
              <a:t>a proteger </a:t>
            </a:r>
            <a:r>
              <a:rPr lang="es-ES" dirty="0"/>
              <a:t>la instalación de </a:t>
            </a:r>
            <a:r>
              <a:rPr lang="es-ES" dirty="0" err="1"/>
              <a:t>sobrecorrientes</a:t>
            </a:r>
            <a:r>
              <a:rPr lang="es-ES" dirty="0"/>
              <a:t> que puedan </a:t>
            </a:r>
            <a:r>
              <a:rPr lang="es-ES" dirty="0" smtClean="0"/>
              <a:t>dañar </a:t>
            </a:r>
            <a:r>
              <a:rPr lang="es-ES" dirty="0"/>
              <a:t>tanto los cables como los equipos alimentados. </a:t>
            </a:r>
            <a:r>
              <a:rPr lang="es-ES" dirty="0" smtClean="0"/>
              <a:t>Los </a:t>
            </a:r>
            <a:r>
              <a:rPr lang="es-ES" dirty="0"/>
              <a:t>interruptores </a:t>
            </a:r>
            <a:r>
              <a:rPr lang="es-ES" dirty="0" err="1"/>
              <a:t>termomagnéticos</a:t>
            </a:r>
            <a:r>
              <a:rPr lang="es-ES" dirty="0"/>
              <a:t>, como su nombre </a:t>
            </a:r>
            <a:r>
              <a:rPr lang="es-ES" dirty="0" smtClean="0"/>
              <a:t>lo indica</a:t>
            </a:r>
            <a:r>
              <a:rPr lang="es-ES" dirty="0"/>
              <a:t>, protegen los circuitos de cargas de </a:t>
            </a:r>
            <a:r>
              <a:rPr lang="es-ES" dirty="0" err="1" smtClean="0"/>
              <a:t>sobrecorrientes</a:t>
            </a:r>
            <a:r>
              <a:rPr lang="es-ES" dirty="0"/>
              <a:t>. En el corto plazo, por cortocircuito actúa el </a:t>
            </a:r>
            <a:r>
              <a:rPr lang="es-ES" dirty="0" smtClean="0"/>
              <a:t>efecto magnético y, en el largo plazo, por las </a:t>
            </a:r>
            <a:r>
              <a:rPr lang="es-ES" dirty="0" err="1" smtClean="0"/>
              <a:t>sobrecorrientes</a:t>
            </a:r>
            <a:r>
              <a:rPr lang="es-ES" dirty="0" smtClean="0"/>
              <a:t> prolongadas</a:t>
            </a:r>
            <a:r>
              <a:rPr lang="es-ES" dirty="0"/>
              <a:t>, actúa </a:t>
            </a:r>
            <a:r>
              <a:rPr lang="es-ES" dirty="0" smtClean="0"/>
              <a:t>el efecto </a:t>
            </a:r>
            <a:r>
              <a:rPr lang="es-ES" dirty="0"/>
              <a:t>térmico.</a:t>
            </a:r>
          </a:p>
          <a:p>
            <a:pPr marL="285750" indent="-285750" algn="just">
              <a:buFont typeface="Arial" panose="020B0604020202020204" pitchFamily="34" charset="0"/>
              <a:buChar char="•"/>
            </a:pPr>
            <a:r>
              <a:rPr lang="es-ES" b="1" dirty="0" smtClean="0"/>
              <a:t>Interruptor </a:t>
            </a:r>
            <a:r>
              <a:rPr lang="es-ES" b="1" dirty="0"/>
              <a:t>diferencial: </a:t>
            </a:r>
            <a:r>
              <a:rPr lang="es-ES" dirty="0"/>
              <a:t>el interruptor diferencial es el </a:t>
            </a:r>
            <a:r>
              <a:rPr lang="es-ES" dirty="0" smtClean="0"/>
              <a:t>elemento </a:t>
            </a:r>
            <a:r>
              <a:rPr lang="es-ES" dirty="0"/>
              <a:t>destinado a proteger las instalaciones y en </a:t>
            </a:r>
            <a:r>
              <a:rPr lang="es-ES" dirty="0" smtClean="0"/>
              <a:t>especial </a:t>
            </a:r>
            <a:r>
              <a:rPr lang="es-ES" dirty="0"/>
              <a:t>a los usuarios, de las corrientes de fuga que </a:t>
            </a:r>
            <a:r>
              <a:rPr lang="es-ES" dirty="0" smtClean="0"/>
              <a:t>se </a:t>
            </a:r>
            <a:r>
              <a:rPr lang="es-ES" dirty="0"/>
              <a:t>generan entre una fase y tierra o entre el neutro y la </a:t>
            </a:r>
            <a:r>
              <a:rPr lang="es-ES" dirty="0" smtClean="0"/>
              <a:t>tierra </a:t>
            </a:r>
            <a:r>
              <a:rPr lang="es-ES" dirty="0"/>
              <a:t>por fallas en la aislación de los conductores o de </a:t>
            </a:r>
            <a:r>
              <a:rPr lang="es-ES" dirty="0" smtClean="0"/>
              <a:t>los </a:t>
            </a:r>
            <a:r>
              <a:rPr lang="es-ES" dirty="0"/>
              <a:t>elementos energizados de la instalación. La bobina </a:t>
            </a:r>
            <a:r>
              <a:rPr lang="es-ES" dirty="0" smtClean="0"/>
              <a:t>de </a:t>
            </a:r>
            <a:r>
              <a:rPr lang="es-ES" dirty="0"/>
              <a:t>censado tiene los bobinados de fase y de neutro en oposición, por lo que, si la corriente es la misma, el flujo </a:t>
            </a:r>
            <a:r>
              <a:rPr lang="es-ES" dirty="0" smtClean="0"/>
              <a:t>neto </a:t>
            </a:r>
            <a:r>
              <a:rPr lang="es-ES" dirty="0"/>
              <a:t>es nulo. En caso de fuga, existirá un flujo residual </a:t>
            </a:r>
            <a:r>
              <a:rPr lang="es-ES" dirty="0" smtClean="0"/>
              <a:t>que </a:t>
            </a:r>
            <a:r>
              <a:rPr lang="es-ES" dirty="0"/>
              <a:t>induce en el bobinado auxiliar una corriente que </a:t>
            </a:r>
            <a:r>
              <a:rPr lang="es-ES" dirty="0" smtClean="0"/>
              <a:t>hace </a:t>
            </a:r>
            <a:r>
              <a:rPr lang="es-ES" dirty="0"/>
              <a:t>actuar un relé; este desconecta la alimentación y </a:t>
            </a:r>
            <a:r>
              <a:rPr lang="es-ES" dirty="0" smtClean="0"/>
              <a:t>desengancha </a:t>
            </a:r>
            <a:r>
              <a:rPr lang="es-ES" dirty="0"/>
              <a:t>los contactos</a:t>
            </a:r>
            <a:r>
              <a:rPr lang="es-ES" dirty="0" smtClean="0"/>
              <a:t>.</a:t>
            </a:r>
          </a:p>
          <a:p>
            <a:pPr marL="285750" indent="-285750" algn="just">
              <a:buFont typeface="Arial" panose="020B0604020202020204" pitchFamily="34" charset="0"/>
              <a:buChar char="•"/>
            </a:pPr>
            <a:r>
              <a:rPr lang="es-ES" b="1" dirty="0"/>
              <a:t>Borneras:</a:t>
            </a:r>
            <a:r>
              <a:rPr lang="es-ES" dirty="0"/>
              <a:t> está prohibido realizar puentes o empalmes en </a:t>
            </a:r>
            <a:r>
              <a:rPr lang="es-ES" dirty="0" smtClean="0"/>
              <a:t>los </a:t>
            </a:r>
            <a:r>
              <a:rPr lang="es-ES" dirty="0"/>
              <a:t>tableros seccionales; tampoco se puede, desde la </a:t>
            </a:r>
            <a:r>
              <a:rPr lang="es-ES" dirty="0" smtClean="0"/>
              <a:t>salida </a:t>
            </a:r>
            <a:r>
              <a:rPr lang="es-ES" dirty="0"/>
              <a:t>del interruptor diferencial, realizar una guirnalda que </a:t>
            </a:r>
            <a:r>
              <a:rPr lang="es-ES" dirty="0" smtClean="0"/>
              <a:t>alimente </a:t>
            </a:r>
            <a:r>
              <a:rPr lang="es-ES" dirty="0"/>
              <a:t>los interruptores </a:t>
            </a:r>
            <a:r>
              <a:rPr lang="es-ES" dirty="0" err="1"/>
              <a:t>termomagnéticos</a:t>
            </a:r>
            <a:r>
              <a:rPr lang="es-ES" dirty="0"/>
              <a:t>. Para evitar </a:t>
            </a:r>
            <a:r>
              <a:rPr lang="es-ES" dirty="0" smtClean="0"/>
              <a:t>estas </a:t>
            </a:r>
            <a:r>
              <a:rPr lang="es-ES" dirty="0"/>
              <a:t>situaciones, se utilizan borneras de conexión</a:t>
            </a:r>
            <a:r>
              <a:rPr lang="es-ES" dirty="0" smtClean="0"/>
              <a:t>.</a:t>
            </a:r>
            <a:endParaRPr lang="es-AR" dirty="0"/>
          </a:p>
        </p:txBody>
      </p:sp>
    </p:spTree>
    <p:extLst>
      <p:ext uri="{BB962C8B-B14F-4D97-AF65-F5344CB8AC3E}">
        <p14:creationId xmlns:p14="http://schemas.microsoft.com/office/powerpoint/2010/main" val="2016527339"/>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Curva </a:t>
            </a:r>
            <a:r>
              <a:rPr lang="es-ES" b="1" dirty="0"/>
              <a:t>de respuesta de un interruptor </a:t>
            </a:r>
            <a:r>
              <a:rPr lang="es-ES" b="1" dirty="0" err="1"/>
              <a:t>termomagnético</a:t>
            </a:r>
            <a:r>
              <a:rPr lang="es-ES" b="1" dirty="0" smtClean="0"/>
              <a:t>.</a:t>
            </a:r>
            <a:endParaRPr lang="es-ES" b="1" dirty="0"/>
          </a:p>
        </p:txBody>
      </p:sp>
      <p:pic>
        <p:nvPicPr>
          <p:cNvPr id="3" name="Imagen 2"/>
          <p:cNvPicPr>
            <a:picLocks noChangeAspect="1"/>
          </p:cNvPicPr>
          <p:nvPr/>
        </p:nvPicPr>
        <p:blipFill>
          <a:blip r:embed="rId2"/>
          <a:stretch>
            <a:fillRect/>
          </a:stretch>
        </p:blipFill>
        <p:spPr>
          <a:xfrm>
            <a:off x="2861953" y="482373"/>
            <a:ext cx="6483928" cy="5775923"/>
          </a:xfrm>
          <a:prstGeom prst="rect">
            <a:avLst/>
          </a:prstGeom>
        </p:spPr>
      </p:pic>
    </p:spTree>
    <p:extLst>
      <p:ext uri="{BB962C8B-B14F-4D97-AF65-F5344CB8AC3E}">
        <p14:creationId xmlns:p14="http://schemas.microsoft.com/office/powerpoint/2010/main" val="2327092767"/>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7" y="228693"/>
            <a:ext cx="11748655" cy="5632311"/>
          </a:xfrm>
          <a:prstGeom prst="rect">
            <a:avLst/>
          </a:prstGeom>
        </p:spPr>
        <p:txBody>
          <a:bodyPr wrap="square">
            <a:spAutoFit/>
          </a:bodyPr>
          <a:lstStyle/>
          <a:p>
            <a:pPr algn="just"/>
            <a:r>
              <a:rPr lang="es-ES" dirty="0" err="1" smtClean="0"/>
              <a:t>Contactores</a:t>
            </a:r>
            <a:r>
              <a:rPr lang="es-ES" dirty="0" smtClean="0"/>
              <a:t> y relés térmicos</a:t>
            </a:r>
            <a:r>
              <a:rPr lang="es-ES" dirty="0"/>
              <a:t>: </a:t>
            </a:r>
            <a:r>
              <a:rPr lang="es-ES" dirty="0" smtClean="0"/>
              <a:t>a han sido estudiados previamente y forman parte del equipamiento típico de comando </a:t>
            </a:r>
            <a:r>
              <a:rPr lang="es-ES" dirty="0"/>
              <a:t>en tableros seccionales</a:t>
            </a:r>
            <a:r>
              <a:rPr lang="es-ES" dirty="0" smtClean="0"/>
              <a:t>.</a:t>
            </a:r>
          </a:p>
          <a:p>
            <a:pPr algn="just"/>
            <a:endParaRPr lang="es-ES" dirty="0"/>
          </a:p>
          <a:p>
            <a:pPr marL="742950" lvl="1" indent="-285750" algn="just">
              <a:buFont typeface="Wingdings" panose="05000000000000000000" pitchFamily="2" charset="2"/>
              <a:buChar char="q"/>
            </a:pPr>
            <a:r>
              <a:rPr lang="es-ES" b="1" dirty="0" smtClean="0"/>
              <a:t>Botoneras o pulsadores (</a:t>
            </a:r>
            <a:r>
              <a:rPr lang="es-ES" b="1" dirty="0"/>
              <a:t>arranque</a:t>
            </a:r>
            <a:r>
              <a:rPr lang="es-ES" b="1" dirty="0" smtClean="0"/>
              <a:t>, parada y emergencia): </a:t>
            </a:r>
            <a:r>
              <a:rPr lang="es-ES" dirty="0" smtClean="0"/>
              <a:t>las botoneras o pulsadores son los elementos que permiten</a:t>
            </a:r>
            <a:r>
              <a:rPr lang="es-ES" dirty="0"/>
              <a:t>, en forma manual, el comando de los diferentes </a:t>
            </a:r>
            <a:r>
              <a:rPr lang="es-ES" dirty="0" smtClean="0"/>
              <a:t>equipos </a:t>
            </a:r>
            <a:r>
              <a:rPr lang="es-ES" dirty="0"/>
              <a:t>eléctricos existentes en una instalación, tales </a:t>
            </a:r>
            <a:r>
              <a:rPr lang="es-ES" dirty="0" smtClean="0"/>
              <a:t>como </a:t>
            </a:r>
            <a:r>
              <a:rPr lang="es-ES" dirty="0"/>
              <a:t>motores, bombas, etcétera, y operan sobre la </a:t>
            </a:r>
            <a:r>
              <a:rPr lang="es-ES" dirty="0" smtClean="0"/>
              <a:t>alimentación </a:t>
            </a:r>
            <a:r>
              <a:rPr lang="es-ES" dirty="0"/>
              <a:t>de los </a:t>
            </a:r>
            <a:r>
              <a:rPr lang="es-ES" dirty="0" err="1"/>
              <a:t>contactores</a:t>
            </a:r>
            <a:r>
              <a:rPr lang="es-ES" dirty="0"/>
              <a:t>.</a:t>
            </a:r>
          </a:p>
          <a:p>
            <a:pPr marL="742950" lvl="1" indent="-285750" algn="just">
              <a:buFont typeface="Wingdings" panose="05000000000000000000" pitchFamily="2" charset="2"/>
              <a:buChar char="q"/>
            </a:pPr>
            <a:r>
              <a:rPr lang="es-ES" b="1" dirty="0" err="1" smtClean="0"/>
              <a:t>Timers</a:t>
            </a:r>
            <a:r>
              <a:rPr lang="es-ES" b="1" dirty="0" smtClean="0"/>
              <a:t> </a:t>
            </a:r>
            <a:r>
              <a:rPr lang="es-ES" b="1" dirty="0"/>
              <a:t>o relojes:</a:t>
            </a:r>
            <a:r>
              <a:rPr lang="es-ES" dirty="0"/>
              <a:t> los </a:t>
            </a:r>
            <a:r>
              <a:rPr lang="es-ES" dirty="0" err="1"/>
              <a:t>timers</a:t>
            </a:r>
            <a:r>
              <a:rPr lang="es-ES" dirty="0"/>
              <a:t> son mecanismos destinados </a:t>
            </a:r>
            <a:r>
              <a:rPr lang="es-ES" dirty="0" smtClean="0"/>
              <a:t>al </a:t>
            </a:r>
            <a:r>
              <a:rPr lang="es-ES" dirty="0"/>
              <a:t>comando automático de elementos por horario; por </a:t>
            </a:r>
            <a:r>
              <a:rPr lang="es-ES" dirty="0" smtClean="0"/>
              <a:t>ejemplo</a:t>
            </a:r>
            <a:r>
              <a:rPr lang="es-ES" dirty="0"/>
              <a:t>, encendido y apagado de luces, arranque y </a:t>
            </a:r>
            <a:r>
              <a:rPr lang="es-ES" dirty="0" smtClean="0"/>
              <a:t>parada </a:t>
            </a:r>
            <a:r>
              <a:rPr lang="es-ES" dirty="0"/>
              <a:t>de motores o equipos de ventilación, etcétera. Pueden </a:t>
            </a:r>
            <a:r>
              <a:rPr lang="es-ES" dirty="0" smtClean="0"/>
              <a:t>ser </a:t>
            </a:r>
            <a:r>
              <a:rPr lang="es-ES" dirty="0"/>
              <a:t>programados para realizar las tareas de conexión y </a:t>
            </a:r>
            <a:r>
              <a:rPr lang="es-ES" dirty="0" smtClean="0"/>
              <a:t>desconexión </a:t>
            </a:r>
            <a:r>
              <a:rPr lang="es-ES" dirty="0"/>
              <a:t>todos los días a la misma hora o cada día </a:t>
            </a:r>
            <a:r>
              <a:rPr lang="es-ES" dirty="0" smtClean="0"/>
              <a:t>tener </a:t>
            </a:r>
            <a:r>
              <a:rPr lang="es-ES" dirty="0"/>
              <a:t>un horario diferente de operación</a:t>
            </a:r>
            <a:r>
              <a:rPr lang="es-ES" dirty="0" smtClean="0"/>
              <a:t>.</a:t>
            </a:r>
          </a:p>
          <a:p>
            <a:pPr marL="742950" lvl="1" indent="-285750" algn="just">
              <a:buFont typeface="Wingdings" panose="05000000000000000000" pitchFamily="2" charset="2"/>
              <a:buChar char="q"/>
            </a:pPr>
            <a:r>
              <a:rPr lang="es-ES" b="1" dirty="0" smtClean="0"/>
              <a:t>Instrumentos</a:t>
            </a:r>
            <a:r>
              <a:rPr lang="es-ES" dirty="0" smtClean="0"/>
              <a:t>: en los tableros seccionales, especialmente </a:t>
            </a:r>
            <a:r>
              <a:rPr lang="es-ES" dirty="0"/>
              <a:t>en aquellos destinados a controlar procesos con </a:t>
            </a:r>
            <a:r>
              <a:rPr lang="es-ES" dirty="0" smtClean="0"/>
              <a:t>características </a:t>
            </a:r>
            <a:r>
              <a:rPr lang="es-ES" dirty="0"/>
              <a:t>especiales, se acostumbra a instalar </a:t>
            </a:r>
            <a:r>
              <a:rPr lang="es-ES" dirty="0" smtClean="0"/>
              <a:t>instrumentos </a:t>
            </a:r>
            <a:r>
              <a:rPr lang="es-ES" dirty="0"/>
              <a:t>como voltímetros, amperímetros, vatímetros, </a:t>
            </a:r>
            <a:r>
              <a:rPr lang="es-ES" dirty="0" smtClean="0"/>
              <a:t>frecuencímetros</a:t>
            </a:r>
            <a:r>
              <a:rPr lang="es-ES" dirty="0"/>
              <a:t>, </a:t>
            </a:r>
            <a:r>
              <a:rPr lang="es-ES" dirty="0" err="1"/>
              <a:t>cofímetros</a:t>
            </a:r>
            <a:r>
              <a:rPr lang="es-ES" dirty="0"/>
              <a:t>, etcétera</a:t>
            </a:r>
            <a:r>
              <a:rPr lang="es-ES" dirty="0" smtClean="0"/>
              <a:t>.</a:t>
            </a:r>
          </a:p>
          <a:p>
            <a:pPr algn="just"/>
            <a:endParaRPr lang="es-ES" dirty="0"/>
          </a:p>
          <a:p>
            <a:pPr algn="just"/>
            <a:r>
              <a:rPr lang="es-ES" dirty="0"/>
              <a:t>También se los instala en los tableros principales de los </a:t>
            </a:r>
            <a:r>
              <a:rPr lang="es-ES" dirty="0" smtClean="0"/>
              <a:t>grupos </a:t>
            </a:r>
            <a:r>
              <a:rPr lang="es-ES" dirty="0" err="1"/>
              <a:t>motogeneradores</a:t>
            </a:r>
            <a:r>
              <a:rPr lang="es-ES" dirty="0"/>
              <a:t> (grupos electrógenos) a fin de </a:t>
            </a:r>
            <a:r>
              <a:rPr lang="es-ES" dirty="0" smtClean="0"/>
              <a:t>verificar </a:t>
            </a:r>
            <a:r>
              <a:rPr lang="es-ES" dirty="0"/>
              <a:t>permanentemente su funcionamiento.</a:t>
            </a:r>
          </a:p>
          <a:p>
            <a:pPr algn="just"/>
            <a:r>
              <a:rPr lang="es-ES" dirty="0"/>
              <a:t>La inclusión de los instrumentos es muy útil cuando el </a:t>
            </a:r>
            <a:r>
              <a:rPr lang="es-ES" dirty="0" smtClean="0"/>
              <a:t>suministro </a:t>
            </a:r>
            <a:r>
              <a:rPr lang="es-ES" dirty="0"/>
              <a:t>es trifásico y en la instalación se tienen tanto cargas </a:t>
            </a:r>
            <a:r>
              <a:rPr lang="es-ES" dirty="0" smtClean="0"/>
              <a:t>trifásicas </a:t>
            </a:r>
            <a:r>
              <a:rPr lang="es-ES" dirty="0"/>
              <a:t>como monofásicas. De esta forma, se puede </a:t>
            </a:r>
            <a:r>
              <a:rPr lang="es-ES" dirty="0" smtClean="0"/>
              <a:t>verificar </a:t>
            </a:r>
            <a:r>
              <a:rPr lang="es-ES" dirty="0"/>
              <a:t>de manera dinámica que las cargas se </a:t>
            </a:r>
            <a:r>
              <a:rPr lang="es-ES" dirty="0" smtClean="0"/>
              <a:t>encuentren balanceadas</a:t>
            </a:r>
            <a:r>
              <a:rPr lang="es-ES" dirty="0"/>
              <a:t>, a fin de maximizar el factor de potencia, y no </a:t>
            </a:r>
            <a:r>
              <a:rPr lang="es-ES" dirty="0" smtClean="0"/>
              <a:t>tener </a:t>
            </a:r>
            <a:r>
              <a:rPr lang="es-ES" dirty="0"/>
              <a:t>picos de tensión por desbalance de cargas o corriente </a:t>
            </a:r>
            <a:r>
              <a:rPr lang="es-ES" dirty="0" smtClean="0"/>
              <a:t>de </a:t>
            </a:r>
            <a:r>
              <a:rPr lang="es-ES" dirty="0"/>
              <a:t>neutro alta y desfasada del resto de las corrientes.</a:t>
            </a:r>
          </a:p>
        </p:txBody>
      </p:sp>
    </p:spTree>
    <p:extLst>
      <p:ext uri="{BB962C8B-B14F-4D97-AF65-F5344CB8AC3E}">
        <p14:creationId xmlns:p14="http://schemas.microsoft.com/office/powerpoint/2010/main" val="2889759107"/>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90109" y="332509"/>
            <a:ext cx="6804561" cy="6234545"/>
          </a:xfrm>
          <a:prstGeom prst="rect">
            <a:avLst/>
          </a:prstGeom>
        </p:spPr>
      </p:pic>
      <p:sp>
        <p:nvSpPr>
          <p:cNvPr id="3" name="Rectángulo 2"/>
          <p:cNvSpPr/>
          <p:nvPr/>
        </p:nvSpPr>
        <p:spPr>
          <a:xfrm>
            <a:off x="2576114" y="2988116"/>
            <a:ext cx="2827990" cy="923330"/>
          </a:xfrm>
          <a:prstGeom prst="rect">
            <a:avLst/>
          </a:prstGeom>
        </p:spPr>
        <p:txBody>
          <a:bodyPr wrap="square">
            <a:spAutoFit/>
          </a:bodyPr>
          <a:lstStyle/>
          <a:p>
            <a:r>
              <a:rPr lang="es-ES" b="1" dirty="0"/>
              <a:t>Diagrama de funcionamiento de un interruptor diferencial.</a:t>
            </a:r>
          </a:p>
        </p:txBody>
      </p:sp>
    </p:spTree>
    <p:extLst>
      <p:ext uri="{BB962C8B-B14F-4D97-AF65-F5344CB8AC3E}">
        <p14:creationId xmlns:p14="http://schemas.microsoft.com/office/powerpoint/2010/main" val="3462997932"/>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2519" y="2429079"/>
            <a:ext cx="10782795" cy="2308324"/>
          </a:xfrm>
          <a:prstGeom prst="rect">
            <a:avLst/>
          </a:prstGeom>
        </p:spPr>
        <p:txBody>
          <a:bodyPr wrap="square">
            <a:spAutoFit/>
          </a:bodyPr>
          <a:lstStyle/>
          <a:p>
            <a:pPr algn="ctr"/>
            <a:r>
              <a:rPr lang="es-ES" sz="3600" b="1" dirty="0" smtClean="0"/>
              <a:t>Ahora se vera los tipos de canalizaciones y los materiales utilizados en los conductos. También se conocerá las bandejas </a:t>
            </a:r>
            <a:r>
              <a:rPr lang="es-ES" sz="3600" b="1" dirty="0" err="1" smtClean="0"/>
              <a:t>portacables</a:t>
            </a:r>
            <a:r>
              <a:rPr lang="es-ES" sz="3600" b="1" dirty="0" smtClean="0"/>
              <a:t> y los conductores eléctricos. </a:t>
            </a:r>
            <a:endParaRPr lang="es-ES" sz="3600" b="1" dirty="0"/>
          </a:p>
        </p:txBody>
      </p:sp>
    </p:spTree>
    <p:extLst>
      <p:ext uri="{BB962C8B-B14F-4D97-AF65-F5344CB8AC3E}">
        <p14:creationId xmlns:p14="http://schemas.microsoft.com/office/powerpoint/2010/main" val="2451737291"/>
      </p:ext>
    </p:extLst>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7" y="202585"/>
            <a:ext cx="11625943" cy="5355312"/>
          </a:xfrm>
          <a:prstGeom prst="rect">
            <a:avLst/>
          </a:prstGeom>
        </p:spPr>
        <p:txBody>
          <a:bodyPr wrap="square">
            <a:spAutoFit/>
          </a:bodyPr>
          <a:lstStyle/>
          <a:p>
            <a:pPr algn="just"/>
            <a:r>
              <a:rPr lang="es-ES" dirty="0"/>
              <a:t> </a:t>
            </a:r>
            <a:r>
              <a:rPr lang="es-ES" dirty="0" smtClean="0"/>
              <a:t>Anteriormente vimos </a:t>
            </a:r>
            <a:r>
              <a:rPr lang="es-ES" dirty="0"/>
              <a:t>los principios </a:t>
            </a:r>
            <a:r>
              <a:rPr lang="es-ES" dirty="0" smtClean="0"/>
              <a:t>de </a:t>
            </a:r>
            <a:r>
              <a:rPr lang="es-ES" dirty="0"/>
              <a:t>funcionamiento de los fusibles, </a:t>
            </a:r>
            <a:r>
              <a:rPr lang="es-ES" dirty="0" smtClean="0"/>
              <a:t>las formas </a:t>
            </a:r>
            <a:r>
              <a:rPr lang="es-ES" dirty="0"/>
              <a:t>constructivas, </a:t>
            </a:r>
            <a:r>
              <a:rPr lang="es-ES" dirty="0" smtClean="0"/>
              <a:t>y la operación de los interruptores </a:t>
            </a:r>
            <a:r>
              <a:rPr lang="es-ES" dirty="0" err="1"/>
              <a:t>termomagnéticos</a:t>
            </a:r>
            <a:r>
              <a:rPr lang="es-ES" dirty="0"/>
              <a:t> </a:t>
            </a:r>
            <a:r>
              <a:rPr lang="es-ES" dirty="0" smtClean="0"/>
              <a:t>y diferenciales</a:t>
            </a:r>
            <a:r>
              <a:rPr lang="es-ES" dirty="0"/>
              <a:t>. Caracterizamos los </a:t>
            </a:r>
            <a:r>
              <a:rPr lang="es-ES" dirty="0" err="1"/>
              <a:t>contactores</a:t>
            </a:r>
            <a:r>
              <a:rPr lang="es-ES" dirty="0"/>
              <a:t>, </a:t>
            </a:r>
            <a:r>
              <a:rPr lang="es-ES" dirty="0" smtClean="0"/>
              <a:t>explicamos </a:t>
            </a:r>
            <a:r>
              <a:rPr lang="es-ES" dirty="0"/>
              <a:t>la construcción y la clasificación de los </a:t>
            </a:r>
            <a:r>
              <a:rPr lang="es-ES" dirty="0" smtClean="0"/>
              <a:t>tableros</a:t>
            </a:r>
            <a:r>
              <a:rPr lang="es-ES" dirty="0"/>
              <a:t>, y aprendimos cómo se componen y </a:t>
            </a:r>
            <a:r>
              <a:rPr lang="es-ES" dirty="0" smtClean="0"/>
              <a:t>qué </a:t>
            </a:r>
            <a:r>
              <a:rPr lang="es-ES" dirty="0"/>
              <a:t>materiales son utilizados para su construcción. También explicamos los grados de </a:t>
            </a:r>
            <a:r>
              <a:rPr lang="es-ES" dirty="0" smtClean="0"/>
              <a:t>protección </a:t>
            </a:r>
            <a:r>
              <a:rPr lang="es-ES" dirty="0"/>
              <a:t>IP relacionados con los tableros </a:t>
            </a:r>
            <a:r>
              <a:rPr lang="es-ES" dirty="0" smtClean="0"/>
              <a:t>y </a:t>
            </a:r>
            <a:r>
              <a:rPr lang="es-ES" dirty="0"/>
              <a:t>mencionamos los accesorios que pueden </a:t>
            </a:r>
            <a:r>
              <a:rPr lang="es-ES" dirty="0" smtClean="0"/>
              <a:t>utilizarse </a:t>
            </a:r>
            <a:r>
              <a:rPr lang="es-ES" dirty="0"/>
              <a:t>en tableros domiciliarios. </a:t>
            </a:r>
            <a:endParaRPr lang="es-ES" dirty="0" smtClean="0"/>
          </a:p>
          <a:p>
            <a:pPr algn="just"/>
            <a:r>
              <a:rPr lang="es-ES" dirty="0"/>
              <a:t>En esta clase clasificaremos los tipos </a:t>
            </a:r>
            <a:r>
              <a:rPr lang="es-ES" dirty="0" smtClean="0"/>
              <a:t>de canalizaciones</a:t>
            </a:r>
            <a:r>
              <a:rPr lang="es-ES" dirty="0"/>
              <a:t>; también describiremos como se diseñan y dimensionan los canales</a:t>
            </a:r>
          </a:p>
          <a:p>
            <a:pPr algn="just"/>
            <a:r>
              <a:rPr lang="es-ES" dirty="0"/>
              <a:t>simples </a:t>
            </a:r>
            <a:r>
              <a:rPr lang="es-ES" dirty="0" smtClean="0"/>
              <a:t>y los multicanales</a:t>
            </a:r>
            <a:r>
              <a:rPr lang="es-ES" dirty="0"/>
              <a:t>. Veremos las </a:t>
            </a:r>
            <a:r>
              <a:rPr lang="es-ES" dirty="0" smtClean="0"/>
              <a:t>bandejas </a:t>
            </a:r>
            <a:r>
              <a:rPr lang="es-ES" dirty="0" err="1"/>
              <a:t>portacables</a:t>
            </a:r>
            <a:r>
              <a:rPr lang="es-ES" dirty="0"/>
              <a:t> </a:t>
            </a:r>
            <a:r>
              <a:rPr lang="es-ES" dirty="0" smtClean="0"/>
              <a:t>y conoceremos </a:t>
            </a:r>
            <a:r>
              <a:rPr lang="es-ES" dirty="0"/>
              <a:t>los </a:t>
            </a:r>
            <a:r>
              <a:rPr lang="es-ES" dirty="0" smtClean="0"/>
              <a:t>tipos de conductores </a:t>
            </a:r>
            <a:r>
              <a:rPr lang="es-ES" dirty="0"/>
              <a:t>eléctricos </a:t>
            </a:r>
            <a:r>
              <a:rPr lang="es-ES" dirty="0" smtClean="0"/>
              <a:t>de acuerdo a sus aspectos </a:t>
            </a:r>
            <a:r>
              <a:rPr lang="es-ES" dirty="0"/>
              <a:t>constructivos </a:t>
            </a:r>
            <a:r>
              <a:rPr lang="es-ES" dirty="0" smtClean="0"/>
              <a:t>y a su uso</a:t>
            </a:r>
            <a:r>
              <a:rPr lang="es-ES" dirty="0"/>
              <a:t>.</a:t>
            </a:r>
          </a:p>
          <a:p>
            <a:pPr algn="just"/>
            <a:r>
              <a:rPr lang="es-ES" dirty="0"/>
              <a:t>Además, analizaremos </a:t>
            </a:r>
            <a:r>
              <a:rPr lang="es-ES" dirty="0" smtClean="0"/>
              <a:t>la disposición y el </a:t>
            </a:r>
            <a:r>
              <a:rPr lang="es-ES" dirty="0"/>
              <a:t>dimensionamiento </a:t>
            </a:r>
            <a:r>
              <a:rPr lang="es-ES" dirty="0" smtClean="0"/>
              <a:t>de los conductores</a:t>
            </a:r>
            <a:r>
              <a:rPr lang="es-ES" dirty="0"/>
              <a:t>. </a:t>
            </a:r>
            <a:r>
              <a:rPr lang="es-ES" dirty="0" smtClean="0"/>
              <a:t>Para terminar</a:t>
            </a:r>
            <a:r>
              <a:rPr lang="es-ES" dirty="0"/>
              <a:t>, conoceremos </a:t>
            </a:r>
            <a:r>
              <a:rPr lang="es-ES" dirty="0" smtClean="0"/>
              <a:t>los cables especiales </a:t>
            </a:r>
            <a:r>
              <a:rPr lang="es-ES" dirty="0"/>
              <a:t>y los accesorios que se deben utilizar </a:t>
            </a:r>
            <a:r>
              <a:rPr lang="es-ES" dirty="0" smtClean="0"/>
              <a:t>en instalaciones </a:t>
            </a:r>
            <a:r>
              <a:rPr lang="es-ES" dirty="0"/>
              <a:t>con atmósferas explosivas</a:t>
            </a:r>
            <a:r>
              <a:rPr lang="es-ES" dirty="0" smtClean="0"/>
              <a:t>.</a:t>
            </a:r>
          </a:p>
          <a:p>
            <a:pPr algn="just"/>
            <a:endParaRPr lang="es-AR" dirty="0"/>
          </a:p>
          <a:p>
            <a:pPr algn="just"/>
            <a:r>
              <a:rPr lang="es-AR" b="1" dirty="0" smtClean="0"/>
              <a:t>Resumen</a:t>
            </a:r>
          </a:p>
          <a:p>
            <a:pPr algn="just"/>
            <a:r>
              <a:rPr lang="es-ES" b="1" dirty="0" smtClean="0"/>
              <a:t>Canalizaciones </a:t>
            </a:r>
          </a:p>
          <a:p>
            <a:pPr algn="just"/>
            <a:r>
              <a:rPr lang="es-ES" dirty="0" smtClean="0"/>
              <a:t>Clasificación y diseño de canalizaciones y conductos.</a:t>
            </a:r>
          </a:p>
          <a:p>
            <a:pPr algn="just"/>
            <a:r>
              <a:rPr lang="es-ES" b="1" dirty="0"/>
              <a:t>Bandejas </a:t>
            </a:r>
            <a:r>
              <a:rPr lang="es-ES" b="1" dirty="0" smtClean="0"/>
              <a:t>y conductores</a:t>
            </a:r>
            <a:endParaRPr lang="es-ES" b="1" dirty="0"/>
          </a:p>
          <a:p>
            <a:pPr algn="just"/>
            <a:r>
              <a:rPr lang="es-ES" dirty="0"/>
              <a:t>Descripción </a:t>
            </a:r>
            <a:r>
              <a:rPr lang="es-ES" dirty="0" smtClean="0"/>
              <a:t>y clasificación de las bandejas </a:t>
            </a:r>
            <a:r>
              <a:rPr lang="es-ES" dirty="0" err="1" smtClean="0"/>
              <a:t>portacables</a:t>
            </a:r>
            <a:r>
              <a:rPr lang="es-ES" dirty="0" smtClean="0"/>
              <a:t> y de los cables utilizados </a:t>
            </a:r>
            <a:r>
              <a:rPr lang="es-ES" dirty="0"/>
              <a:t>como </a:t>
            </a:r>
            <a:r>
              <a:rPr lang="es-ES" dirty="0" smtClean="0"/>
              <a:t>conductores eléctricos</a:t>
            </a:r>
          </a:p>
          <a:p>
            <a:pPr algn="just"/>
            <a:r>
              <a:rPr lang="es-AR" b="1" dirty="0"/>
              <a:t>Cables especiales </a:t>
            </a:r>
            <a:r>
              <a:rPr lang="es-AR" b="1" dirty="0" smtClean="0"/>
              <a:t>y accesorios</a:t>
            </a:r>
            <a:endParaRPr lang="es-AR" b="1" dirty="0"/>
          </a:p>
          <a:p>
            <a:pPr algn="just"/>
            <a:r>
              <a:rPr lang="es-ES" dirty="0"/>
              <a:t>Características </a:t>
            </a:r>
            <a:r>
              <a:rPr lang="es-ES" dirty="0" smtClean="0"/>
              <a:t>de los cables especiales. Los </a:t>
            </a:r>
            <a:r>
              <a:rPr lang="es-ES" dirty="0"/>
              <a:t>accesorios que </a:t>
            </a:r>
            <a:r>
              <a:rPr lang="es-ES" dirty="0" smtClean="0"/>
              <a:t>se deben utilizar en instalaciones explosivas</a:t>
            </a:r>
            <a:r>
              <a:rPr lang="es-ES" dirty="0"/>
              <a:t>.</a:t>
            </a:r>
          </a:p>
          <a:p>
            <a:pPr algn="just"/>
            <a:endParaRPr lang="es-ES" dirty="0"/>
          </a:p>
        </p:txBody>
      </p:sp>
    </p:spTree>
    <p:extLst>
      <p:ext uri="{BB962C8B-B14F-4D97-AF65-F5344CB8AC3E}">
        <p14:creationId xmlns:p14="http://schemas.microsoft.com/office/powerpoint/2010/main" val="3752057005"/>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61901" y="2009577"/>
            <a:ext cx="10865922" cy="2800767"/>
          </a:xfrm>
          <a:prstGeom prst="rect">
            <a:avLst/>
          </a:prstGeom>
        </p:spPr>
        <p:txBody>
          <a:bodyPr wrap="square">
            <a:spAutoFit/>
          </a:bodyPr>
          <a:lstStyle/>
          <a:p>
            <a:pPr algn="ctr"/>
            <a:r>
              <a:rPr lang="es-ES" sz="4400" b="1" dirty="0"/>
              <a:t>CANALIZACIONES</a:t>
            </a:r>
          </a:p>
          <a:p>
            <a:pPr algn="ctr"/>
            <a:r>
              <a:rPr lang="es-ES" sz="4400" b="1" dirty="0" smtClean="0"/>
              <a:t>En esta sección </a:t>
            </a:r>
            <a:r>
              <a:rPr lang="es-ES" sz="4400" b="1" dirty="0"/>
              <a:t>conoceremos </a:t>
            </a:r>
            <a:r>
              <a:rPr lang="es-ES" sz="4400" b="1" dirty="0" smtClean="0"/>
              <a:t>las canalizaciones</a:t>
            </a:r>
            <a:r>
              <a:rPr lang="es-ES" sz="4400" b="1" dirty="0"/>
              <a:t>, </a:t>
            </a:r>
            <a:r>
              <a:rPr lang="es-ES" sz="4400" b="1" dirty="0" smtClean="0"/>
              <a:t>los materiales </a:t>
            </a:r>
            <a:endParaRPr lang="es-ES" sz="4400" b="1" dirty="0"/>
          </a:p>
          <a:p>
            <a:pPr algn="ctr"/>
            <a:r>
              <a:rPr lang="es-ES" sz="4400" b="1" dirty="0"/>
              <a:t>utilizados </a:t>
            </a:r>
            <a:r>
              <a:rPr lang="es-ES" sz="4400" b="1" dirty="0" smtClean="0"/>
              <a:t>y los métodos </a:t>
            </a:r>
            <a:r>
              <a:rPr lang="es-ES" sz="4400" b="1" dirty="0"/>
              <a:t>de fabricación.</a:t>
            </a:r>
          </a:p>
        </p:txBody>
      </p:sp>
    </p:spTree>
    <p:extLst>
      <p:ext uri="{BB962C8B-B14F-4D97-AF65-F5344CB8AC3E}">
        <p14:creationId xmlns:p14="http://schemas.microsoft.com/office/powerpoint/2010/main" val="846679514"/>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7291449" cy="8679299"/>
          </a:xfrm>
          <a:prstGeom prst="rect">
            <a:avLst/>
          </a:prstGeom>
        </p:spPr>
        <p:txBody>
          <a:bodyPr wrap="square">
            <a:spAutoFit/>
          </a:bodyPr>
          <a:lstStyle/>
          <a:p>
            <a:pPr algn="just"/>
            <a:r>
              <a:rPr lang="es-ES" dirty="0"/>
              <a:t> </a:t>
            </a:r>
            <a:r>
              <a:rPr lang="es-ES" dirty="0" smtClean="0"/>
              <a:t>Al hablar de canalizaciones</a:t>
            </a:r>
            <a:r>
              <a:rPr lang="es-ES" dirty="0"/>
              <a:t>, nos referimos </a:t>
            </a:r>
            <a:r>
              <a:rPr lang="es-ES" dirty="0" smtClean="0"/>
              <a:t>a todos </a:t>
            </a:r>
            <a:r>
              <a:rPr lang="es-ES" dirty="0"/>
              <a:t>los </a:t>
            </a:r>
            <a:r>
              <a:rPr lang="es-ES" dirty="0" smtClean="0"/>
              <a:t>elementos </a:t>
            </a:r>
            <a:r>
              <a:rPr lang="es-ES" dirty="0"/>
              <a:t>que </a:t>
            </a:r>
            <a:r>
              <a:rPr lang="es-ES" dirty="0" smtClean="0"/>
              <a:t>se utilizan y que </a:t>
            </a:r>
            <a:r>
              <a:rPr lang="es-ES" dirty="0"/>
              <a:t>han </a:t>
            </a:r>
            <a:r>
              <a:rPr lang="es-ES" dirty="0" smtClean="0"/>
              <a:t>sido concebidos y </a:t>
            </a:r>
            <a:r>
              <a:rPr lang="es-ES" dirty="0"/>
              <a:t>creados para contener conductores de electricidad, de </a:t>
            </a:r>
            <a:r>
              <a:rPr lang="es-ES" dirty="0" smtClean="0"/>
              <a:t>audio </a:t>
            </a:r>
            <a:r>
              <a:rPr lang="es-ES" dirty="0"/>
              <a:t>o de televisión, cuya misión es protegerlos </a:t>
            </a:r>
            <a:r>
              <a:rPr lang="es-ES" dirty="0" smtClean="0"/>
              <a:t>mecánicamente </a:t>
            </a:r>
            <a:r>
              <a:rPr lang="es-ES" dirty="0"/>
              <a:t>de agentes externos o golpes.</a:t>
            </a:r>
          </a:p>
          <a:p>
            <a:pPr algn="just"/>
            <a:r>
              <a:rPr lang="es-ES" dirty="0"/>
              <a:t>Ellas son: cañerías de hierro rígido, cañerías de hierro </a:t>
            </a:r>
            <a:r>
              <a:rPr lang="es-ES" dirty="0" smtClean="0"/>
              <a:t>flexible</a:t>
            </a:r>
            <a:r>
              <a:rPr lang="es-ES" dirty="0"/>
              <a:t>, cañerías de PVC rígido, cañerías de PVC flexible, </a:t>
            </a:r>
            <a:r>
              <a:rPr lang="es-ES" dirty="0" smtClean="0"/>
              <a:t>cañerías </a:t>
            </a:r>
            <a:r>
              <a:rPr lang="es-ES" dirty="0"/>
              <a:t>de aluminio, bandejas </a:t>
            </a:r>
            <a:r>
              <a:rPr lang="es-ES" dirty="0" err="1"/>
              <a:t>portacables</a:t>
            </a:r>
            <a:r>
              <a:rPr lang="es-ES" dirty="0"/>
              <a:t> ciegas, perforadas o </a:t>
            </a:r>
            <a:r>
              <a:rPr lang="es-ES" dirty="0" smtClean="0"/>
              <a:t>en </a:t>
            </a:r>
            <a:r>
              <a:rPr lang="es-ES" dirty="0"/>
              <a:t>escalera, cable canal, etcétera, con todos los accesorios </a:t>
            </a:r>
            <a:r>
              <a:rPr lang="es-ES" dirty="0" smtClean="0"/>
              <a:t>necesarios </a:t>
            </a:r>
            <a:r>
              <a:rPr lang="es-ES" dirty="0"/>
              <a:t>para brindar un conjunto continuo. Esto </a:t>
            </a:r>
            <a:r>
              <a:rPr lang="es-ES" dirty="0" smtClean="0"/>
              <a:t>significa </a:t>
            </a:r>
            <a:r>
              <a:rPr lang="es-ES" dirty="0"/>
              <a:t>que, al hablar de canalizaciones, nos referimos no </a:t>
            </a:r>
            <a:r>
              <a:rPr lang="es-ES" dirty="0" smtClean="0"/>
              <a:t>solamente </a:t>
            </a:r>
            <a:r>
              <a:rPr lang="es-ES" dirty="0"/>
              <a:t>a la cañería o ducto, sino también a todas las curvas, </a:t>
            </a:r>
            <a:r>
              <a:rPr lang="es-ES" dirty="0" smtClean="0"/>
              <a:t>acoples</a:t>
            </a:r>
            <a:r>
              <a:rPr lang="es-ES" dirty="0"/>
              <a:t>, reducciones o derivaciones, necesarios para </a:t>
            </a:r>
            <a:r>
              <a:rPr lang="es-ES" dirty="0" smtClean="0"/>
              <a:t>completar </a:t>
            </a:r>
            <a:r>
              <a:rPr lang="es-ES" dirty="0"/>
              <a:t>la instalación de las canalizaciones.</a:t>
            </a:r>
          </a:p>
          <a:p>
            <a:pPr algn="just"/>
            <a:r>
              <a:rPr lang="es-ES" dirty="0"/>
              <a:t>Todos estos elementos destinados a </a:t>
            </a:r>
            <a:r>
              <a:rPr lang="es-ES" dirty="0" smtClean="0"/>
              <a:t>contener y </a:t>
            </a:r>
            <a:r>
              <a:rPr lang="es-ES" dirty="0"/>
              <a:t>proteger los </a:t>
            </a:r>
            <a:r>
              <a:rPr lang="es-ES" dirty="0" smtClean="0"/>
              <a:t>cables </a:t>
            </a:r>
            <a:r>
              <a:rPr lang="es-ES" dirty="0"/>
              <a:t>de una instalación de electricidad tienen su uso </a:t>
            </a:r>
            <a:r>
              <a:rPr lang="es-ES" dirty="0" smtClean="0"/>
              <a:t>reglamentado </a:t>
            </a:r>
            <a:r>
              <a:rPr lang="es-ES" dirty="0"/>
              <a:t>para cada uno de los países.</a:t>
            </a:r>
          </a:p>
          <a:p>
            <a:pPr algn="just"/>
            <a:r>
              <a:rPr lang="es-ES" dirty="0"/>
              <a:t>A su vez, cada tipo de canalización está destinado para </a:t>
            </a:r>
            <a:r>
              <a:rPr lang="es-ES" dirty="0" smtClean="0"/>
              <a:t>algún </a:t>
            </a:r>
            <a:r>
              <a:rPr lang="es-ES" dirty="0"/>
              <a:t>tipo de cable y tiene otros de uso prohibido, siempre de </a:t>
            </a:r>
            <a:r>
              <a:rPr lang="es-ES" dirty="0" smtClean="0"/>
              <a:t>acuerdo </a:t>
            </a:r>
            <a:r>
              <a:rPr lang="es-ES" dirty="0"/>
              <a:t>a la mencionada reglamentación. Al analizar cada </a:t>
            </a:r>
            <a:r>
              <a:rPr lang="es-ES" dirty="0" smtClean="0"/>
              <a:t>tipo </a:t>
            </a:r>
            <a:r>
              <a:rPr lang="es-ES" dirty="0"/>
              <a:t>de canalización veremos qué conductores están </a:t>
            </a:r>
            <a:r>
              <a:rPr lang="es-ES" dirty="0" smtClean="0"/>
              <a:t>permitidos </a:t>
            </a:r>
            <a:r>
              <a:rPr lang="es-ES" dirty="0"/>
              <a:t>para ser usados en ella y cuáles son de uso prohibido</a:t>
            </a:r>
            <a:r>
              <a:rPr lang="es-ES" dirty="0" smtClean="0"/>
              <a:t>.</a:t>
            </a:r>
          </a:p>
          <a:p>
            <a:pPr algn="just"/>
            <a:endParaRPr lang="es-ES" dirty="0" smtClean="0"/>
          </a:p>
          <a:p>
            <a:pPr algn="ctr"/>
            <a:r>
              <a:rPr lang="es-ES" b="1" dirty="0" smtClean="0">
                <a:solidFill>
                  <a:srgbClr val="FF0000"/>
                </a:solidFill>
                <a:latin typeface="Arial Rounded MT Bold" panose="020F0704030504030204" pitchFamily="34" charset="0"/>
              </a:rPr>
              <a:t>Las canalizaciones están destinadas a brindar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protección mecánica a los conductores de electricidad de una Instalación.</a:t>
            </a:r>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p:txBody>
      </p:sp>
      <p:pic>
        <p:nvPicPr>
          <p:cNvPr id="5" name="Imagen 4"/>
          <p:cNvPicPr>
            <a:picLocks noChangeAspect="1"/>
          </p:cNvPicPr>
          <p:nvPr/>
        </p:nvPicPr>
        <p:blipFill>
          <a:blip r:embed="rId2"/>
          <a:stretch>
            <a:fillRect/>
          </a:stretch>
        </p:blipFill>
        <p:spPr>
          <a:xfrm>
            <a:off x="8558522" y="519797"/>
            <a:ext cx="2152650" cy="5172075"/>
          </a:xfrm>
          <a:prstGeom prst="rect">
            <a:avLst/>
          </a:prstGeom>
        </p:spPr>
      </p:pic>
      <p:sp>
        <p:nvSpPr>
          <p:cNvPr id="6" name="Rectángulo 5"/>
          <p:cNvSpPr/>
          <p:nvPr/>
        </p:nvSpPr>
        <p:spPr>
          <a:xfrm>
            <a:off x="7505205" y="5798750"/>
            <a:ext cx="4366161" cy="646331"/>
          </a:xfrm>
          <a:prstGeom prst="rect">
            <a:avLst/>
          </a:prstGeom>
        </p:spPr>
        <p:txBody>
          <a:bodyPr wrap="square">
            <a:spAutoFit/>
          </a:bodyPr>
          <a:lstStyle/>
          <a:p>
            <a:pPr algn="ctr"/>
            <a:r>
              <a:rPr lang="es-ES" b="1" dirty="0"/>
              <a:t>Cajas de PVC para instalaciones eléctricas embutidas en paredes, losas y cielorrasos.</a:t>
            </a:r>
          </a:p>
        </p:txBody>
      </p:sp>
    </p:spTree>
    <p:extLst>
      <p:ext uri="{BB962C8B-B14F-4D97-AF65-F5344CB8AC3E}">
        <p14:creationId xmlns:p14="http://schemas.microsoft.com/office/powerpoint/2010/main" val="2910182061"/>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caños de metal que se utilizan en las instalaciones </a:t>
            </a:r>
            <a:r>
              <a:rPr lang="es-ES" dirty="0" smtClean="0"/>
              <a:t>pueden </a:t>
            </a:r>
            <a:r>
              <a:rPr lang="es-ES" dirty="0"/>
              <a:t>ser de diferentes tipos y materiales con el fin de cumplir </a:t>
            </a:r>
            <a:r>
              <a:rPr lang="es-ES" dirty="0" smtClean="0"/>
              <a:t>con </a:t>
            </a:r>
            <a:r>
              <a:rPr lang="es-ES" dirty="0"/>
              <a:t>determinadas características.</a:t>
            </a:r>
          </a:p>
          <a:p>
            <a:pPr algn="just"/>
            <a:r>
              <a:rPr lang="es-ES" dirty="0"/>
              <a:t>Si se necesita realizar una instalación a la intemperie, </a:t>
            </a:r>
            <a:r>
              <a:rPr lang="es-ES" dirty="0" smtClean="0"/>
              <a:t>debido </a:t>
            </a:r>
            <a:r>
              <a:rPr lang="es-ES" dirty="0"/>
              <a:t>a que estará sometida a la acción del sol, la lluvia </a:t>
            </a:r>
            <a:r>
              <a:rPr lang="es-ES" dirty="0" smtClean="0"/>
              <a:t>y otros </a:t>
            </a:r>
            <a:r>
              <a:rPr lang="es-ES" dirty="0"/>
              <a:t>elementos atmosféricos, esta deberá ser realizada </a:t>
            </a:r>
            <a:r>
              <a:rPr lang="es-ES" dirty="0" smtClean="0"/>
              <a:t>con </a:t>
            </a:r>
            <a:r>
              <a:rPr lang="es-ES" dirty="0"/>
              <a:t>caños galvanizados; del mismo modo, los accesorios </a:t>
            </a:r>
            <a:r>
              <a:rPr lang="es-ES" dirty="0" smtClean="0"/>
              <a:t>que </a:t>
            </a:r>
            <a:r>
              <a:rPr lang="es-ES" dirty="0"/>
              <a:t>se emplearán serán también de este material. Dicha </a:t>
            </a:r>
            <a:r>
              <a:rPr lang="es-ES" dirty="0" smtClean="0"/>
              <a:t>instalación </a:t>
            </a:r>
            <a:r>
              <a:rPr lang="es-ES" dirty="0"/>
              <a:t>debe ser hermética, para no permitir la entrada </a:t>
            </a:r>
            <a:r>
              <a:rPr lang="es-ES" dirty="0" smtClean="0"/>
              <a:t>de </a:t>
            </a:r>
            <a:r>
              <a:rPr lang="es-ES" dirty="0"/>
              <a:t>agua (grado IP 54 o superior</a:t>
            </a:r>
            <a:r>
              <a:rPr lang="es-ES" dirty="0" smtClean="0"/>
              <a:t>).</a:t>
            </a:r>
          </a:p>
          <a:p>
            <a:pPr algn="just"/>
            <a:r>
              <a:rPr lang="es-ES" dirty="0" smtClean="0"/>
              <a:t>Para </a:t>
            </a:r>
            <a:r>
              <a:rPr lang="es-ES" dirty="0"/>
              <a:t>aquellas instalaciones a la vista dentro del domicilio, </a:t>
            </a:r>
            <a:r>
              <a:rPr lang="es-ES" dirty="0" smtClean="0"/>
              <a:t>pero </a:t>
            </a:r>
            <a:r>
              <a:rPr lang="es-ES" dirty="0"/>
              <a:t>no a la intemperie, se usan en general las cañerías </a:t>
            </a:r>
            <a:r>
              <a:rPr lang="es-ES" dirty="0" smtClean="0"/>
              <a:t>de </a:t>
            </a:r>
            <a:r>
              <a:rPr lang="es-ES" dirty="0"/>
              <a:t>aluminio o de acero inoxidable, pues estas no requieren </a:t>
            </a:r>
            <a:r>
              <a:rPr lang="es-ES" dirty="0" smtClean="0"/>
              <a:t>mantenimiento </a:t>
            </a:r>
            <a:r>
              <a:rPr lang="es-ES" dirty="0"/>
              <a:t>y son resistentes a los golpes comunes en </a:t>
            </a:r>
            <a:r>
              <a:rPr lang="es-ES" dirty="0" smtClean="0"/>
              <a:t>una </a:t>
            </a:r>
            <a:r>
              <a:rPr lang="es-ES" dirty="0"/>
              <a:t>casa. En cambio las de PVC, si bien se pueden pintar, </a:t>
            </a:r>
            <a:r>
              <a:rPr lang="es-ES" dirty="0" smtClean="0"/>
              <a:t>son </a:t>
            </a:r>
            <a:r>
              <a:rPr lang="es-ES" dirty="0"/>
              <a:t>más frágiles ante los golpes y requieren un mayor </a:t>
            </a:r>
            <a:r>
              <a:rPr lang="es-ES" dirty="0" smtClean="0"/>
              <a:t>mantenimiento </a:t>
            </a:r>
            <a:r>
              <a:rPr lang="es-ES" dirty="0"/>
              <a:t>de conservación. Estas instalaciones también </a:t>
            </a:r>
            <a:r>
              <a:rPr lang="es-ES" dirty="0" smtClean="0"/>
              <a:t>pueden </a:t>
            </a:r>
            <a:r>
              <a:rPr lang="es-ES" dirty="0"/>
              <a:t>ser realizadas en caños de hierro negro, pero, como </a:t>
            </a:r>
            <a:r>
              <a:rPr lang="es-ES" dirty="0" smtClean="0"/>
              <a:t>no </a:t>
            </a:r>
            <a:r>
              <a:rPr lang="es-ES" dirty="0"/>
              <a:t>es fácil de pintar, no se recomienda su uso.</a:t>
            </a:r>
          </a:p>
          <a:p>
            <a:pPr algn="just"/>
            <a:r>
              <a:rPr lang="es-ES" dirty="0"/>
              <a:t>Sobre los cielorrasos suspendidos se pueden instalar </a:t>
            </a:r>
            <a:r>
              <a:rPr lang="es-ES" dirty="0" smtClean="0"/>
              <a:t>caños </a:t>
            </a:r>
            <a:r>
              <a:rPr lang="es-ES" dirty="0"/>
              <a:t>rígidos de hierro o PVC, de la misma manera que </a:t>
            </a:r>
            <a:r>
              <a:rPr lang="es-ES" dirty="0" smtClean="0"/>
              <a:t>caños </a:t>
            </a:r>
            <a:r>
              <a:rPr lang="es-ES" dirty="0"/>
              <a:t>flexibles de hierro y PVC. Todas las cañerías deben </a:t>
            </a:r>
            <a:r>
              <a:rPr lang="es-ES" dirty="0" smtClean="0"/>
              <a:t>estar </a:t>
            </a:r>
            <a:r>
              <a:rPr lang="es-ES" dirty="0"/>
              <a:t>firmemente sujetas, nunca sueltas, y deben fijarse </a:t>
            </a:r>
            <a:r>
              <a:rPr lang="es-ES" dirty="0" smtClean="0"/>
              <a:t>a </a:t>
            </a:r>
            <a:r>
              <a:rPr lang="es-ES" dirty="0"/>
              <a:t>la estructura soporte del cielorraso. Todos los caños </a:t>
            </a:r>
            <a:r>
              <a:rPr lang="es-ES" dirty="0" smtClean="0"/>
              <a:t>deben </a:t>
            </a:r>
            <a:r>
              <a:rPr lang="es-ES" dirty="0"/>
              <a:t>terminar en una caja con su correspondiente </a:t>
            </a:r>
            <a:r>
              <a:rPr lang="es-ES" dirty="0" smtClean="0"/>
              <a:t>conector </a:t>
            </a:r>
            <a:r>
              <a:rPr lang="es-ES" dirty="0"/>
              <a:t>o boquilla con tuerca</a:t>
            </a:r>
            <a:r>
              <a:rPr lang="es-ES" dirty="0" smtClean="0"/>
              <a:t>.</a:t>
            </a:r>
          </a:p>
        </p:txBody>
      </p:sp>
      <p:pic>
        <p:nvPicPr>
          <p:cNvPr id="2" name="Imagen 1"/>
          <p:cNvPicPr>
            <a:picLocks noChangeAspect="1"/>
          </p:cNvPicPr>
          <p:nvPr/>
        </p:nvPicPr>
        <p:blipFill>
          <a:blip r:embed="rId2"/>
          <a:stretch>
            <a:fillRect/>
          </a:stretch>
        </p:blipFill>
        <p:spPr>
          <a:xfrm>
            <a:off x="408770" y="250785"/>
            <a:ext cx="4676775" cy="2433038"/>
          </a:xfrm>
          <a:prstGeom prst="rect">
            <a:avLst/>
          </a:prstGeom>
        </p:spPr>
      </p:pic>
      <p:sp>
        <p:nvSpPr>
          <p:cNvPr id="3" name="Rectángulo 2"/>
          <p:cNvSpPr/>
          <p:nvPr/>
        </p:nvSpPr>
        <p:spPr>
          <a:xfrm>
            <a:off x="5767450" y="1308744"/>
            <a:ext cx="6096000" cy="646331"/>
          </a:xfrm>
          <a:prstGeom prst="rect">
            <a:avLst/>
          </a:prstGeom>
        </p:spPr>
        <p:txBody>
          <a:bodyPr>
            <a:spAutoFit/>
          </a:bodyPr>
          <a:lstStyle/>
          <a:p>
            <a:pPr algn="just"/>
            <a:r>
              <a:rPr lang="es-ES" b="1" dirty="0"/>
              <a:t>Accesorios de empalme </a:t>
            </a:r>
            <a:r>
              <a:rPr lang="es-ES" b="1" dirty="0" smtClean="0"/>
              <a:t>y derivación </a:t>
            </a:r>
            <a:r>
              <a:rPr lang="es-ES" b="1" dirty="0"/>
              <a:t>estancos para cañerías </a:t>
            </a:r>
            <a:r>
              <a:rPr lang="es-ES" b="1" dirty="0" smtClean="0"/>
              <a:t>a la intemperie</a:t>
            </a:r>
            <a:r>
              <a:rPr lang="es-ES" b="1" dirty="0"/>
              <a:t>.</a:t>
            </a:r>
          </a:p>
        </p:txBody>
      </p:sp>
    </p:spTree>
    <p:extLst>
      <p:ext uri="{BB962C8B-B14F-4D97-AF65-F5344CB8AC3E}">
        <p14:creationId xmlns:p14="http://schemas.microsoft.com/office/powerpoint/2010/main" val="2491014134"/>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6186309"/>
          </a:xfrm>
          <a:prstGeom prst="rect">
            <a:avLst/>
          </a:prstGeom>
        </p:spPr>
        <p:txBody>
          <a:bodyPr wrap="square">
            <a:spAutoFit/>
          </a:bodyPr>
          <a:lstStyle/>
          <a:p>
            <a:pPr algn="just"/>
            <a:r>
              <a:rPr lang="es-ES" dirty="0" smtClean="0"/>
              <a:t>Para </a:t>
            </a:r>
            <a:r>
              <a:rPr lang="es-ES" dirty="0"/>
              <a:t>canalizaciones embutidas en las paredes, </a:t>
            </a:r>
            <a:r>
              <a:rPr lang="es-ES" dirty="0" err="1" smtClean="0"/>
              <a:t>contrapisos</a:t>
            </a:r>
            <a:r>
              <a:rPr lang="es-ES" dirty="0" smtClean="0"/>
              <a:t> o </a:t>
            </a:r>
            <a:r>
              <a:rPr lang="es-ES" dirty="0"/>
              <a:t>en losas, se pueden utilizar caños rígidos de hierro o </a:t>
            </a:r>
            <a:r>
              <a:rPr lang="es-ES" dirty="0" smtClean="0"/>
              <a:t>PVC y</a:t>
            </a:r>
            <a:r>
              <a:rPr lang="es-ES" dirty="0"/>
              <a:t>, en algunos casos, caños flexibles de PVC, de acuerdo </a:t>
            </a:r>
            <a:r>
              <a:rPr lang="es-ES" dirty="0" smtClean="0"/>
              <a:t>siempre </a:t>
            </a:r>
            <a:r>
              <a:rPr lang="es-ES" dirty="0"/>
              <a:t>a lo indicado por la reglamentación antes </a:t>
            </a:r>
            <a:r>
              <a:rPr lang="es-ES" dirty="0" smtClean="0"/>
              <a:t>mencionada</a:t>
            </a:r>
            <a:r>
              <a:rPr lang="es-ES" dirty="0"/>
              <a:t>. En todos estos tipos de canalizaciones, se pueden </a:t>
            </a:r>
            <a:r>
              <a:rPr lang="es-ES" dirty="0" smtClean="0"/>
              <a:t>utilizar </a:t>
            </a:r>
            <a:r>
              <a:rPr lang="es-ES" dirty="0"/>
              <a:t>conductores de cobre con vaina simple de PVC</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Denominación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cañerías de hierro </a:t>
            </a:r>
            <a:r>
              <a:rPr lang="es-ES" b="1" dirty="0">
                <a:solidFill>
                  <a:srgbClr val="0070C0"/>
                </a:solidFill>
                <a:latin typeface="Arial Rounded MT Bold" panose="020F0704030504030204" pitchFamily="34" charset="0"/>
              </a:rPr>
              <a:t>negro</a:t>
            </a:r>
          </a:p>
          <a:p>
            <a:pPr algn="just"/>
            <a:r>
              <a:rPr lang="es-ES" dirty="0"/>
              <a:t>Los caños </a:t>
            </a:r>
            <a:r>
              <a:rPr lang="es-ES" dirty="0" smtClean="0"/>
              <a:t>de hierro roscado </a:t>
            </a:r>
            <a:r>
              <a:rPr lang="es-ES" dirty="0"/>
              <a:t>son </a:t>
            </a:r>
            <a:r>
              <a:rPr lang="es-ES" dirty="0" smtClean="0"/>
              <a:t>identificados en los planos por letras y números </a:t>
            </a:r>
            <a:r>
              <a:rPr lang="es-ES" dirty="0"/>
              <a:t>de acuerdo con </a:t>
            </a:r>
            <a:r>
              <a:rPr lang="es-ES" dirty="0" smtClean="0"/>
              <a:t>sus características y dimensiones</a:t>
            </a:r>
            <a:r>
              <a:rPr lang="es-ES" dirty="0"/>
              <a:t>. </a:t>
            </a:r>
            <a:r>
              <a:rPr lang="es-ES" dirty="0" smtClean="0"/>
              <a:t>En el caso de caños de hierro negro roscado (el caño </a:t>
            </a:r>
            <a:r>
              <a:rPr lang="es-ES" dirty="0"/>
              <a:t>común </a:t>
            </a:r>
            <a:r>
              <a:rPr lang="es-ES" dirty="0" smtClean="0"/>
              <a:t>de electricidad), pueden </a:t>
            </a:r>
            <a:r>
              <a:rPr lang="es-ES" dirty="0"/>
              <a:t>ser livianos, semipesados </a:t>
            </a:r>
            <a:r>
              <a:rPr lang="es-ES" dirty="0" smtClean="0"/>
              <a:t>o pesados </a:t>
            </a:r>
            <a:r>
              <a:rPr lang="es-ES" dirty="0"/>
              <a:t>de acuerdo a la sección de </a:t>
            </a:r>
            <a:r>
              <a:rPr lang="es-ES" dirty="0" smtClean="0"/>
              <a:t>la </a:t>
            </a:r>
            <a:r>
              <a:rPr lang="es-ES" dirty="0"/>
              <a:t>pared del caño. Las letras que los </a:t>
            </a:r>
            <a:r>
              <a:rPr lang="es-ES" dirty="0" smtClean="0"/>
              <a:t>identifican </a:t>
            </a:r>
            <a:r>
              <a:rPr lang="es-ES" dirty="0"/>
              <a:t>son:</a:t>
            </a:r>
          </a:p>
          <a:p>
            <a:pPr lvl="1" algn="just"/>
            <a:r>
              <a:rPr lang="es-ES" b="1" dirty="0" smtClean="0"/>
              <a:t>0 RL: roscado </a:t>
            </a:r>
            <a:r>
              <a:rPr lang="es-ES" b="1" dirty="0"/>
              <a:t>liviano.</a:t>
            </a:r>
          </a:p>
          <a:p>
            <a:pPr lvl="1" algn="just"/>
            <a:r>
              <a:rPr lang="es-ES" b="1" dirty="0" smtClean="0"/>
              <a:t>0 RS: roscado </a:t>
            </a:r>
            <a:r>
              <a:rPr lang="es-ES" b="1" dirty="0"/>
              <a:t>semipesado.</a:t>
            </a:r>
          </a:p>
          <a:p>
            <a:pPr lvl="1" algn="just"/>
            <a:r>
              <a:rPr lang="es-ES" b="1" dirty="0" smtClean="0"/>
              <a:t>0 RP: roscado </a:t>
            </a:r>
            <a:r>
              <a:rPr lang="es-ES" b="1" dirty="0"/>
              <a:t>pesado (también </a:t>
            </a:r>
            <a:r>
              <a:rPr lang="es-ES" b="1" dirty="0" smtClean="0"/>
              <a:t>denominado </a:t>
            </a:r>
            <a:r>
              <a:rPr lang="es-ES" b="1" dirty="0"/>
              <a:t>MOP).</a:t>
            </a:r>
          </a:p>
          <a:p>
            <a:pPr algn="just"/>
            <a:r>
              <a:rPr lang="es-ES" dirty="0" smtClean="0"/>
              <a:t>Los números </a:t>
            </a:r>
            <a:r>
              <a:rPr lang="es-ES" dirty="0"/>
              <a:t>indican </a:t>
            </a:r>
            <a:r>
              <a:rPr lang="es-ES" dirty="0" smtClean="0"/>
              <a:t>el diámetro externo del caño en milímetros </a:t>
            </a:r>
            <a:r>
              <a:rPr lang="es-ES" dirty="0"/>
              <a:t>(mm). </a:t>
            </a:r>
          </a:p>
          <a:p>
            <a:pPr algn="just"/>
            <a:r>
              <a:rPr lang="es-ES" dirty="0"/>
              <a:t>Así</a:t>
            </a:r>
            <a:r>
              <a:rPr lang="es-ES" dirty="0" smtClean="0"/>
              <a:t>, por </a:t>
            </a:r>
            <a:r>
              <a:rPr lang="es-ES" dirty="0"/>
              <a:t>ejemplo, </a:t>
            </a:r>
            <a:r>
              <a:rPr lang="es-ES" dirty="0" smtClean="0"/>
              <a:t>un caño </a:t>
            </a:r>
            <a:r>
              <a:rPr lang="es-ES" dirty="0"/>
              <a:t>rotulado </a:t>
            </a:r>
            <a:r>
              <a:rPr lang="es-ES" dirty="0" smtClean="0"/>
              <a:t>como </a:t>
            </a:r>
            <a:r>
              <a:rPr lang="es-ES" dirty="0"/>
              <a:t>RS 32 </a:t>
            </a:r>
            <a:r>
              <a:rPr lang="es-ES" dirty="0" smtClean="0"/>
              <a:t>es un </a:t>
            </a:r>
            <a:r>
              <a:rPr lang="es-ES" dirty="0"/>
              <a:t>caño semipesado de </a:t>
            </a:r>
            <a:r>
              <a:rPr lang="es-ES" dirty="0" smtClean="0"/>
              <a:t>hierro roscado en sus </a:t>
            </a:r>
            <a:r>
              <a:rPr lang="es-ES" dirty="0"/>
              <a:t>extremos, </a:t>
            </a:r>
            <a:r>
              <a:rPr lang="es-ES" dirty="0" smtClean="0"/>
              <a:t>con un diámetro </a:t>
            </a:r>
            <a:r>
              <a:rPr lang="es-ES" dirty="0"/>
              <a:t>externo de </a:t>
            </a:r>
            <a:r>
              <a:rPr lang="es-ES" dirty="0" smtClean="0"/>
              <a:t>32 </a:t>
            </a:r>
            <a:r>
              <a:rPr lang="es-ES" dirty="0" err="1" smtClean="0"/>
              <a:t>mm</a:t>
            </a:r>
            <a:r>
              <a:rPr lang="es-ES" dirty="0" err="1"/>
              <a:t>.</a:t>
            </a:r>
            <a:r>
              <a:rPr lang="es-ES" dirty="0"/>
              <a:t> </a:t>
            </a:r>
            <a:r>
              <a:rPr lang="es-ES" dirty="0" smtClean="0"/>
              <a:t>La longitud de </a:t>
            </a:r>
            <a:r>
              <a:rPr lang="es-ES" dirty="0"/>
              <a:t>cada tramo de caño </a:t>
            </a:r>
            <a:r>
              <a:rPr lang="es-ES" dirty="0" smtClean="0"/>
              <a:t>es de 3 m.</a:t>
            </a:r>
          </a:p>
          <a:p>
            <a:pPr algn="just"/>
            <a:endParaRPr lang="es-AR" dirty="0"/>
          </a:p>
          <a:p>
            <a:pPr algn="just"/>
            <a:r>
              <a:rPr lang="es-ES" dirty="0"/>
              <a:t>Otros tipos de canalizaciones son las bandejas </a:t>
            </a:r>
            <a:r>
              <a:rPr lang="es-ES" dirty="0" err="1"/>
              <a:t>portacables</a:t>
            </a:r>
            <a:r>
              <a:rPr lang="es-ES" dirty="0"/>
              <a:t>, </a:t>
            </a:r>
            <a:r>
              <a:rPr lang="es-ES" dirty="0" smtClean="0"/>
              <a:t>los </a:t>
            </a:r>
            <a:r>
              <a:rPr lang="es-ES" dirty="0"/>
              <a:t>cable canal, piso ductos, zócalo ductos y, por último, las </a:t>
            </a:r>
            <a:r>
              <a:rPr lang="es-ES" dirty="0" smtClean="0"/>
              <a:t>barras </a:t>
            </a:r>
            <a:r>
              <a:rPr lang="es-ES" dirty="0"/>
              <a:t>de distribución (</a:t>
            </a:r>
            <a:r>
              <a:rPr lang="es-ES" dirty="0" err="1"/>
              <a:t>blindobarras</a:t>
            </a:r>
            <a:r>
              <a:rPr lang="es-ES" dirty="0"/>
              <a:t>).</a:t>
            </a:r>
          </a:p>
          <a:p>
            <a:pPr algn="just"/>
            <a:r>
              <a:rPr lang="es-ES" dirty="0"/>
              <a:t>En las bandejas </a:t>
            </a:r>
            <a:r>
              <a:rPr lang="es-ES" dirty="0" err="1"/>
              <a:t>portacables</a:t>
            </a:r>
            <a:r>
              <a:rPr lang="es-ES" dirty="0"/>
              <a:t>, únicamente se pueden </a:t>
            </a:r>
            <a:r>
              <a:rPr lang="es-ES" dirty="0" smtClean="0"/>
              <a:t>instalar </a:t>
            </a:r>
            <a:r>
              <a:rPr lang="es-ES" dirty="0"/>
              <a:t>cables de tipo subterráneo pues los cables </a:t>
            </a:r>
            <a:r>
              <a:rPr lang="es-ES" dirty="0" smtClean="0"/>
              <a:t>unipolares </a:t>
            </a:r>
            <a:r>
              <a:rPr lang="es-ES" dirty="0"/>
              <a:t>comunes pueden recibir daños en su aislación por los </a:t>
            </a:r>
            <a:r>
              <a:rPr lang="es-ES" dirty="0" smtClean="0"/>
              <a:t>filos </a:t>
            </a:r>
            <a:r>
              <a:rPr lang="es-ES" dirty="0"/>
              <a:t>presentes en los bordes de las bandejas. El único </a:t>
            </a:r>
            <a:r>
              <a:rPr lang="es-ES" dirty="0" smtClean="0"/>
              <a:t>cable </a:t>
            </a:r>
            <a:r>
              <a:rPr lang="es-ES" dirty="0"/>
              <a:t>unipolar que se puede instalar en ellas es el de puesta </a:t>
            </a:r>
            <a:r>
              <a:rPr lang="es-ES" dirty="0" smtClean="0"/>
              <a:t>a </a:t>
            </a:r>
            <a:r>
              <a:rPr lang="es-ES" dirty="0"/>
              <a:t>tierra (vaina de color verde y amarillo). En las </a:t>
            </a:r>
            <a:r>
              <a:rPr lang="es-ES" dirty="0" smtClean="0"/>
              <a:t>bandejas no </a:t>
            </a:r>
            <a:r>
              <a:rPr lang="es-ES" dirty="0"/>
              <a:t>puede haber empalmes. En el caso de ser necesario </a:t>
            </a:r>
            <a:r>
              <a:rPr lang="es-ES" dirty="0" smtClean="0"/>
              <a:t>realizar </a:t>
            </a:r>
            <a:r>
              <a:rPr lang="es-ES" dirty="0"/>
              <a:t>un empalme, se debe instalar una caja destinada </a:t>
            </a:r>
            <a:r>
              <a:rPr lang="es-ES" dirty="0" smtClean="0"/>
              <a:t>a </a:t>
            </a:r>
            <a:r>
              <a:rPr lang="es-ES" dirty="0"/>
              <a:t>tal fin, ingresando los cables por medio de un </a:t>
            </a:r>
            <a:r>
              <a:rPr lang="es-ES" dirty="0" err="1" smtClean="0"/>
              <a:t>prensacable</a:t>
            </a:r>
            <a:r>
              <a:rPr lang="es-ES" dirty="0" smtClean="0"/>
              <a:t> </a:t>
            </a:r>
            <a:r>
              <a:rPr lang="es-ES" dirty="0"/>
              <a:t>por cable ingresante</a:t>
            </a:r>
            <a:r>
              <a:rPr lang="es-ES" dirty="0" smtClean="0"/>
              <a:t>.</a:t>
            </a:r>
          </a:p>
        </p:txBody>
      </p:sp>
    </p:spTree>
    <p:extLst>
      <p:ext uri="{BB962C8B-B14F-4D97-AF65-F5344CB8AC3E}">
        <p14:creationId xmlns:p14="http://schemas.microsoft.com/office/powerpoint/2010/main" val="1296778508"/>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5078313"/>
          </a:xfrm>
          <a:prstGeom prst="rect">
            <a:avLst/>
          </a:prstGeom>
        </p:spPr>
        <p:txBody>
          <a:bodyPr wrap="square">
            <a:spAutoFit/>
          </a:bodyPr>
          <a:lstStyle/>
          <a:p>
            <a:pPr algn="just"/>
            <a:r>
              <a:rPr lang="es-ES" dirty="0" smtClean="0"/>
              <a:t>Se </a:t>
            </a:r>
            <a:r>
              <a:rPr lang="es-ES" dirty="0"/>
              <a:t>hallan prohibidas todas las instalaciones en las que </a:t>
            </a:r>
            <a:r>
              <a:rPr lang="es-ES" dirty="0" smtClean="0"/>
              <a:t>los </a:t>
            </a:r>
            <a:r>
              <a:rPr lang="es-ES" dirty="0"/>
              <a:t>cables, unipolares o no, se encuentren </a:t>
            </a:r>
            <a:r>
              <a:rPr lang="es-ES" dirty="0" smtClean="0"/>
              <a:t>directamente </a:t>
            </a:r>
            <a:r>
              <a:rPr lang="es-ES" dirty="0"/>
              <a:t>embutidos en las paredes o techos, detrás de zócalos, </a:t>
            </a:r>
            <a:r>
              <a:rPr lang="es-ES" dirty="0" smtClean="0"/>
              <a:t>engrampadas </a:t>
            </a:r>
            <a:r>
              <a:rPr lang="es-ES" dirty="0"/>
              <a:t>sobre madera, plástico o yeso, sueltos </a:t>
            </a:r>
            <a:r>
              <a:rPr lang="es-ES" dirty="0" smtClean="0"/>
              <a:t>en el </a:t>
            </a:r>
            <a:r>
              <a:rPr lang="es-ES" dirty="0"/>
              <a:t>interior de elementos estructurales, tales como </a:t>
            </a:r>
            <a:r>
              <a:rPr lang="es-ES" dirty="0" smtClean="0"/>
              <a:t>cielorrasos </a:t>
            </a:r>
            <a:r>
              <a:rPr lang="es-ES" dirty="0"/>
              <a:t>suspendidos, tabiques de yeso o similares, </a:t>
            </a:r>
            <a:r>
              <a:rPr lang="es-ES" dirty="0" smtClean="0"/>
              <a:t>revestimientos</a:t>
            </a:r>
            <a:r>
              <a:rPr lang="es-ES" dirty="0"/>
              <a:t>, etcétera.</a:t>
            </a:r>
          </a:p>
          <a:p>
            <a:pPr algn="just"/>
            <a:r>
              <a:rPr lang="es-ES" dirty="0"/>
              <a:t>No se permite el uso de las canalizaciones de hierro como </a:t>
            </a:r>
            <a:r>
              <a:rPr lang="es-ES" dirty="0" smtClean="0"/>
              <a:t>reemplazo </a:t>
            </a:r>
            <a:r>
              <a:rPr lang="es-ES" dirty="0"/>
              <a:t>del conductor de protección eléctrica (puesta a </a:t>
            </a:r>
            <a:r>
              <a:rPr lang="es-ES" dirty="0" smtClean="0"/>
              <a:t>tierra</a:t>
            </a:r>
            <a:r>
              <a:rPr lang="es-ES" dirty="0"/>
              <a:t>). Todos los elementos que conforman la instalación </a:t>
            </a:r>
            <a:r>
              <a:rPr lang="es-ES" dirty="0" smtClean="0"/>
              <a:t>deben </a:t>
            </a:r>
            <a:r>
              <a:rPr lang="es-ES" dirty="0"/>
              <a:t>estar firmemente conectados a tierra a través del </a:t>
            </a:r>
            <a:r>
              <a:rPr lang="es-ES" dirty="0" smtClean="0"/>
              <a:t>conductor </a:t>
            </a:r>
            <a:r>
              <a:rPr lang="es-ES" dirty="0"/>
              <a:t>de protección de puesta a tierra, que debe </a:t>
            </a:r>
            <a:r>
              <a:rPr lang="es-ES" dirty="0" smtClean="0"/>
              <a:t>brindar </a:t>
            </a:r>
            <a:r>
              <a:rPr lang="es-ES" dirty="0"/>
              <a:t>continuidad de conexión</a:t>
            </a:r>
            <a:r>
              <a:rPr lang="es-ES" dirty="0" smtClean="0"/>
              <a:t>.</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pic>
        <p:nvPicPr>
          <p:cNvPr id="2" name="Imagen 1"/>
          <p:cNvPicPr>
            <a:picLocks noChangeAspect="1"/>
          </p:cNvPicPr>
          <p:nvPr/>
        </p:nvPicPr>
        <p:blipFill>
          <a:blip r:embed="rId2"/>
          <a:stretch>
            <a:fillRect/>
          </a:stretch>
        </p:blipFill>
        <p:spPr>
          <a:xfrm>
            <a:off x="213756" y="2119374"/>
            <a:ext cx="3429000" cy="4400550"/>
          </a:xfrm>
          <a:prstGeom prst="rect">
            <a:avLst/>
          </a:prstGeom>
        </p:spPr>
      </p:pic>
      <p:sp>
        <p:nvSpPr>
          <p:cNvPr id="3" name="Rectángulo 2"/>
          <p:cNvSpPr/>
          <p:nvPr/>
        </p:nvSpPr>
        <p:spPr>
          <a:xfrm>
            <a:off x="3642756" y="2119374"/>
            <a:ext cx="6096000" cy="646331"/>
          </a:xfrm>
          <a:prstGeom prst="rect">
            <a:avLst/>
          </a:prstGeom>
        </p:spPr>
        <p:txBody>
          <a:bodyPr>
            <a:spAutoFit/>
          </a:bodyPr>
          <a:lstStyle/>
          <a:p>
            <a:pPr algn="just"/>
            <a:r>
              <a:rPr lang="es-ES" b="1" dirty="0" smtClean="0"/>
              <a:t>Accesorios </a:t>
            </a:r>
            <a:r>
              <a:rPr lang="es-ES" b="1" dirty="0"/>
              <a:t>para instalaciones realizadas con caños de aluminio </a:t>
            </a:r>
            <a:r>
              <a:rPr lang="es-ES" b="1" dirty="0" smtClean="0"/>
              <a:t>a la vista </a:t>
            </a:r>
            <a:r>
              <a:rPr lang="es-ES" b="1" dirty="0"/>
              <a:t>en </a:t>
            </a:r>
            <a:r>
              <a:rPr lang="es-ES" b="1" dirty="0" smtClean="0"/>
              <a:t>el interior </a:t>
            </a:r>
            <a:r>
              <a:rPr lang="es-ES" b="1" dirty="0"/>
              <a:t>de inmuebles.</a:t>
            </a:r>
          </a:p>
        </p:txBody>
      </p:sp>
      <p:sp>
        <p:nvSpPr>
          <p:cNvPr id="5" name="Rectángulo 4"/>
          <p:cNvSpPr/>
          <p:nvPr/>
        </p:nvSpPr>
        <p:spPr>
          <a:xfrm>
            <a:off x="3781796" y="2789941"/>
            <a:ext cx="8081653" cy="1754326"/>
          </a:xfrm>
          <a:prstGeom prst="rect">
            <a:avLst/>
          </a:prstGeom>
        </p:spPr>
        <p:txBody>
          <a:bodyPr wrap="square">
            <a:spAutoFit/>
          </a:bodyPr>
          <a:lstStyle/>
          <a:p>
            <a:pPr algn="just"/>
            <a:r>
              <a:rPr lang="es-ES" dirty="0" smtClean="0"/>
              <a:t>Las </a:t>
            </a:r>
            <a:r>
              <a:rPr lang="es-ES" dirty="0"/>
              <a:t>uniones de las cañerías a las cajas y a los gabinetes deben efectuarse mediante el empleo de conectores normalizados o boquillas y tuercas, para que las cañerías queden bien fijadas a las cajas sin presentar bordes afilados que puedan dañar el aislante de los cables</a:t>
            </a:r>
            <a:r>
              <a:rPr lang="es-ES" dirty="0" smtClean="0"/>
              <a:t>.</a:t>
            </a:r>
          </a:p>
          <a:p>
            <a:pPr algn="ctr"/>
            <a:r>
              <a:rPr lang="es-ES" b="1" dirty="0" smtClean="0">
                <a:solidFill>
                  <a:srgbClr val="FF0000"/>
                </a:solidFill>
                <a:latin typeface="Arial Rounded MT Bold" panose="020F0704030504030204" pitchFamily="34" charset="0"/>
              </a:rPr>
              <a:t>Existen diversos tipos 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ejemplo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cable </a:t>
            </a:r>
            <a:r>
              <a:rPr lang="es-ES" b="1" dirty="0">
                <a:solidFill>
                  <a:srgbClr val="FF0000"/>
                </a:solidFill>
                <a:latin typeface="Arial Rounded MT Bold" panose="020F0704030504030204" pitchFamily="34" charset="0"/>
              </a:rPr>
              <a:t>canal, </a:t>
            </a:r>
            <a:r>
              <a:rPr lang="es-ES" b="1" dirty="0" smtClean="0">
                <a:solidFill>
                  <a:srgbClr val="FF0000"/>
                </a:solidFill>
                <a:latin typeface="Arial Rounded MT Bold" panose="020F0704030504030204" pitchFamily="34" charset="0"/>
              </a:rPr>
              <a:t>los piso ductos y las </a:t>
            </a:r>
            <a:r>
              <a:rPr lang="es-ES" b="1" dirty="0" err="1" smtClean="0">
                <a:solidFill>
                  <a:srgbClr val="FF0000"/>
                </a:solidFill>
                <a:latin typeface="Arial Rounded MT Bold" panose="020F0704030504030204" pitchFamily="34" charset="0"/>
              </a:rPr>
              <a:t>blindobarras</a:t>
            </a:r>
            <a:r>
              <a:rPr lang="es-ES" b="1" dirty="0">
                <a:solidFill>
                  <a:srgbClr val="FF0000"/>
                </a:solidFill>
                <a:latin typeface="Arial Rounded MT Bold" panose="020F0704030504030204" pitchFamily="34" charset="0"/>
              </a:rPr>
              <a:t>.</a:t>
            </a:r>
          </a:p>
        </p:txBody>
      </p:sp>
      <p:pic>
        <p:nvPicPr>
          <p:cNvPr id="6" name="Imagen 5"/>
          <p:cNvPicPr>
            <a:picLocks noChangeAspect="1"/>
          </p:cNvPicPr>
          <p:nvPr/>
        </p:nvPicPr>
        <p:blipFill>
          <a:blip r:embed="rId3"/>
          <a:stretch>
            <a:fillRect/>
          </a:stretch>
        </p:blipFill>
        <p:spPr>
          <a:xfrm>
            <a:off x="3715491" y="4541896"/>
            <a:ext cx="4676775" cy="2200275"/>
          </a:xfrm>
          <a:prstGeom prst="rect">
            <a:avLst/>
          </a:prstGeom>
        </p:spPr>
      </p:pic>
      <p:sp>
        <p:nvSpPr>
          <p:cNvPr id="7" name="Rectángulo 6"/>
          <p:cNvSpPr/>
          <p:nvPr/>
        </p:nvSpPr>
        <p:spPr>
          <a:xfrm>
            <a:off x="8465001" y="4650639"/>
            <a:ext cx="3202743" cy="1477328"/>
          </a:xfrm>
          <a:prstGeom prst="rect">
            <a:avLst/>
          </a:prstGeom>
        </p:spPr>
        <p:txBody>
          <a:bodyPr wrap="square">
            <a:spAutoFit/>
          </a:bodyPr>
          <a:lstStyle/>
          <a:p>
            <a:pPr algn="just"/>
            <a:r>
              <a:rPr lang="es-ES" b="1" dirty="0" smtClean="0"/>
              <a:t>Accesorio </a:t>
            </a:r>
            <a:r>
              <a:rPr lang="es-ES" b="1" dirty="0"/>
              <a:t>de unión </a:t>
            </a:r>
            <a:r>
              <a:rPr lang="es-ES" b="1" dirty="0" smtClean="0"/>
              <a:t>y cruce </a:t>
            </a:r>
            <a:r>
              <a:rPr lang="es-ES" b="1" dirty="0"/>
              <a:t>de piso ducto de cuatro vías. </a:t>
            </a:r>
          </a:p>
          <a:p>
            <a:pPr algn="just"/>
            <a:r>
              <a:rPr lang="es-ES" b="1" dirty="0"/>
              <a:t>Los tapones indican las salidas </a:t>
            </a:r>
            <a:r>
              <a:rPr lang="es-ES" b="1" dirty="0" smtClean="0"/>
              <a:t>a los periscopios de </a:t>
            </a:r>
            <a:r>
              <a:rPr lang="es-ES" b="1" dirty="0"/>
              <a:t>los diferentes servicios.</a:t>
            </a:r>
          </a:p>
        </p:txBody>
      </p:sp>
    </p:spTree>
    <p:extLst>
      <p:ext uri="{BB962C8B-B14F-4D97-AF65-F5344CB8AC3E}">
        <p14:creationId xmlns:p14="http://schemas.microsoft.com/office/powerpoint/2010/main" val="670141575"/>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4801314"/>
          </a:xfrm>
          <a:prstGeom prst="rect">
            <a:avLst/>
          </a:prstGeom>
        </p:spPr>
        <p:txBody>
          <a:bodyPr wrap="square">
            <a:spAutoFit/>
          </a:bodyPr>
          <a:lstStyle/>
          <a:p>
            <a:pPr algn="just"/>
            <a:r>
              <a:rPr lang="es-ES" dirty="0"/>
              <a:t>En algunas instalaciones, especialmente en oficinas </a:t>
            </a:r>
            <a:r>
              <a:rPr lang="es-ES" dirty="0" smtClean="0"/>
              <a:t>con amplios </a:t>
            </a:r>
            <a:r>
              <a:rPr lang="es-ES" dirty="0"/>
              <a:t>espacios comunes, es necesario realizar las </a:t>
            </a:r>
            <a:r>
              <a:rPr lang="es-ES" dirty="0" smtClean="0"/>
              <a:t>canalizaciones </a:t>
            </a:r>
            <a:r>
              <a:rPr lang="es-ES" dirty="0"/>
              <a:t>por el piso para alcanzar los diferentes puestos de </a:t>
            </a:r>
            <a:r>
              <a:rPr lang="es-ES" dirty="0" smtClean="0"/>
              <a:t>trabajo</a:t>
            </a:r>
            <a:r>
              <a:rPr lang="es-ES" dirty="0"/>
              <a:t>. En estos casos, además de llegar con electricidad, es </a:t>
            </a:r>
            <a:r>
              <a:rPr lang="es-ES" dirty="0" smtClean="0"/>
              <a:t>necesario </a:t>
            </a:r>
            <a:r>
              <a:rPr lang="es-ES" dirty="0"/>
              <a:t>hacerlo con datos y telefonía, por lo que se requiere </a:t>
            </a:r>
            <a:r>
              <a:rPr lang="es-ES" dirty="0" smtClean="0"/>
              <a:t>un </a:t>
            </a:r>
            <a:r>
              <a:rPr lang="es-ES" dirty="0"/>
              <a:t>tipo de canalización segmentada multicanal, que permita </a:t>
            </a:r>
            <a:r>
              <a:rPr lang="es-ES" dirty="0" smtClean="0"/>
              <a:t>mantener </a:t>
            </a:r>
            <a:r>
              <a:rPr lang="es-ES" dirty="0"/>
              <a:t>separados los conductores de alimentación (</a:t>
            </a:r>
            <a:r>
              <a:rPr lang="es-ES" dirty="0" smtClean="0"/>
              <a:t>tensiones </a:t>
            </a:r>
            <a:r>
              <a:rPr lang="es-ES" dirty="0"/>
              <a:t>de 220 V) de los conductores de telefonía y datos.</a:t>
            </a:r>
          </a:p>
          <a:p>
            <a:pPr algn="just"/>
            <a:r>
              <a:rPr lang="es-ES" dirty="0"/>
              <a:t>Otro tipo de canalizaciones son las que se realizan </a:t>
            </a:r>
            <a:r>
              <a:rPr lang="es-ES" dirty="0" smtClean="0"/>
              <a:t>directamente </a:t>
            </a:r>
            <a:r>
              <a:rPr lang="es-ES" dirty="0"/>
              <a:t>enterradas, sin cañería contenedora de los cables, </a:t>
            </a:r>
            <a:r>
              <a:rPr lang="es-ES" dirty="0" smtClean="0"/>
              <a:t>tales </a:t>
            </a:r>
            <a:r>
              <a:rPr lang="es-ES" dirty="0"/>
              <a:t>como las que utilizan las empresas de distribución de </a:t>
            </a:r>
            <a:r>
              <a:rPr lang="es-ES" dirty="0" smtClean="0"/>
              <a:t>electricidad </a:t>
            </a:r>
            <a:r>
              <a:rPr lang="es-ES" dirty="0"/>
              <a:t>para el tendido de sus redes. Estas deben ser </a:t>
            </a:r>
            <a:r>
              <a:rPr lang="es-ES" dirty="0" smtClean="0"/>
              <a:t>realizadas </a:t>
            </a:r>
            <a:r>
              <a:rPr lang="es-ES" dirty="0"/>
              <a:t>de acuerdo a la normativa vigente en cuanto a </a:t>
            </a:r>
            <a:r>
              <a:rPr lang="es-ES" dirty="0" smtClean="0"/>
              <a:t>profundidad </a:t>
            </a:r>
            <a:r>
              <a:rPr lang="es-ES" dirty="0"/>
              <a:t>y separación de otros servicios, como gas, y </a:t>
            </a:r>
            <a:r>
              <a:rPr lang="es-ES" dirty="0" smtClean="0"/>
              <a:t>contar </a:t>
            </a:r>
            <a:r>
              <a:rPr lang="es-ES" dirty="0"/>
              <a:t>con la instalación de protecciones mecánicas (</a:t>
            </a:r>
            <a:r>
              <a:rPr lang="es-ES" dirty="0" smtClean="0"/>
              <a:t>ladrillos</a:t>
            </a:r>
            <a:r>
              <a:rPr lang="es-ES" dirty="0"/>
              <a:t>, tejuelas o medias cañas de cemento) a fin de </a:t>
            </a:r>
            <a:r>
              <a:rPr lang="es-ES" dirty="0" smtClean="0"/>
              <a:t>evitar daños a los conductores.</a:t>
            </a:r>
          </a:p>
          <a:p>
            <a:pPr algn="just"/>
            <a:endParaRPr lang="es-ES" dirty="0"/>
          </a:p>
          <a:p>
            <a:pPr algn="just"/>
            <a:r>
              <a:rPr lang="es-ES" b="1" dirty="0">
                <a:solidFill>
                  <a:srgbClr val="0070C0"/>
                </a:solidFill>
              </a:rPr>
              <a:t>Cañería por cantidad </a:t>
            </a:r>
            <a:r>
              <a:rPr lang="es-ES" b="1" dirty="0" smtClean="0">
                <a:solidFill>
                  <a:srgbClr val="0070C0"/>
                </a:solidFill>
              </a:rPr>
              <a:t>de conductores</a:t>
            </a:r>
            <a:endParaRPr lang="es-ES" b="1" dirty="0">
              <a:solidFill>
                <a:srgbClr val="0070C0"/>
              </a:solidFill>
            </a:endParaRPr>
          </a:p>
          <a:p>
            <a:pPr algn="ctr"/>
            <a:r>
              <a:rPr lang="es-ES" b="1" dirty="0">
                <a:solidFill>
                  <a:srgbClr val="0070C0"/>
                </a:solidFill>
              </a:rPr>
              <a:t>En función </a:t>
            </a:r>
            <a:r>
              <a:rPr lang="es-ES" b="1" dirty="0" smtClean="0">
                <a:solidFill>
                  <a:srgbClr val="0070C0"/>
                </a:solidFill>
              </a:rPr>
              <a:t>de la cantidad </a:t>
            </a:r>
            <a:r>
              <a:rPr lang="es-ES" b="1" dirty="0">
                <a:solidFill>
                  <a:srgbClr val="0070C0"/>
                </a:solidFill>
              </a:rPr>
              <a:t>de conductores </a:t>
            </a:r>
            <a:r>
              <a:rPr lang="es-ES" b="1" dirty="0" smtClean="0">
                <a:solidFill>
                  <a:srgbClr val="0070C0"/>
                </a:solidFill>
              </a:rPr>
              <a:t>por </a:t>
            </a:r>
            <a:r>
              <a:rPr lang="es-ES" b="1" dirty="0">
                <a:solidFill>
                  <a:srgbClr val="0070C0"/>
                </a:solidFill>
              </a:rPr>
              <a:t>instalar </a:t>
            </a:r>
            <a:r>
              <a:rPr lang="es-ES" b="1" dirty="0" smtClean="0">
                <a:solidFill>
                  <a:srgbClr val="0070C0"/>
                </a:solidFill>
              </a:rPr>
              <a:t>en una </a:t>
            </a:r>
            <a:r>
              <a:rPr lang="es-ES" b="1" dirty="0">
                <a:solidFill>
                  <a:srgbClr val="0070C0"/>
                </a:solidFill>
              </a:rPr>
              <a:t>cañería, donde </a:t>
            </a:r>
            <a:r>
              <a:rPr lang="es-ES" b="1" dirty="0" smtClean="0">
                <a:solidFill>
                  <a:srgbClr val="0070C0"/>
                </a:solidFill>
              </a:rPr>
              <a:t>se debe adicionar el conductor de puesta a tierra de seguridad </a:t>
            </a:r>
            <a:r>
              <a:rPr lang="es-ES" b="1" dirty="0">
                <a:solidFill>
                  <a:srgbClr val="0070C0"/>
                </a:solidFill>
              </a:rPr>
              <a:t>(PE</a:t>
            </a:r>
            <a:r>
              <a:rPr lang="es-ES" b="1" dirty="0" smtClean="0">
                <a:solidFill>
                  <a:srgbClr val="0070C0"/>
                </a:solidFill>
              </a:rPr>
              <a:t>), se determina el tipo de </a:t>
            </a:r>
            <a:r>
              <a:rPr lang="es-ES" b="1" dirty="0">
                <a:solidFill>
                  <a:srgbClr val="0070C0"/>
                </a:solidFill>
              </a:rPr>
              <a:t>caño </a:t>
            </a:r>
            <a:r>
              <a:rPr lang="es-ES" b="1" dirty="0" smtClean="0">
                <a:solidFill>
                  <a:srgbClr val="0070C0"/>
                </a:solidFill>
              </a:rPr>
              <a:t>que se usará</a:t>
            </a:r>
            <a:r>
              <a:rPr lang="es-ES" b="1" dirty="0">
                <a:solidFill>
                  <a:srgbClr val="0070C0"/>
                </a:solidFill>
              </a:rPr>
              <a:t>, considerando </a:t>
            </a:r>
            <a:r>
              <a:rPr lang="es-ES" b="1" dirty="0" smtClean="0">
                <a:solidFill>
                  <a:srgbClr val="0070C0"/>
                </a:solidFill>
              </a:rPr>
              <a:t>si es semipesado (</a:t>
            </a:r>
            <a:r>
              <a:rPr lang="es-ES" b="1" dirty="0">
                <a:solidFill>
                  <a:srgbClr val="0070C0"/>
                </a:solidFill>
              </a:rPr>
              <a:t>RS</a:t>
            </a:r>
            <a:r>
              <a:rPr lang="es-ES" b="1" dirty="0" smtClean="0">
                <a:solidFill>
                  <a:srgbClr val="0070C0"/>
                </a:solidFill>
              </a:rPr>
              <a:t>) o liviano (</a:t>
            </a:r>
            <a:r>
              <a:rPr lang="es-ES" b="1" dirty="0">
                <a:solidFill>
                  <a:srgbClr val="0070C0"/>
                </a:solidFill>
              </a:rPr>
              <a:t>RL).</a:t>
            </a:r>
            <a:endParaRPr lang="es-AR" b="1" dirty="0">
              <a:solidFill>
                <a:srgbClr val="0070C0"/>
              </a:solidFill>
            </a:endParaRPr>
          </a:p>
          <a:p>
            <a:pPr algn="just"/>
            <a:endParaRPr lang="es-AR" b="1" dirty="0" smtClean="0">
              <a:solidFill>
                <a:srgbClr val="0070C0"/>
              </a:solidFill>
            </a:endParaRPr>
          </a:p>
          <a:p>
            <a:pPr algn="ctr"/>
            <a:r>
              <a:rPr lang="es-ES" b="1" dirty="0" smtClean="0">
                <a:solidFill>
                  <a:srgbClr val="FF0000"/>
                </a:solidFill>
                <a:latin typeface="Arial Rounded MT Bold" panose="020F0704030504030204" pitchFamily="34" charset="0"/>
              </a:rPr>
              <a:t>No se deben mezclar elementos de diferentes </a:t>
            </a:r>
            <a:r>
              <a:rPr lang="es-ES" b="1" dirty="0">
                <a:solidFill>
                  <a:srgbClr val="FF0000"/>
                </a:solidFill>
                <a:latin typeface="Arial Rounded MT Bold" panose="020F0704030504030204" pitchFamily="34" charset="0"/>
              </a:rPr>
              <a:t>tipos </a:t>
            </a:r>
            <a:r>
              <a:rPr lang="es-ES" b="1" dirty="0" smtClean="0">
                <a:solidFill>
                  <a:srgbClr val="FF0000"/>
                </a:solidFill>
                <a:latin typeface="Arial Rounded MT Bold" panose="020F0704030504030204" pitchFamily="34" charset="0"/>
              </a:rPr>
              <a:t>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unión de los distintos tipos debe ser realizada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en una caja de pase o empalme.</a:t>
            </a:r>
          </a:p>
          <a:p>
            <a:pPr algn="just"/>
            <a:endParaRPr lang="es-AR" dirty="0"/>
          </a:p>
        </p:txBody>
      </p:sp>
    </p:spTree>
    <p:extLst>
      <p:ext uri="{BB962C8B-B14F-4D97-AF65-F5344CB8AC3E}">
        <p14:creationId xmlns:p14="http://schemas.microsoft.com/office/powerpoint/2010/main" val="3885224434"/>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1153" y="713923"/>
            <a:ext cx="11649694" cy="369332"/>
          </a:xfrm>
          <a:prstGeom prst="rect">
            <a:avLst/>
          </a:prstGeom>
        </p:spPr>
        <p:txBody>
          <a:bodyPr wrap="square">
            <a:spAutoFit/>
          </a:bodyPr>
          <a:lstStyle/>
          <a:p>
            <a:pPr algn="ctr"/>
            <a:r>
              <a:rPr lang="es-ES" b="1" dirty="0" smtClean="0"/>
              <a:t>Forma </a:t>
            </a:r>
            <a:r>
              <a:rPr lang="es-ES" b="1" dirty="0"/>
              <a:t>de </a:t>
            </a:r>
            <a:r>
              <a:rPr lang="es-ES" b="1" dirty="0" smtClean="0"/>
              <a:t>instalar cables subterráneos directamente enterrados sin cañería de protección</a:t>
            </a:r>
            <a:r>
              <a:rPr lang="es-ES" b="1" dirty="0"/>
              <a:t>.</a:t>
            </a:r>
            <a:endParaRPr lang="es-AR" b="1" dirty="0" smtClean="0"/>
          </a:p>
        </p:txBody>
      </p:sp>
      <p:pic>
        <p:nvPicPr>
          <p:cNvPr id="2" name="Imagen 1"/>
          <p:cNvPicPr>
            <a:picLocks noChangeAspect="1"/>
          </p:cNvPicPr>
          <p:nvPr/>
        </p:nvPicPr>
        <p:blipFill>
          <a:blip r:embed="rId2"/>
          <a:stretch>
            <a:fillRect/>
          </a:stretch>
        </p:blipFill>
        <p:spPr>
          <a:xfrm>
            <a:off x="3629025" y="1214437"/>
            <a:ext cx="4933950" cy="4429125"/>
          </a:xfrm>
          <a:prstGeom prst="rect">
            <a:avLst/>
          </a:prstGeom>
        </p:spPr>
      </p:pic>
    </p:spTree>
    <p:extLst>
      <p:ext uri="{BB962C8B-B14F-4D97-AF65-F5344CB8AC3E}">
        <p14:creationId xmlns:p14="http://schemas.microsoft.com/office/powerpoint/2010/main" val="2969229469"/>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234545" y="2133353"/>
            <a:ext cx="5724092" cy="4610100"/>
          </a:xfrm>
          <a:prstGeom prst="rect">
            <a:avLst/>
          </a:prstGeom>
        </p:spPr>
      </p:pic>
      <p:sp>
        <p:nvSpPr>
          <p:cNvPr id="6" name="Rectángulo 5"/>
          <p:cNvSpPr/>
          <p:nvPr/>
        </p:nvSpPr>
        <p:spPr>
          <a:xfrm>
            <a:off x="233301" y="4544557"/>
            <a:ext cx="6001244" cy="923330"/>
          </a:xfrm>
          <a:prstGeom prst="rect">
            <a:avLst/>
          </a:prstGeom>
        </p:spPr>
        <p:txBody>
          <a:bodyPr wrap="square">
            <a:spAutoFit/>
          </a:bodyPr>
          <a:lstStyle/>
          <a:p>
            <a:r>
              <a:rPr lang="es-ES" b="1" dirty="0"/>
              <a:t>Diagrama del interior de una vivienda, en la que se aprecian los tendidos de cañerías en paredes </a:t>
            </a:r>
            <a:r>
              <a:rPr lang="es-ES" b="1" dirty="0" smtClean="0"/>
              <a:t>y </a:t>
            </a:r>
            <a:r>
              <a:rPr lang="es-ES" b="1" dirty="0"/>
              <a:t>techos para realizar </a:t>
            </a:r>
            <a:r>
              <a:rPr lang="es-ES" b="1" dirty="0" smtClean="0"/>
              <a:t>la instalación </a:t>
            </a:r>
            <a:r>
              <a:rPr lang="es-ES" b="1" dirty="0"/>
              <a:t>eléctrica.</a:t>
            </a:r>
          </a:p>
        </p:txBody>
      </p:sp>
      <p:pic>
        <p:nvPicPr>
          <p:cNvPr id="7" name="Imagen 6"/>
          <p:cNvPicPr>
            <a:picLocks noChangeAspect="1"/>
          </p:cNvPicPr>
          <p:nvPr/>
        </p:nvPicPr>
        <p:blipFill>
          <a:blip r:embed="rId3"/>
          <a:stretch>
            <a:fillRect/>
          </a:stretch>
        </p:blipFill>
        <p:spPr>
          <a:xfrm>
            <a:off x="328056" y="287667"/>
            <a:ext cx="6096495" cy="3476811"/>
          </a:xfrm>
          <a:prstGeom prst="rect">
            <a:avLst/>
          </a:prstGeom>
        </p:spPr>
      </p:pic>
    </p:spTree>
    <p:extLst>
      <p:ext uri="{BB962C8B-B14F-4D97-AF65-F5344CB8AC3E}">
        <p14:creationId xmlns:p14="http://schemas.microsoft.com/office/powerpoint/2010/main" val="3222012757"/>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843337" y="457200"/>
            <a:ext cx="4505325" cy="5943600"/>
          </a:xfrm>
          <a:prstGeom prst="rect">
            <a:avLst/>
          </a:prstGeom>
        </p:spPr>
      </p:pic>
    </p:spTree>
    <p:extLst>
      <p:ext uri="{BB962C8B-B14F-4D97-AF65-F5344CB8AC3E}">
        <p14:creationId xmlns:p14="http://schemas.microsoft.com/office/powerpoint/2010/main" val="1763635778"/>
      </p:ext>
    </p:extLst>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898202" y="3241964"/>
            <a:ext cx="6000750" cy="3519982"/>
          </a:xfrm>
          <a:prstGeom prst="rect">
            <a:avLst/>
          </a:prstGeom>
        </p:spPr>
      </p:pic>
      <p:pic>
        <p:nvPicPr>
          <p:cNvPr id="7" name="Imagen 6"/>
          <p:cNvPicPr>
            <a:picLocks noChangeAspect="1"/>
          </p:cNvPicPr>
          <p:nvPr/>
        </p:nvPicPr>
        <p:blipFill>
          <a:blip r:embed="rId3"/>
          <a:stretch>
            <a:fillRect/>
          </a:stretch>
        </p:blipFill>
        <p:spPr>
          <a:xfrm>
            <a:off x="211282" y="277090"/>
            <a:ext cx="6781800" cy="3938649"/>
          </a:xfrm>
          <a:prstGeom prst="rect">
            <a:avLst/>
          </a:prstGeom>
        </p:spPr>
      </p:pic>
    </p:spTree>
    <p:extLst>
      <p:ext uri="{BB962C8B-B14F-4D97-AF65-F5344CB8AC3E}">
        <p14:creationId xmlns:p14="http://schemas.microsoft.com/office/powerpoint/2010/main" val="3138749539"/>
      </p:ext>
    </p:extLst>
  </p:cSld>
  <p:clrMapOvr>
    <a:masterClrMapping/>
  </p:clrMapOvr>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30" y="142388"/>
            <a:ext cx="7327075"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Multicanales</a:t>
            </a:r>
          </a:p>
          <a:p>
            <a:pPr algn="just"/>
            <a:r>
              <a:rPr lang="es-ES" dirty="0"/>
              <a:t>Las canalizaciones multicanales, ya sean realizadas </a:t>
            </a:r>
            <a:r>
              <a:rPr lang="es-ES" dirty="0" smtClean="0"/>
              <a:t>bajo el </a:t>
            </a:r>
            <a:r>
              <a:rPr lang="es-ES" dirty="0"/>
              <a:t>piso, en la pared, como en zócalos, suspendidas del </a:t>
            </a:r>
            <a:r>
              <a:rPr lang="es-ES" dirty="0" smtClean="0"/>
              <a:t>techo </a:t>
            </a:r>
            <a:r>
              <a:rPr lang="es-ES" dirty="0"/>
              <a:t>o sobre cielorrasos, están destinadas a permitir que, </a:t>
            </a:r>
            <a:r>
              <a:rPr lang="es-ES" dirty="0" smtClean="0"/>
              <a:t>utilizando </a:t>
            </a:r>
            <a:r>
              <a:rPr lang="es-ES" dirty="0"/>
              <a:t>una única estructura portante, se pueda llegar a </a:t>
            </a:r>
            <a:r>
              <a:rPr lang="es-ES" dirty="0" smtClean="0"/>
              <a:t>cada </a:t>
            </a:r>
            <a:r>
              <a:rPr lang="es-ES" dirty="0"/>
              <a:t>lugar de aplicación o puesto de trabajo no solo con </a:t>
            </a:r>
            <a:r>
              <a:rPr lang="es-ES" dirty="0" smtClean="0"/>
              <a:t>la </a:t>
            </a:r>
            <a:r>
              <a:rPr lang="es-ES" dirty="0"/>
              <a:t>alimentación de electricidad, sino también con todos los </a:t>
            </a:r>
            <a:r>
              <a:rPr lang="es-ES" dirty="0" smtClean="0"/>
              <a:t>otros </a:t>
            </a:r>
            <a:r>
              <a:rPr lang="es-ES" dirty="0"/>
              <a:t>servicios necesarios, tales como tensión estabilizada, </a:t>
            </a:r>
            <a:r>
              <a:rPr lang="es-ES" dirty="0" smtClean="0"/>
              <a:t>telefonía</a:t>
            </a:r>
            <a:r>
              <a:rPr lang="es-ES" dirty="0"/>
              <a:t>, datos, video, etcétera.</a:t>
            </a:r>
          </a:p>
          <a:p>
            <a:pPr algn="ctr"/>
            <a:r>
              <a:rPr lang="es-ES" b="1" dirty="0" smtClean="0">
                <a:solidFill>
                  <a:srgbClr val="FF0000"/>
                </a:solidFill>
                <a:latin typeface="Arial Rounded MT Bold" panose="020F0704030504030204" pitchFamily="34" charset="0"/>
              </a:rPr>
              <a:t>El límite del 35 % de toma de la sección de la canalización se aplica a cada canal de los que conforman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canalización </a:t>
            </a:r>
            <a:r>
              <a:rPr lang="es-ES" b="1" dirty="0">
                <a:solidFill>
                  <a:srgbClr val="FF0000"/>
                </a:solidFill>
                <a:latin typeface="Arial Rounded MT Bold" panose="020F0704030504030204" pitchFamily="34" charset="0"/>
              </a:rPr>
              <a:t>multicanal</a:t>
            </a:r>
            <a:r>
              <a:rPr lang="es-ES" dirty="0"/>
              <a:t>.</a:t>
            </a:r>
          </a:p>
          <a:p>
            <a:pPr algn="just"/>
            <a:r>
              <a:rPr lang="es-ES" dirty="0"/>
              <a:t>Cuando por necesidad de dar servicios a diferentes puestos </a:t>
            </a:r>
            <a:r>
              <a:rPr lang="es-ES" dirty="0" smtClean="0"/>
              <a:t>de </a:t>
            </a:r>
            <a:r>
              <a:rPr lang="es-ES" dirty="0"/>
              <a:t>trabajo en los edificios de oficinas modernos (</a:t>
            </a:r>
            <a:r>
              <a:rPr lang="es-ES" dirty="0" smtClean="0"/>
              <a:t>caracterizados </a:t>
            </a:r>
            <a:r>
              <a:rPr lang="es-ES" dirty="0"/>
              <a:t>por poseer en los pisos grandes superficies con </a:t>
            </a:r>
            <a:r>
              <a:rPr lang="es-ES" dirty="0" smtClean="0"/>
              <a:t>áreas </a:t>
            </a:r>
            <a:r>
              <a:rPr lang="es-ES" dirty="0"/>
              <a:t>de trabajo común, en las que no existen oficinas </a:t>
            </a:r>
            <a:r>
              <a:rPr lang="es-ES" dirty="0" smtClean="0"/>
              <a:t>convencionales </a:t>
            </a:r>
            <a:r>
              <a:rPr lang="es-ES" dirty="0"/>
              <a:t>con paredes al estilo tradicional), se </a:t>
            </a:r>
            <a:r>
              <a:rPr lang="es-ES" dirty="0" smtClean="0"/>
              <a:t>deben </a:t>
            </a:r>
            <a:r>
              <a:rPr lang="es-ES" dirty="0"/>
              <a:t>realizar instalaciones que permitan, en el menor </a:t>
            </a:r>
            <a:r>
              <a:rPr lang="es-ES" dirty="0" smtClean="0"/>
              <a:t>volumen </a:t>
            </a:r>
            <a:r>
              <a:rPr lang="es-ES" dirty="0"/>
              <a:t>posible, proteger, transportar y poner accesibles para </a:t>
            </a:r>
            <a:r>
              <a:rPr lang="es-ES" dirty="0" smtClean="0"/>
              <a:t>todos </a:t>
            </a:r>
            <a:r>
              <a:rPr lang="es-ES" dirty="0"/>
              <a:t>los usuarios los servicios de electricidad (común y </a:t>
            </a:r>
            <a:r>
              <a:rPr lang="es-ES" dirty="0" smtClean="0"/>
              <a:t>estabilizada</a:t>
            </a:r>
            <a:r>
              <a:rPr lang="es-ES" dirty="0"/>
              <a:t>), datos, telefonía, etcétera. La única forma posible </a:t>
            </a:r>
            <a:r>
              <a:rPr lang="es-ES" dirty="0" smtClean="0"/>
              <a:t>de </a:t>
            </a:r>
            <a:r>
              <a:rPr lang="es-ES" dirty="0"/>
              <a:t>hacerlo es utilizando </a:t>
            </a:r>
            <a:r>
              <a:rPr lang="es-ES" dirty="0" err="1"/>
              <a:t>multicanalizaciones</a:t>
            </a:r>
            <a:r>
              <a:rPr lang="es-ES" dirty="0"/>
              <a:t>.</a:t>
            </a:r>
          </a:p>
          <a:p>
            <a:pPr algn="just"/>
            <a:r>
              <a:rPr lang="es-ES" dirty="0"/>
              <a:t>Estas instalaciones serán realizadas por medio de piso </a:t>
            </a:r>
            <a:r>
              <a:rPr lang="es-ES" dirty="0" smtClean="0"/>
              <a:t>ductos </a:t>
            </a:r>
            <a:r>
              <a:rPr lang="es-ES" dirty="0"/>
              <a:t>instalados por debajo del nivel del piso, o por medio de </a:t>
            </a:r>
            <a:r>
              <a:rPr lang="es-ES" dirty="0" smtClean="0"/>
              <a:t>cable </a:t>
            </a:r>
            <a:r>
              <a:rPr lang="es-ES" dirty="0"/>
              <a:t>canal, de tipo media caña, montados sobre el piso. </a:t>
            </a:r>
          </a:p>
          <a:p>
            <a:pPr algn="just"/>
            <a:r>
              <a:rPr lang="es-ES" dirty="0"/>
              <a:t>También serán realizadas por medio de zócalo ductos o </a:t>
            </a:r>
            <a:r>
              <a:rPr lang="es-ES" dirty="0" smtClean="0"/>
              <a:t>bandejas </a:t>
            </a:r>
            <a:r>
              <a:rPr lang="es-ES" dirty="0"/>
              <a:t>aéreas, desde las que se bajará a las </a:t>
            </a:r>
            <a:r>
              <a:rPr lang="es-ES" dirty="0" smtClean="0"/>
              <a:t>diferentes posiciones </a:t>
            </a:r>
            <a:r>
              <a:rPr lang="es-ES" dirty="0"/>
              <a:t>de trabajo </a:t>
            </a:r>
            <a:r>
              <a:rPr lang="es-ES" dirty="0" smtClean="0"/>
              <a:t>o conjunto de ellas</a:t>
            </a:r>
            <a:r>
              <a:rPr lang="es-ES" dirty="0"/>
              <a:t>.</a:t>
            </a:r>
          </a:p>
        </p:txBody>
      </p:sp>
      <p:sp>
        <p:nvSpPr>
          <p:cNvPr id="5" name="Rectángulo 4"/>
          <p:cNvSpPr/>
          <p:nvPr/>
        </p:nvSpPr>
        <p:spPr>
          <a:xfrm>
            <a:off x="7671460" y="4934635"/>
            <a:ext cx="4417621" cy="646331"/>
          </a:xfrm>
          <a:prstGeom prst="rect">
            <a:avLst/>
          </a:prstGeom>
        </p:spPr>
        <p:txBody>
          <a:bodyPr wrap="square">
            <a:spAutoFit/>
          </a:bodyPr>
          <a:lstStyle/>
          <a:p>
            <a:pPr algn="just"/>
            <a:r>
              <a:rPr lang="es-ES" dirty="0"/>
              <a:t>Punto de enlace entre un piso ducto </a:t>
            </a:r>
            <a:r>
              <a:rPr lang="es-ES" dirty="0" smtClean="0"/>
              <a:t>y las </a:t>
            </a:r>
            <a:r>
              <a:rPr lang="es-ES" dirty="0"/>
              <a:t>instalaciones </a:t>
            </a:r>
            <a:r>
              <a:rPr lang="es-ES" dirty="0" smtClean="0"/>
              <a:t>embutidas </a:t>
            </a:r>
            <a:r>
              <a:rPr lang="es-ES" dirty="0"/>
              <a:t>en las paredes.</a:t>
            </a:r>
          </a:p>
        </p:txBody>
      </p:sp>
      <p:pic>
        <p:nvPicPr>
          <p:cNvPr id="6" name="Imagen 5"/>
          <p:cNvPicPr>
            <a:picLocks noChangeAspect="1"/>
          </p:cNvPicPr>
          <p:nvPr/>
        </p:nvPicPr>
        <p:blipFill>
          <a:blip r:embed="rId2"/>
          <a:stretch>
            <a:fillRect/>
          </a:stretch>
        </p:blipFill>
        <p:spPr>
          <a:xfrm>
            <a:off x="8037615" y="2312391"/>
            <a:ext cx="3352800" cy="2400300"/>
          </a:xfrm>
          <a:prstGeom prst="rect">
            <a:avLst/>
          </a:prstGeom>
        </p:spPr>
      </p:pic>
    </p:spTree>
    <p:extLst>
      <p:ext uri="{BB962C8B-B14F-4D97-AF65-F5344CB8AC3E}">
        <p14:creationId xmlns:p14="http://schemas.microsoft.com/office/powerpoint/2010/main" val="785895262"/>
      </p:ext>
    </p:extLst>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66057" y="3038166"/>
            <a:ext cx="6096000" cy="646331"/>
          </a:xfrm>
          <a:prstGeom prst="rect">
            <a:avLst/>
          </a:prstGeom>
        </p:spPr>
        <p:txBody>
          <a:bodyPr>
            <a:spAutoFit/>
          </a:bodyPr>
          <a:lstStyle/>
          <a:p>
            <a:pPr algn="ctr"/>
            <a:r>
              <a:rPr lang="es-ES" b="1" dirty="0"/>
              <a:t>Cable canal que, mediante </a:t>
            </a:r>
            <a:r>
              <a:rPr lang="es-ES" b="1" dirty="0" smtClean="0"/>
              <a:t>el agregado </a:t>
            </a:r>
            <a:r>
              <a:rPr lang="es-ES" b="1" dirty="0"/>
              <a:t>de separadores, se convierte de </a:t>
            </a:r>
            <a:r>
              <a:rPr lang="es-ES" b="1" dirty="0" err="1"/>
              <a:t>monocanal</a:t>
            </a:r>
            <a:r>
              <a:rPr lang="es-ES" b="1" dirty="0"/>
              <a:t> </a:t>
            </a:r>
            <a:r>
              <a:rPr lang="es-ES" b="1" dirty="0" smtClean="0"/>
              <a:t>a multicanal</a:t>
            </a:r>
            <a:r>
              <a:rPr lang="es-ES" b="1" dirty="0"/>
              <a:t>.</a:t>
            </a:r>
          </a:p>
        </p:txBody>
      </p:sp>
      <p:pic>
        <p:nvPicPr>
          <p:cNvPr id="5" name="Imagen 4"/>
          <p:cNvPicPr>
            <a:picLocks noChangeAspect="1"/>
          </p:cNvPicPr>
          <p:nvPr/>
        </p:nvPicPr>
        <p:blipFill>
          <a:blip r:embed="rId2"/>
          <a:stretch>
            <a:fillRect/>
          </a:stretch>
        </p:blipFill>
        <p:spPr>
          <a:xfrm>
            <a:off x="385577" y="399741"/>
            <a:ext cx="6076950" cy="2638425"/>
          </a:xfrm>
          <a:prstGeom prst="rect">
            <a:avLst/>
          </a:prstGeom>
        </p:spPr>
      </p:pic>
      <p:pic>
        <p:nvPicPr>
          <p:cNvPr id="6" name="Imagen 5"/>
          <p:cNvPicPr>
            <a:picLocks noChangeAspect="1"/>
          </p:cNvPicPr>
          <p:nvPr/>
        </p:nvPicPr>
        <p:blipFill>
          <a:blip r:embed="rId3"/>
          <a:stretch>
            <a:fillRect/>
          </a:stretch>
        </p:blipFill>
        <p:spPr>
          <a:xfrm>
            <a:off x="8195459" y="2062225"/>
            <a:ext cx="3733800" cy="4514850"/>
          </a:xfrm>
          <a:prstGeom prst="rect">
            <a:avLst/>
          </a:prstGeom>
        </p:spPr>
      </p:pic>
      <p:sp>
        <p:nvSpPr>
          <p:cNvPr id="7" name="Rectángulo 6"/>
          <p:cNvSpPr/>
          <p:nvPr/>
        </p:nvSpPr>
        <p:spPr>
          <a:xfrm>
            <a:off x="7251490" y="944683"/>
            <a:ext cx="4677769" cy="923330"/>
          </a:xfrm>
          <a:prstGeom prst="rect">
            <a:avLst/>
          </a:prstGeom>
        </p:spPr>
        <p:txBody>
          <a:bodyPr wrap="square">
            <a:spAutoFit/>
          </a:bodyPr>
          <a:lstStyle/>
          <a:p>
            <a:r>
              <a:rPr lang="es-ES" b="1" dirty="0"/>
              <a:t>Cable canal para montaje sobre piso de bajo perfil </a:t>
            </a:r>
            <a:r>
              <a:rPr lang="es-ES" b="1" dirty="0" smtClean="0"/>
              <a:t>con </a:t>
            </a:r>
            <a:r>
              <a:rPr lang="es-ES" b="1" dirty="0"/>
              <a:t>tres sectores separados para diferentes servicios</a:t>
            </a:r>
            <a:r>
              <a:rPr lang="es-ES" dirty="0"/>
              <a:t>.</a:t>
            </a:r>
          </a:p>
        </p:txBody>
      </p:sp>
      <p:sp>
        <p:nvSpPr>
          <p:cNvPr id="8" name="Rectángulo 7"/>
          <p:cNvSpPr/>
          <p:nvPr/>
        </p:nvSpPr>
        <p:spPr>
          <a:xfrm>
            <a:off x="385577" y="4199263"/>
            <a:ext cx="6096000" cy="1754326"/>
          </a:xfrm>
          <a:prstGeom prst="rect">
            <a:avLst/>
          </a:prstGeom>
        </p:spPr>
        <p:txBody>
          <a:bodyPr>
            <a:spAutoFit/>
          </a:bodyPr>
          <a:lstStyle/>
          <a:p>
            <a:pPr algn="just"/>
            <a:r>
              <a:rPr lang="es-ES" b="1" dirty="0" smtClean="0">
                <a:solidFill>
                  <a:srgbClr val="0070C0"/>
                </a:solidFill>
                <a:latin typeface="Arial Rounded MT Bold" panose="020F0704030504030204" pitchFamily="34" charset="0"/>
              </a:rPr>
              <a:t>En el caso de instalaciones por el piso, se debe asegurar que los periscopios o puntos de acceso a los servicios queden </a:t>
            </a:r>
            <a:r>
              <a:rPr lang="es-ES" b="1" dirty="0">
                <a:solidFill>
                  <a:srgbClr val="0070C0"/>
                </a:solidFill>
                <a:latin typeface="Arial Rounded MT Bold" panose="020F0704030504030204" pitchFamily="34" charset="0"/>
              </a:rPr>
              <a:t>protegidos </a:t>
            </a:r>
            <a:r>
              <a:rPr lang="es-ES" b="1" dirty="0" smtClean="0">
                <a:solidFill>
                  <a:srgbClr val="0070C0"/>
                </a:solidFill>
                <a:latin typeface="Arial Rounded MT Bold" panose="020F0704030504030204" pitchFamily="34" charset="0"/>
              </a:rPr>
              <a:t>mecánicamente de eventuales choques o golpes y que, asimismo</a:t>
            </a:r>
            <a:r>
              <a:rPr lang="es-ES" b="1" dirty="0">
                <a:solidFill>
                  <a:srgbClr val="0070C0"/>
                </a:solidFill>
                <a:latin typeface="Arial Rounded MT Bold" panose="020F0704030504030204" pitchFamily="34" charset="0"/>
              </a:rPr>
              <a:t>, </a:t>
            </a:r>
            <a:r>
              <a:rPr lang="es-ES" b="1" dirty="0" smtClean="0">
                <a:solidFill>
                  <a:srgbClr val="0070C0"/>
                </a:solidFill>
                <a:latin typeface="Arial Rounded MT Bold" panose="020F0704030504030204" pitchFamily="34" charset="0"/>
              </a:rPr>
              <a:t>no interfieran en los desplazamientos de las personas a fin de evitar accidentes</a:t>
            </a:r>
            <a:r>
              <a:rPr lang="es-ES" dirty="0"/>
              <a:t>.</a:t>
            </a:r>
          </a:p>
        </p:txBody>
      </p:sp>
    </p:spTree>
    <p:extLst>
      <p:ext uri="{BB962C8B-B14F-4D97-AF65-F5344CB8AC3E}">
        <p14:creationId xmlns:p14="http://schemas.microsoft.com/office/powerpoint/2010/main" val="3478560234"/>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0688" y="168617"/>
            <a:ext cx="11545824" cy="6463308"/>
          </a:xfrm>
          <a:prstGeom prst="rect">
            <a:avLst/>
          </a:prstGeom>
        </p:spPr>
        <p:txBody>
          <a:bodyPr wrap="square">
            <a:spAutoFit/>
          </a:bodyPr>
          <a:lstStyle/>
          <a:p>
            <a:pPr algn="just"/>
            <a:r>
              <a:rPr lang="es-ES" dirty="0"/>
              <a:t>Muchas canalizaciones han sido diseñadas y </a:t>
            </a:r>
            <a:r>
              <a:rPr lang="es-ES" dirty="0" smtClean="0"/>
              <a:t>pensadas desde </a:t>
            </a:r>
            <a:r>
              <a:rPr lang="es-ES" dirty="0"/>
              <a:t>su inicio como multicanal, tal es el caso de los </a:t>
            </a:r>
            <a:r>
              <a:rPr lang="es-ES" dirty="0" smtClean="0"/>
              <a:t>piso ductos</a:t>
            </a:r>
            <a:r>
              <a:rPr lang="es-ES" dirty="0"/>
              <a:t>, zócalo ductos y cables canal para piso. Otras, </a:t>
            </a:r>
            <a:r>
              <a:rPr lang="es-ES" dirty="0" smtClean="0"/>
              <a:t>como </a:t>
            </a:r>
            <a:r>
              <a:rPr lang="es-ES" dirty="0"/>
              <a:t>en el caso de las bandejas </a:t>
            </a:r>
            <a:r>
              <a:rPr lang="es-ES" dirty="0" err="1"/>
              <a:t>portacables</a:t>
            </a:r>
            <a:r>
              <a:rPr lang="es-ES" dirty="0"/>
              <a:t>, poseen </a:t>
            </a:r>
            <a:r>
              <a:rPr lang="es-ES" dirty="0" smtClean="0"/>
              <a:t>accesorios </a:t>
            </a:r>
            <a:r>
              <a:rPr lang="es-ES" dirty="0"/>
              <a:t>que permiten dividir el espacio común en dos </a:t>
            </a:r>
            <a:r>
              <a:rPr lang="es-ES" dirty="0" smtClean="0"/>
              <a:t>o </a:t>
            </a:r>
            <a:r>
              <a:rPr lang="es-ES" dirty="0"/>
              <a:t>tres canales independientes destinados a usos </a:t>
            </a:r>
            <a:r>
              <a:rPr lang="es-ES" dirty="0" smtClean="0"/>
              <a:t>diferentes</a:t>
            </a:r>
            <a:r>
              <a:rPr lang="es-ES" dirty="0"/>
              <a:t>. Estos separadores se deben instalar a todo lo largo </a:t>
            </a:r>
            <a:r>
              <a:rPr lang="es-ES" dirty="0" smtClean="0"/>
              <a:t>del </a:t>
            </a:r>
            <a:r>
              <a:rPr lang="es-ES" dirty="0"/>
              <a:t>sistema de bandejas donde se hallen dos o más </a:t>
            </a:r>
            <a:r>
              <a:rPr lang="es-ES" dirty="0" smtClean="0"/>
              <a:t>elementos </a:t>
            </a:r>
            <a:r>
              <a:rPr lang="es-ES" dirty="0"/>
              <a:t>de diferente servicio.</a:t>
            </a:r>
          </a:p>
          <a:p>
            <a:pPr algn="just"/>
            <a:r>
              <a:rPr lang="es-ES" dirty="0"/>
              <a:t>Las cajas y puntos de unión o derivación también deben </a:t>
            </a:r>
            <a:r>
              <a:rPr lang="es-ES" dirty="0" smtClean="0"/>
              <a:t>ser </a:t>
            </a:r>
            <a:r>
              <a:rPr lang="es-ES" dirty="0"/>
              <a:t>realizadas conservando el criterio de mantener </a:t>
            </a:r>
            <a:r>
              <a:rPr lang="es-ES" dirty="0" smtClean="0"/>
              <a:t>separados </a:t>
            </a:r>
            <a:r>
              <a:rPr lang="es-ES" dirty="0"/>
              <a:t>físicamente los diferentes servicios disponibles </a:t>
            </a:r>
            <a:r>
              <a:rPr lang="es-ES" dirty="0" smtClean="0"/>
              <a:t>para </a:t>
            </a:r>
            <a:r>
              <a:rPr lang="es-ES" dirty="0"/>
              <a:t>ser distribuidos.</a:t>
            </a:r>
          </a:p>
          <a:p>
            <a:pPr algn="just"/>
            <a:r>
              <a:rPr lang="es-ES" b="1" dirty="0">
                <a:solidFill>
                  <a:srgbClr val="0070C0"/>
                </a:solidFill>
                <a:latin typeface="Arial Rounded MT Bold" panose="020F0704030504030204" pitchFamily="34" charset="0"/>
              </a:rPr>
              <a:t>Conductos bajo piso</a:t>
            </a:r>
          </a:p>
          <a:p>
            <a:pPr algn="just"/>
            <a:r>
              <a:rPr lang="es-ES" dirty="0"/>
              <a:t>Los conductos bajo piso o piso ductos son conductos </a:t>
            </a:r>
            <a:r>
              <a:rPr lang="es-ES" dirty="0" smtClean="0"/>
              <a:t>construidos </a:t>
            </a:r>
            <a:r>
              <a:rPr lang="es-ES" dirty="0"/>
              <a:t>mediante chapa de hierro o de PVC de </a:t>
            </a:r>
            <a:r>
              <a:rPr lang="es-ES" dirty="0" smtClean="0"/>
              <a:t>varias vías </a:t>
            </a:r>
            <a:r>
              <a:rPr lang="es-ES" dirty="0"/>
              <a:t>(normalmente 2, 3 o 4) destinados a conducir cables </a:t>
            </a:r>
            <a:r>
              <a:rPr lang="es-ES" dirty="0" smtClean="0"/>
              <a:t>de electricidad</a:t>
            </a:r>
            <a:r>
              <a:rPr lang="es-ES" dirty="0"/>
              <a:t>, telefonía y datos, además de soportar </a:t>
            </a:r>
            <a:r>
              <a:rPr lang="es-ES" dirty="0" smtClean="0"/>
              <a:t>accesorios </a:t>
            </a:r>
            <a:r>
              <a:rPr lang="es-ES" dirty="0"/>
              <a:t>para el montaje de los tomacorrientes, las conexiones </a:t>
            </a:r>
            <a:r>
              <a:rPr lang="es-ES" dirty="0" smtClean="0"/>
              <a:t>de </a:t>
            </a:r>
            <a:r>
              <a:rPr lang="es-ES" dirty="0"/>
              <a:t>telefonía, de datos o de video, que mantienen </a:t>
            </a:r>
            <a:r>
              <a:rPr lang="es-ES" dirty="0" smtClean="0"/>
              <a:t>físicamente </a:t>
            </a:r>
            <a:r>
              <a:rPr lang="es-ES" dirty="0"/>
              <a:t>separados los diferentes servicios que son distribuidos </a:t>
            </a:r>
            <a:r>
              <a:rPr lang="es-ES" dirty="0" smtClean="0"/>
              <a:t>por </a:t>
            </a:r>
            <a:r>
              <a:rPr lang="es-ES" dirty="0"/>
              <a:t>medio de ellos.</a:t>
            </a:r>
          </a:p>
          <a:p>
            <a:pPr algn="just"/>
            <a:r>
              <a:rPr lang="es-ES" dirty="0"/>
              <a:t>Estos conductos cuentan con accesorios de montaje que </a:t>
            </a:r>
            <a:r>
              <a:rPr lang="es-ES" dirty="0" smtClean="0"/>
              <a:t>permiten </a:t>
            </a:r>
            <a:r>
              <a:rPr lang="es-ES" dirty="0"/>
              <a:t>el acceso, ya sea por cajas de inspección, cajas </a:t>
            </a:r>
            <a:r>
              <a:rPr lang="es-ES" dirty="0" smtClean="0"/>
              <a:t>de </a:t>
            </a:r>
            <a:r>
              <a:rPr lang="es-ES" dirty="0"/>
              <a:t>paso, cajas de acometida para el ingreso o egreso de </a:t>
            </a:r>
            <a:r>
              <a:rPr lang="es-ES" dirty="0" smtClean="0"/>
              <a:t>cables</a:t>
            </a:r>
            <a:r>
              <a:rPr lang="es-ES" dirty="0"/>
              <a:t>, soportes para el montaje de periscopios </a:t>
            </a:r>
            <a:r>
              <a:rPr lang="es-ES" dirty="0" smtClean="0"/>
              <a:t>destinados </a:t>
            </a:r>
            <a:r>
              <a:rPr lang="es-ES" dirty="0"/>
              <a:t>a montar los tomacorrientes y las conexiones de </a:t>
            </a:r>
            <a:r>
              <a:rPr lang="es-ES" dirty="0" smtClean="0"/>
              <a:t>telefonía</a:t>
            </a:r>
            <a:r>
              <a:rPr lang="es-ES" dirty="0"/>
              <a:t>, datos, etcétera.</a:t>
            </a:r>
          </a:p>
          <a:p>
            <a:pPr algn="just"/>
            <a:r>
              <a:rPr lang="es-ES" dirty="0"/>
              <a:t>Se instalan embutidos en el </a:t>
            </a:r>
            <a:r>
              <a:rPr lang="es-ES" dirty="0" err="1"/>
              <a:t>contrapiso</a:t>
            </a:r>
            <a:r>
              <a:rPr lang="es-ES" dirty="0"/>
              <a:t>, y los puntos de </a:t>
            </a:r>
            <a:r>
              <a:rPr lang="es-ES" dirty="0" smtClean="0"/>
              <a:t>salida </a:t>
            </a:r>
            <a:r>
              <a:rPr lang="es-ES" dirty="0"/>
              <a:t>se hallan modulados, es decir, mantienen una </a:t>
            </a:r>
            <a:r>
              <a:rPr lang="es-ES" dirty="0" smtClean="0"/>
              <a:t>determinada </a:t>
            </a:r>
            <a:r>
              <a:rPr lang="es-ES" dirty="0"/>
              <a:t>distancia unos de otros, en general cada 60 cm, a fin </a:t>
            </a:r>
            <a:r>
              <a:rPr lang="es-ES" dirty="0" smtClean="0"/>
              <a:t>de </a:t>
            </a:r>
            <a:r>
              <a:rPr lang="es-ES" dirty="0"/>
              <a:t>permitir la llegada a los diferentes puestos de trabajo sin </a:t>
            </a:r>
            <a:r>
              <a:rPr lang="es-ES" dirty="0" smtClean="0"/>
              <a:t>entorpecer </a:t>
            </a:r>
            <a:r>
              <a:rPr lang="es-ES" dirty="0"/>
              <a:t>el movimiento en las oficinas que presentarán </a:t>
            </a:r>
            <a:r>
              <a:rPr lang="es-ES" dirty="0" smtClean="0"/>
              <a:t>áreas </a:t>
            </a:r>
            <a:r>
              <a:rPr lang="es-ES" dirty="0"/>
              <a:t>grandes de trabajo libres de obstáculos.</a:t>
            </a:r>
          </a:p>
          <a:p>
            <a:pPr algn="just"/>
            <a:r>
              <a:rPr lang="es-ES" dirty="0"/>
              <a:t>Otra forma de disponer de los servicios por debajo del nivel </a:t>
            </a:r>
            <a:r>
              <a:rPr lang="es-ES" dirty="0" smtClean="0"/>
              <a:t>del </a:t>
            </a:r>
            <a:r>
              <a:rPr lang="es-ES" dirty="0"/>
              <a:t>piso, pero sin instalarlos en el </a:t>
            </a:r>
            <a:r>
              <a:rPr lang="es-ES" dirty="0" err="1"/>
              <a:t>contrapiso</a:t>
            </a:r>
            <a:r>
              <a:rPr lang="es-ES" dirty="0"/>
              <a:t>, es mediante </a:t>
            </a:r>
            <a:r>
              <a:rPr lang="es-ES" dirty="0" smtClean="0"/>
              <a:t>el </a:t>
            </a:r>
            <a:r>
              <a:rPr lang="es-ES" dirty="0"/>
              <a:t>empleo de un piso técnico, que es una estructura </a:t>
            </a:r>
            <a:r>
              <a:rPr lang="es-ES" dirty="0" smtClean="0"/>
              <a:t>elevada </a:t>
            </a:r>
            <a:r>
              <a:rPr lang="es-ES" dirty="0"/>
              <a:t>sobre el nivel normal del piso, aproximadamente de </a:t>
            </a:r>
            <a:r>
              <a:rPr lang="es-ES" dirty="0" smtClean="0"/>
              <a:t>30 </a:t>
            </a:r>
            <a:r>
              <a:rPr lang="es-ES" dirty="0"/>
              <a:t>a 50 cm, debajo de la que se ubican las instalaciones </a:t>
            </a:r>
            <a:r>
              <a:rPr lang="es-ES" dirty="0" smtClean="0"/>
              <a:t>eléctricas, de datos</a:t>
            </a:r>
            <a:r>
              <a:rPr lang="es-ES" dirty="0"/>
              <a:t>, </a:t>
            </a:r>
            <a:r>
              <a:rPr lang="es-ES" dirty="0" smtClean="0"/>
              <a:t>y otros servicios, cada una dentro de su conducto o bandeja </a:t>
            </a:r>
            <a:r>
              <a:rPr lang="es-ES" dirty="0" err="1"/>
              <a:t>portacables</a:t>
            </a:r>
            <a:r>
              <a:rPr lang="es-ES" dirty="0"/>
              <a:t>.</a:t>
            </a:r>
          </a:p>
          <a:p>
            <a:pPr algn="just"/>
            <a:r>
              <a:rPr lang="es-ES" dirty="0"/>
              <a:t>Esta disposición, en piso técnico, es muy utilizada en los </a:t>
            </a:r>
            <a:r>
              <a:rPr lang="es-ES" dirty="0" smtClean="0"/>
              <a:t>centros </a:t>
            </a:r>
            <a:r>
              <a:rPr lang="es-ES" dirty="0"/>
              <a:t>de datos, centrales telefónicas de tipo público o </a:t>
            </a:r>
            <a:r>
              <a:rPr lang="es-ES" dirty="0" smtClean="0"/>
              <a:t>semipúblico</a:t>
            </a:r>
            <a:r>
              <a:rPr lang="es-ES" dirty="0"/>
              <a:t>, laboratorios, etcétera</a:t>
            </a:r>
            <a:r>
              <a:rPr lang="es-ES" dirty="0" smtClean="0"/>
              <a:t>.</a:t>
            </a:r>
          </a:p>
        </p:txBody>
      </p:sp>
    </p:spTree>
    <p:extLst>
      <p:ext uri="{BB962C8B-B14F-4D97-AF65-F5344CB8AC3E}">
        <p14:creationId xmlns:p14="http://schemas.microsoft.com/office/powerpoint/2010/main" val="1327996104"/>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0687" y="168617"/>
            <a:ext cx="7921047" cy="3416320"/>
          </a:xfrm>
          <a:prstGeom prst="rect">
            <a:avLst/>
          </a:prstGeom>
        </p:spPr>
        <p:txBody>
          <a:bodyPr wrap="square">
            <a:spAutoFit/>
          </a:bodyPr>
          <a:lstStyle/>
          <a:p>
            <a:pPr algn="just"/>
            <a:r>
              <a:rPr lang="es-ES" dirty="0" smtClean="0"/>
              <a:t>Debajo </a:t>
            </a:r>
            <a:r>
              <a:rPr lang="es-ES" dirty="0"/>
              <a:t>del piso técnico se pueden utilizar las </a:t>
            </a:r>
            <a:r>
              <a:rPr lang="es-ES" dirty="0" smtClean="0"/>
              <a:t>canalizaciones </a:t>
            </a:r>
            <a:r>
              <a:rPr lang="es-ES" dirty="0"/>
              <a:t>ya vistas, sean estas de tipo cañerías rígidas de </a:t>
            </a:r>
            <a:r>
              <a:rPr lang="es-ES" dirty="0" smtClean="0"/>
              <a:t>hierro </a:t>
            </a:r>
            <a:r>
              <a:rPr lang="es-ES" dirty="0"/>
              <a:t>o PVC, como cañerías flexibles o bandejas </a:t>
            </a:r>
            <a:r>
              <a:rPr lang="es-ES" dirty="0" err="1" smtClean="0"/>
              <a:t>portacables</a:t>
            </a:r>
            <a:r>
              <a:rPr lang="es-ES" dirty="0"/>
              <a:t>. En los laboratorios o consultorios de odontólogos, </a:t>
            </a:r>
            <a:r>
              <a:rPr lang="es-ES" dirty="0" smtClean="0"/>
              <a:t>por </a:t>
            </a:r>
            <a:r>
              <a:rPr lang="es-ES" dirty="0"/>
              <a:t>debajo del piso técnico se instalan también las líneas </a:t>
            </a:r>
            <a:r>
              <a:rPr lang="es-ES" dirty="0" smtClean="0"/>
              <a:t>de </a:t>
            </a:r>
            <a:r>
              <a:rPr lang="es-ES" dirty="0"/>
              <a:t>alimentación de gas, agua, aire comprimido y </a:t>
            </a:r>
            <a:r>
              <a:rPr lang="es-ES" dirty="0" smtClean="0"/>
              <a:t>también los desagües </a:t>
            </a:r>
            <a:r>
              <a:rPr lang="es-ES" dirty="0"/>
              <a:t>correspondientes</a:t>
            </a:r>
            <a:r>
              <a:rPr lang="es-ES" dirty="0" smtClean="0"/>
              <a:t>.</a:t>
            </a:r>
          </a:p>
          <a:p>
            <a:pPr algn="just"/>
            <a:endParaRPr lang="es-ES" dirty="0"/>
          </a:p>
          <a:p>
            <a:pPr algn="just"/>
            <a:r>
              <a:rPr lang="es-ES" b="1" dirty="0">
                <a:solidFill>
                  <a:srgbClr val="0070C0"/>
                </a:solidFill>
                <a:latin typeface="Arial Rounded MT Bold" panose="020F0704030504030204" pitchFamily="34" charset="0"/>
              </a:rPr>
              <a:t>Aplicaciones </a:t>
            </a:r>
            <a:r>
              <a:rPr lang="es-ES" b="1" dirty="0" smtClean="0">
                <a:solidFill>
                  <a:srgbClr val="0070C0"/>
                </a:solidFill>
                <a:latin typeface="Arial Rounded MT Bold" panose="020F0704030504030204" pitchFamily="34" charset="0"/>
              </a:rPr>
              <a:t>especiales</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opción de piso ducto es la más adecuada en el caso de reformas </a:t>
            </a:r>
            <a:r>
              <a:rPr lang="es-ES" b="1" dirty="0">
                <a:solidFill>
                  <a:srgbClr val="0070C0"/>
                </a:solidFill>
              </a:rPr>
              <a:t>o </a:t>
            </a:r>
            <a:r>
              <a:rPr lang="es-ES" b="1" dirty="0" smtClean="0">
                <a:solidFill>
                  <a:srgbClr val="0070C0"/>
                </a:solidFill>
              </a:rPr>
              <a:t>reciclado </a:t>
            </a:r>
            <a:r>
              <a:rPr lang="es-ES" b="1" dirty="0">
                <a:solidFill>
                  <a:srgbClr val="0070C0"/>
                </a:solidFill>
              </a:rPr>
              <a:t>de oficinas </a:t>
            </a:r>
            <a:r>
              <a:rPr lang="es-ES" b="1" dirty="0" smtClean="0">
                <a:solidFill>
                  <a:srgbClr val="0070C0"/>
                </a:solidFill>
              </a:rPr>
              <a:t>en edificios </a:t>
            </a:r>
            <a:r>
              <a:rPr lang="es-ES" b="1" dirty="0">
                <a:solidFill>
                  <a:srgbClr val="0070C0"/>
                </a:solidFill>
              </a:rPr>
              <a:t>cuya </a:t>
            </a:r>
            <a:r>
              <a:rPr lang="es-ES" b="1" dirty="0" smtClean="0">
                <a:solidFill>
                  <a:srgbClr val="0070C0"/>
                </a:solidFill>
              </a:rPr>
              <a:t>construcción </a:t>
            </a:r>
            <a:r>
              <a:rPr lang="es-ES" b="1" dirty="0">
                <a:solidFill>
                  <a:srgbClr val="0070C0"/>
                </a:solidFill>
              </a:rPr>
              <a:t>posee valor histórico </a:t>
            </a:r>
            <a:r>
              <a:rPr lang="es-ES" b="1" dirty="0" smtClean="0">
                <a:solidFill>
                  <a:srgbClr val="0070C0"/>
                </a:solidFill>
              </a:rPr>
              <a:t>o en los que </a:t>
            </a:r>
            <a:r>
              <a:rPr lang="es-ES" b="1" dirty="0">
                <a:solidFill>
                  <a:srgbClr val="0070C0"/>
                </a:solidFill>
              </a:rPr>
              <a:t>no </a:t>
            </a:r>
            <a:r>
              <a:rPr lang="es-ES" b="1" dirty="0" smtClean="0">
                <a:solidFill>
                  <a:srgbClr val="0070C0"/>
                </a:solidFill>
              </a:rPr>
              <a:t>se quieren </a:t>
            </a:r>
            <a:r>
              <a:rPr lang="es-ES" b="1" dirty="0">
                <a:solidFill>
                  <a:srgbClr val="0070C0"/>
                </a:solidFill>
              </a:rPr>
              <a:t>dañar las </a:t>
            </a:r>
            <a:r>
              <a:rPr lang="es-ES" b="1" dirty="0" smtClean="0">
                <a:solidFill>
                  <a:srgbClr val="0070C0"/>
                </a:solidFill>
              </a:rPr>
              <a:t>paredes </a:t>
            </a:r>
            <a:r>
              <a:rPr lang="es-ES" b="1" dirty="0">
                <a:solidFill>
                  <a:srgbClr val="0070C0"/>
                </a:solidFill>
              </a:rPr>
              <a:t>por </a:t>
            </a:r>
            <a:r>
              <a:rPr lang="es-ES" b="1" dirty="0" smtClean="0">
                <a:solidFill>
                  <a:srgbClr val="0070C0"/>
                </a:solidFill>
              </a:rPr>
              <a:t>su nivel de </a:t>
            </a:r>
            <a:r>
              <a:rPr lang="es-ES" b="1" dirty="0">
                <a:solidFill>
                  <a:srgbClr val="0070C0"/>
                </a:solidFill>
              </a:rPr>
              <a:t>decoración </a:t>
            </a:r>
            <a:r>
              <a:rPr lang="es-ES" b="1" dirty="0" smtClean="0">
                <a:solidFill>
                  <a:srgbClr val="0070C0"/>
                </a:solidFill>
              </a:rPr>
              <a:t>para </a:t>
            </a:r>
            <a:r>
              <a:rPr lang="es-ES" b="1" dirty="0">
                <a:solidFill>
                  <a:srgbClr val="0070C0"/>
                </a:solidFill>
              </a:rPr>
              <a:t>instalar servicios de electricidad, </a:t>
            </a:r>
            <a:r>
              <a:rPr lang="es-ES" b="1" dirty="0" smtClean="0">
                <a:solidFill>
                  <a:srgbClr val="0070C0"/>
                </a:solidFill>
              </a:rPr>
              <a:t>datos o telefonía.</a:t>
            </a:r>
          </a:p>
          <a:p>
            <a:pPr algn="just"/>
            <a:endParaRPr lang="es-ES" b="1" dirty="0">
              <a:solidFill>
                <a:srgbClr val="0070C0"/>
              </a:solidFill>
            </a:endParaRPr>
          </a:p>
        </p:txBody>
      </p:sp>
      <p:sp>
        <p:nvSpPr>
          <p:cNvPr id="2" name="Rectángulo 1"/>
          <p:cNvSpPr/>
          <p:nvPr/>
        </p:nvSpPr>
        <p:spPr>
          <a:xfrm>
            <a:off x="7940633" y="5777783"/>
            <a:ext cx="6096000" cy="646331"/>
          </a:xfrm>
          <a:prstGeom prst="rect">
            <a:avLst/>
          </a:prstGeom>
        </p:spPr>
        <p:txBody>
          <a:bodyPr>
            <a:spAutoFit/>
          </a:bodyPr>
          <a:lstStyle/>
          <a:p>
            <a:r>
              <a:rPr lang="es-ES" dirty="0"/>
              <a:t>Accesorios de tomacorrientes, diseñados </a:t>
            </a:r>
          </a:p>
          <a:p>
            <a:r>
              <a:rPr lang="es-ES" dirty="0"/>
              <a:t>para ser montados en pisos técnicos.</a:t>
            </a:r>
          </a:p>
        </p:txBody>
      </p:sp>
      <p:pic>
        <p:nvPicPr>
          <p:cNvPr id="3" name="Imagen 2"/>
          <p:cNvPicPr>
            <a:picLocks noChangeAspect="1"/>
          </p:cNvPicPr>
          <p:nvPr/>
        </p:nvPicPr>
        <p:blipFill>
          <a:blip r:embed="rId2"/>
          <a:stretch>
            <a:fillRect/>
          </a:stretch>
        </p:blipFill>
        <p:spPr>
          <a:xfrm>
            <a:off x="8091735" y="168617"/>
            <a:ext cx="3133725" cy="5353050"/>
          </a:xfrm>
          <a:prstGeom prst="rect">
            <a:avLst/>
          </a:prstGeom>
        </p:spPr>
      </p:pic>
      <p:pic>
        <p:nvPicPr>
          <p:cNvPr id="5" name="Imagen 4"/>
          <p:cNvPicPr>
            <a:picLocks noChangeAspect="1"/>
          </p:cNvPicPr>
          <p:nvPr/>
        </p:nvPicPr>
        <p:blipFill rotWithShape="1">
          <a:blip r:embed="rId3"/>
          <a:srcRect t="2988"/>
          <a:stretch/>
        </p:blipFill>
        <p:spPr>
          <a:xfrm>
            <a:off x="322516" y="3364992"/>
            <a:ext cx="3305175" cy="2245423"/>
          </a:xfrm>
          <a:prstGeom prst="rect">
            <a:avLst/>
          </a:prstGeom>
        </p:spPr>
      </p:pic>
      <p:sp>
        <p:nvSpPr>
          <p:cNvPr id="6" name="Rectángulo 5"/>
          <p:cNvSpPr/>
          <p:nvPr/>
        </p:nvSpPr>
        <p:spPr>
          <a:xfrm>
            <a:off x="170687" y="5746155"/>
            <a:ext cx="3755137" cy="923330"/>
          </a:xfrm>
          <a:prstGeom prst="rect">
            <a:avLst/>
          </a:prstGeom>
        </p:spPr>
        <p:txBody>
          <a:bodyPr wrap="square">
            <a:spAutoFit/>
          </a:bodyPr>
          <a:lstStyle/>
          <a:p>
            <a:r>
              <a:rPr lang="es-ES" b="1" dirty="0" smtClean="0"/>
              <a:t>Estructura </a:t>
            </a:r>
            <a:r>
              <a:rPr lang="es-ES" b="1" dirty="0"/>
              <a:t>típica de conductos bajo piso, sistema multicanal </a:t>
            </a:r>
            <a:r>
              <a:rPr lang="es-ES" b="1" dirty="0" smtClean="0"/>
              <a:t>de </a:t>
            </a:r>
            <a:r>
              <a:rPr lang="es-ES" b="1" dirty="0"/>
              <a:t>múltiple acceso </a:t>
            </a:r>
            <a:r>
              <a:rPr lang="es-ES" b="1" dirty="0" smtClean="0"/>
              <a:t>a las </a:t>
            </a:r>
            <a:r>
              <a:rPr lang="es-ES" b="1" dirty="0"/>
              <a:t>cajas de servicio.</a:t>
            </a:r>
          </a:p>
        </p:txBody>
      </p:sp>
      <p:sp>
        <p:nvSpPr>
          <p:cNvPr id="7" name="Rectángulo 6"/>
          <p:cNvSpPr/>
          <p:nvPr/>
        </p:nvSpPr>
        <p:spPr>
          <a:xfrm>
            <a:off x="3779520" y="3481030"/>
            <a:ext cx="4312214" cy="1477328"/>
          </a:xfrm>
          <a:prstGeom prst="rect">
            <a:avLst/>
          </a:prstGeom>
        </p:spPr>
        <p:txBody>
          <a:bodyPr wrap="square">
            <a:spAutoFit/>
          </a:bodyPr>
          <a:lstStyle/>
          <a:p>
            <a:pPr algn="just"/>
            <a:r>
              <a:rPr lang="es-ES" b="1" dirty="0">
                <a:solidFill>
                  <a:srgbClr val="FF0000"/>
                </a:solidFill>
                <a:latin typeface="Arial Rounded MT Bold" panose="020F0704030504030204" pitchFamily="34" charset="0"/>
              </a:rPr>
              <a:t>Existen dos </a:t>
            </a:r>
            <a:r>
              <a:rPr lang="es-ES" b="1" dirty="0" smtClean="0">
                <a:solidFill>
                  <a:srgbClr val="FF0000"/>
                </a:solidFill>
                <a:latin typeface="Arial Rounded MT Bold" panose="020F0704030504030204" pitchFamily="34" charset="0"/>
              </a:rPr>
              <a:t>tipos de instalaciones bajo piso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piso ductos </a:t>
            </a:r>
            <a:r>
              <a:rPr lang="es-ES" b="1" dirty="0">
                <a:solidFill>
                  <a:srgbClr val="FF0000"/>
                </a:solidFill>
                <a:latin typeface="Arial Rounded MT Bold" panose="020F0704030504030204" pitchFamily="34" charset="0"/>
              </a:rPr>
              <a:t>embutidos </a:t>
            </a:r>
            <a:r>
              <a:rPr lang="es-ES" b="1" dirty="0" smtClean="0">
                <a:solidFill>
                  <a:srgbClr val="FF0000"/>
                </a:solidFill>
                <a:latin typeface="Arial Rounded MT Bold" panose="020F0704030504030204" pitchFamily="34" charset="0"/>
              </a:rPr>
              <a:t>en el </a:t>
            </a:r>
            <a:r>
              <a:rPr lang="es-ES" b="1" dirty="0" err="1" smtClean="0">
                <a:solidFill>
                  <a:srgbClr val="FF0000"/>
                </a:solidFill>
                <a:latin typeface="Arial Rounded MT Bold" panose="020F0704030504030204" pitchFamily="34" charset="0"/>
              </a:rPr>
              <a:t>contrapiso</a:t>
            </a:r>
            <a:r>
              <a:rPr lang="es-ES" b="1" dirty="0" smtClean="0">
                <a:solidFill>
                  <a:srgbClr val="FF0000"/>
                </a:solidFill>
                <a:latin typeface="Arial Rounded MT Bold" panose="020F0704030504030204" pitchFamily="34" charset="0"/>
              </a:rPr>
              <a:t> y las instalaciones </a:t>
            </a:r>
            <a:r>
              <a:rPr lang="es-ES" b="1" dirty="0">
                <a:solidFill>
                  <a:srgbClr val="FF0000"/>
                </a:solidFill>
                <a:latin typeface="Arial Rounded MT Bold" panose="020F0704030504030204" pitchFamily="34" charset="0"/>
              </a:rPr>
              <a:t>debajo </a:t>
            </a:r>
            <a:r>
              <a:rPr lang="es-ES" b="1" dirty="0" smtClean="0">
                <a:solidFill>
                  <a:srgbClr val="FF0000"/>
                </a:solidFill>
                <a:latin typeface="Arial Rounded MT Bold" panose="020F0704030504030204" pitchFamily="34" charset="0"/>
              </a:rPr>
              <a:t>de pisos elevados (piso técnico</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817220222"/>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1048" y="1055822"/>
            <a:ext cx="11629901" cy="369332"/>
          </a:xfrm>
          <a:prstGeom prst="rect">
            <a:avLst/>
          </a:prstGeom>
        </p:spPr>
        <p:txBody>
          <a:bodyPr wrap="square">
            <a:spAutoFit/>
          </a:bodyPr>
          <a:lstStyle/>
          <a:p>
            <a:pPr algn="ctr"/>
            <a:r>
              <a:rPr lang="es-ES" b="1" dirty="0"/>
              <a:t>Realización </a:t>
            </a:r>
            <a:r>
              <a:rPr lang="es-ES" b="1" dirty="0" smtClean="0"/>
              <a:t>de instalaciones </a:t>
            </a:r>
            <a:r>
              <a:rPr lang="es-ES" b="1" dirty="0"/>
              <a:t>debajo de un piso.</a:t>
            </a:r>
          </a:p>
        </p:txBody>
      </p:sp>
      <p:pic>
        <p:nvPicPr>
          <p:cNvPr id="5" name="Imagen 4"/>
          <p:cNvPicPr>
            <a:picLocks noChangeAspect="1"/>
          </p:cNvPicPr>
          <p:nvPr/>
        </p:nvPicPr>
        <p:blipFill>
          <a:blip r:embed="rId2"/>
          <a:stretch>
            <a:fillRect/>
          </a:stretch>
        </p:blipFill>
        <p:spPr>
          <a:xfrm>
            <a:off x="4205285" y="1612260"/>
            <a:ext cx="3781425" cy="3514725"/>
          </a:xfrm>
          <a:prstGeom prst="rect">
            <a:avLst/>
          </a:prstGeom>
        </p:spPr>
      </p:pic>
    </p:spTree>
    <p:extLst>
      <p:ext uri="{BB962C8B-B14F-4D97-AF65-F5344CB8AC3E}">
        <p14:creationId xmlns:p14="http://schemas.microsoft.com/office/powerpoint/2010/main" val="1779568800"/>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24394" y="2219189"/>
            <a:ext cx="10842172" cy="2308324"/>
          </a:xfrm>
          <a:prstGeom prst="rect">
            <a:avLst/>
          </a:prstGeom>
        </p:spPr>
        <p:txBody>
          <a:bodyPr wrap="square">
            <a:spAutoFit/>
          </a:bodyPr>
          <a:lstStyle/>
          <a:p>
            <a:pPr algn="ctr"/>
            <a:r>
              <a:rPr lang="es-ES" sz="3600" b="1" dirty="0" smtClean="0"/>
              <a:t>BANDEJAS PORTACABLES Y CONDUCTORES</a:t>
            </a:r>
          </a:p>
          <a:p>
            <a:pPr algn="ctr"/>
            <a:r>
              <a:rPr lang="es-ES" sz="3600" b="1" dirty="0" smtClean="0"/>
              <a:t>Conoceremos el diseño de las bandejas </a:t>
            </a:r>
            <a:r>
              <a:rPr lang="es-ES" sz="3600" b="1" dirty="0" err="1" smtClean="0"/>
              <a:t>portacables</a:t>
            </a:r>
            <a:r>
              <a:rPr lang="es-ES" sz="3600" b="1" dirty="0" smtClean="0"/>
              <a:t> , los tipos de cables conductores y también su disposición en las canalizaciones</a:t>
            </a:r>
            <a:endParaRPr lang="es-ES" sz="3600" b="1" dirty="0"/>
          </a:p>
        </p:txBody>
      </p:sp>
    </p:spTree>
    <p:extLst>
      <p:ext uri="{BB962C8B-B14F-4D97-AF65-F5344CB8AC3E}">
        <p14:creationId xmlns:p14="http://schemas.microsoft.com/office/powerpoint/2010/main" val="206898055"/>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Las bandejas </a:t>
            </a:r>
            <a:r>
              <a:rPr lang="es-ES" dirty="0" err="1"/>
              <a:t>portacables</a:t>
            </a:r>
            <a:r>
              <a:rPr lang="es-ES" dirty="0"/>
              <a:t> </a:t>
            </a:r>
            <a:r>
              <a:rPr lang="es-ES" dirty="0" smtClean="0"/>
              <a:t>tienen su principal aplicación en la industria a fin de permitir </a:t>
            </a:r>
            <a:r>
              <a:rPr lang="es-ES" dirty="0"/>
              <a:t>tendidos </a:t>
            </a:r>
            <a:r>
              <a:rPr lang="es-ES" dirty="0" smtClean="0"/>
              <a:t>de cables para usos </a:t>
            </a:r>
            <a:r>
              <a:rPr lang="es-ES" dirty="0"/>
              <a:t>específicos en forma ágil, sencilla y de fácil </a:t>
            </a:r>
            <a:r>
              <a:rPr lang="es-ES" dirty="0" smtClean="0"/>
              <a:t>mantenimiento</a:t>
            </a:r>
            <a:r>
              <a:rPr lang="es-ES" dirty="0"/>
              <a:t>. Se hallan construidas en chapa galvanizada (lisa o </a:t>
            </a:r>
            <a:r>
              <a:rPr lang="es-ES" dirty="0" smtClean="0"/>
              <a:t>perforada</a:t>
            </a:r>
            <a:r>
              <a:rPr lang="es-ES" dirty="0"/>
              <a:t>), en planchuela de hierro galvanizada formando </a:t>
            </a:r>
            <a:r>
              <a:rPr lang="es-ES" dirty="0" smtClean="0"/>
              <a:t>escaleras </a:t>
            </a:r>
            <a:r>
              <a:rPr lang="es-ES" dirty="0"/>
              <a:t>con laterales reforzados o en alambre que componen </a:t>
            </a:r>
            <a:r>
              <a:rPr lang="es-ES" dirty="0" smtClean="0"/>
              <a:t>ductos </a:t>
            </a:r>
            <a:r>
              <a:rPr lang="es-ES" dirty="0"/>
              <a:t>tipo jaula. Cada una de estas formas de construcción </a:t>
            </a:r>
            <a:r>
              <a:rPr lang="es-ES" dirty="0" smtClean="0"/>
              <a:t>determina </a:t>
            </a:r>
            <a:r>
              <a:rPr lang="es-ES" dirty="0"/>
              <a:t>el uso principal pero no exclusivo de la bandeja.</a:t>
            </a:r>
          </a:p>
          <a:p>
            <a:pPr algn="just"/>
            <a:r>
              <a:rPr lang="es-ES" dirty="0"/>
              <a:t>En general, en oficinas, cuando la instalación es a la vista, </a:t>
            </a:r>
            <a:r>
              <a:rPr lang="es-ES" dirty="0" smtClean="0"/>
              <a:t>se </a:t>
            </a:r>
            <a:r>
              <a:rPr lang="es-ES" dirty="0"/>
              <a:t>prefieren las cerradas o perforadas con tapa pues son </a:t>
            </a:r>
            <a:r>
              <a:rPr lang="es-ES" dirty="0" smtClean="0"/>
              <a:t>las </a:t>
            </a:r>
            <a:r>
              <a:rPr lang="es-ES" dirty="0"/>
              <a:t>de menor impacto visual. En depósitos o naves de </a:t>
            </a:r>
            <a:r>
              <a:rPr lang="es-ES" dirty="0" smtClean="0"/>
              <a:t>industrias</a:t>
            </a:r>
            <a:r>
              <a:rPr lang="es-ES" dirty="0"/>
              <a:t>, para pequeñas cargas de cables (poco peso </a:t>
            </a:r>
            <a:r>
              <a:rPr lang="es-ES" dirty="0" smtClean="0"/>
              <a:t>soportado </a:t>
            </a:r>
            <a:r>
              <a:rPr lang="es-ES" dirty="0"/>
              <a:t>por la bandeja) se utilizan las de tipo jaula o las de </a:t>
            </a:r>
            <a:r>
              <a:rPr lang="es-ES" dirty="0" smtClean="0"/>
              <a:t>tipo </a:t>
            </a:r>
            <a:r>
              <a:rPr lang="es-ES" dirty="0"/>
              <a:t>escalera, que además son las recomendadas para ser </a:t>
            </a:r>
            <a:r>
              <a:rPr lang="es-ES" dirty="0" smtClean="0"/>
              <a:t>instaladas </a:t>
            </a:r>
            <a:r>
              <a:rPr lang="es-ES" dirty="0"/>
              <a:t>a la intemperie. Su estructura y resistencia </a:t>
            </a:r>
            <a:r>
              <a:rPr lang="es-ES" dirty="0" smtClean="0"/>
              <a:t>mecánica </a:t>
            </a:r>
            <a:r>
              <a:rPr lang="es-ES" dirty="0"/>
              <a:t>las hace aptas para soportar grandes cargas.</a:t>
            </a:r>
          </a:p>
          <a:p>
            <a:pPr algn="just"/>
            <a:r>
              <a:rPr lang="es-ES" dirty="0"/>
              <a:t>Sobre cielorrasos suspendidos se utilizan en general </a:t>
            </a:r>
            <a:r>
              <a:rPr lang="es-ES" dirty="0" smtClean="0"/>
              <a:t>bandejas </a:t>
            </a:r>
            <a:r>
              <a:rPr lang="es-ES" dirty="0"/>
              <a:t>perforadas pues son las más livianas con el fin de </a:t>
            </a:r>
            <a:r>
              <a:rPr lang="es-ES" dirty="0" smtClean="0"/>
              <a:t>no </a:t>
            </a:r>
            <a:r>
              <a:rPr lang="es-ES" dirty="0"/>
              <a:t>recargar la estructura soporte del cielorraso. Debajo de </a:t>
            </a:r>
            <a:r>
              <a:rPr lang="es-ES" dirty="0" smtClean="0"/>
              <a:t>pisos </a:t>
            </a:r>
            <a:r>
              <a:rPr lang="es-ES" dirty="0"/>
              <a:t>técnicos, en general, se prefieren las de tipo escalera, </a:t>
            </a:r>
            <a:r>
              <a:rPr lang="es-ES" dirty="0" smtClean="0"/>
              <a:t>pues</a:t>
            </a:r>
            <a:r>
              <a:rPr lang="es-ES" dirty="0"/>
              <a:t>, por sus características constructivas, los escalones </a:t>
            </a:r>
            <a:r>
              <a:rPr lang="es-ES" dirty="0" smtClean="0"/>
              <a:t>se </a:t>
            </a:r>
            <a:r>
              <a:rPr lang="es-ES" dirty="0"/>
              <a:t>mantienen separados del piso permitiendo instalar y </a:t>
            </a:r>
            <a:r>
              <a:rPr lang="es-ES" dirty="0" smtClean="0"/>
              <a:t>precintar </a:t>
            </a:r>
            <a:r>
              <a:rPr lang="es-ES" dirty="0"/>
              <a:t>los cables contenidos en ellas.</a:t>
            </a:r>
          </a:p>
          <a:p>
            <a:pPr algn="just"/>
            <a:r>
              <a:rPr lang="es-ES" dirty="0"/>
              <a:t>Todas las bandejas tienen accesorios variados para </a:t>
            </a:r>
            <a:r>
              <a:rPr lang="es-ES" dirty="0" smtClean="0"/>
              <a:t>diferentes </a:t>
            </a:r>
            <a:r>
              <a:rPr lang="es-ES" dirty="0"/>
              <a:t>aplicaciones y necesidades: los hay que permiten </a:t>
            </a:r>
            <a:r>
              <a:rPr lang="es-ES" dirty="0" smtClean="0"/>
              <a:t>cruces</a:t>
            </a:r>
            <a:r>
              <a:rPr lang="es-ES" dirty="0"/>
              <a:t>, derivaciones en T o en ángulo oblicuo, curvas a </a:t>
            </a:r>
            <a:r>
              <a:rPr lang="es-ES" dirty="0" smtClean="0"/>
              <a:t>90° y </a:t>
            </a:r>
            <a:r>
              <a:rPr lang="es-ES" dirty="0"/>
              <a:t>a </a:t>
            </a:r>
            <a:r>
              <a:rPr lang="es-ES" dirty="0" smtClean="0"/>
              <a:t>45°? </a:t>
            </a:r>
            <a:r>
              <a:rPr lang="es-ES" dirty="0"/>
              <a:t>en el mismo plano, curvas de horizontal a vertical </a:t>
            </a:r>
            <a:r>
              <a:rPr lang="es-ES" dirty="0" smtClean="0"/>
              <a:t>con </a:t>
            </a:r>
            <a:r>
              <a:rPr lang="es-ES" dirty="0"/>
              <a:t>y sin giro lateral, embudos de derivación, portales de </a:t>
            </a:r>
            <a:r>
              <a:rPr lang="es-ES" dirty="0" smtClean="0"/>
              <a:t>acceso </a:t>
            </a:r>
            <a:r>
              <a:rPr lang="es-ES" dirty="0"/>
              <a:t>a gabinetes, etcétera. Hay también una línea </a:t>
            </a:r>
            <a:r>
              <a:rPr lang="es-ES" dirty="0" smtClean="0"/>
              <a:t>comercial </a:t>
            </a:r>
            <a:r>
              <a:rPr lang="es-ES" dirty="0"/>
              <a:t>de bandejas lisas y perforadas que pueden ser </a:t>
            </a:r>
            <a:r>
              <a:rPr lang="es-ES" dirty="0" err="1" smtClean="0"/>
              <a:t>provisas</a:t>
            </a:r>
            <a:r>
              <a:rPr lang="es-ES" dirty="0" smtClean="0"/>
              <a:t> en colores </a:t>
            </a:r>
            <a:r>
              <a:rPr lang="es-ES" dirty="0"/>
              <a:t>para ser empleadas </a:t>
            </a:r>
            <a:r>
              <a:rPr lang="es-ES" dirty="0" smtClean="0"/>
              <a:t>en oficinas</a:t>
            </a:r>
            <a:r>
              <a:rPr lang="es-ES" dirty="0"/>
              <a:t>.</a:t>
            </a:r>
          </a:p>
          <a:p>
            <a:pPr algn="ctr"/>
            <a:r>
              <a:rPr lang="es-ES" b="1" dirty="0" smtClean="0">
                <a:solidFill>
                  <a:srgbClr val="FF0000"/>
                </a:solidFill>
                <a:latin typeface="Arial Rounded MT Bold" panose="020F0704030504030204" pitchFamily="34" charset="0"/>
              </a:rPr>
              <a:t>Para instalar en bandejas </a:t>
            </a:r>
            <a:r>
              <a:rPr lang="es-ES" b="1" dirty="0" err="1" smtClean="0">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únicamente se pueden utilizar cables de tipo subterráneo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salvo el de puesta a tierra</a:t>
            </a:r>
            <a:r>
              <a:rPr lang="es-ES" b="1" dirty="0">
                <a:solidFill>
                  <a:srgbClr val="FF0000"/>
                </a:solidFill>
                <a:latin typeface="Arial Rounded MT Bold" panose="020F0704030504030204" pitchFamily="34" charset="0"/>
              </a:rPr>
              <a:t>.</a:t>
            </a:r>
          </a:p>
          <a:p>
            <a:pPr algn="just"/>
            <a:r>
              <a:rPr lang="es-ES" dirty="0"/>
              <a:t>En las bandejas </a:t>
            </a:r>
            <a:r>
              <a:rPr lang="es-ES" dirty="0" err="1"/>
              <a:t>portacables</a:t>
            </a:r>
            <a:r>
              <a:rPr lang="es-ES" dirty="0"/>
              <a:t>, al igual que en cualquier tipo </a:t>
            </a:r>
            <a:r>
              <a:rPr lang="es-ES" dirty="0" smtClean="0"/>
              <a:t>de </a:t>
            </a:r>
            <a:r>
              <a:rPr lang="es-ES" dirty="0"/>
              <a:t>canalizaciones, no se permiten dentro de ellas los </a:t>
            </a:r>
            <a:r>
              <a:rPr lang="es-ES" dirty="0" smtClean="0"/>
              <a:t>empalmes </a:t>
            </a:r>
            <a:r>
              <a:rPr lang="es-ES" dirty="0"/>
              <a:t>de cables. El tendido debe ser de una pieza única, </a:t>
            </a:r>
            <a:r>
              <a:rPr lang="es-ES" dirty="0" smtClean="0"/>
              <a:t>pero</a:t>
            </a:r>
            <a:r>
              <a:rPr lang="es-ES" dirty="0"/>
              <a:t>, como hemos visto, las bandejas permiten generar </a:t>
            </a:r>
            <a:r>
              <a:rPr lang="es-ES" dirty="0" smtClean="0"/>
              <a:t>derivaciones </a:t>
            </a:r>
            <a:r>
              <a:rPr lang="es-ES" dirty="0"/>
              <a:t>en las instalaciones, tanto si continúan por la </a:t>
            </a:r>
            <a:r>
              <a:rPr lang="es-ES" dirty="0" smtClean="0"/>
              <a:t>bandeja </a:t>
            </a:r>
            <a:r>
              <a:rPr lang="es-ES" dirty="0"/>
              <a:t>como si siguen por cañerías u otras bandejas. En </a:t>
            </a:r>
            <a:r>
              <a:rPr lang="es-ES" dirty="0" smtClean="0"/>
              <a:t>cualquiera </a:t>
            </a:r>
            <a:r>
              <a:rPr lang="es-ES" dirty="0"/>
              <a:t>de los casos, ya sea que se necesite realizar una </a:t>
            </a:r>
            <a:r>
              <a:rPr lang="es-ES" dirty="0" smtClean="0"/>
              <a:t>derivación </a:t>
            </a:r>
            <a:r>
              <a:rPr lang="es-ES" dirty="0"/>
              <a:t>del alimentador principal o que se deba </a:t>
            </a:r>
            <a:r>
              <a:rPr lang="es-ES" dirty="0" smtClean="0"/>
              <a:t>empalmar </a:t>
            </a:r>
            <a:r>
              <a:rPr lang="es-ES" dirty="0"/>
              <a:t>el cable principal con otro igual para que continúe el </a:t>
            </a:r>
            <a:r>
              <a:rPr lang="es-ES" dirty="0" smtClean="0"/>
              <a:t>tendido</a:t>
            </a:r>
            <a:r>
              <a:rPr lang="es-ES" dirty="0"/>
              <a:t>, dichos empalmes no pueden ser hechos en la </a:t>
            </a:r>
            <a:r>
              <a:rPr lang="es-ES" dirty="0" smtClean="0"/>
              <a:t>bandeja</a:t>
            </a:r>
            <a:r>
              <a:rPr lang="es-ES" dirty="0"/>
              <a:t>. </a:t>
            </a:r>
            <a:endParaRPr lang="es-ES" dirty="0" smtClean="0"/>
          </a:p>
          <a:p>
            <a:pPr algn="just"/>
            <a:endParaRPr lang="es-ES" dirty="0"/>
          </a:p>
        </p:txBody>
      </p:sp>
    </p:spTree>
    <p:extLst>
      <p:ext uri="{BB962C8B-B14F-4D97-AF65-F5344CB8AC3E}">
        <p14:creationId xmlns:p14="http://schemas.microsoft.com/office/powerpoint/2010/main" val="1934660320"/>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Para </a:t>
            </a:r>
            <a:r>
              <a:rPr lang="es-ES" dirty="0"/>
              <a:t>realizarlos se debe instalar en la bandeja o junto </a:t>
            </a:r>
            <a:r>
              <a:rPr lang="es-ES" dirty="0" smtClean="0"/>
              <a:t>a </a:t>
            </a:r>
            <a:r>
              <a:rPr lang="es-ES" dirty="0"/>
              <a:t>ella una caja a la que los cables accederán por medio </a:t>
            </a:r>
            <a:r>
              <a:rPr lang="es-ES" dirty="0" smtClean="0"/>
              <a:t>de </a:t>
            </a:r>
            <a:r>
              <a:rPr lang="es-ES" dirty="0" err="1" smtClean="0"/>
              <a:t>prensacables</a:t>
            </a:r>
            <a:r>
              <a:rPr lang="es-ES" dirty="0"/>
              <a:t>, que realizarán, dentro de ella, el empalme </a:t>
            </a:r>
            <a:r>
              <a:rPr lang="es-ES" dirty="0" smtClean="0"/>
              <a:t>de </a:t>
            </a:r>
            <a:r>
              <a:rPr lang="es-ES" dirty="0"/>
              <a:t>los extremos de los cables mediante el uso de </a:t>
            </a:r>
            <a:r>
              <a:rPr lang="es-ES" dirty="0" smtClean="0"/>
              <a:t>borneras destinadas </a:t>
            </a:r>
            <a:r>
              <a:rPr lang="es-ES" dirty="0"/>
              <a:t>a tal fin.</a:t>
            </a:r>
          </a:p>
          <a:p>
            <a:pPr algn="just"/>
            <a:r>
              <a:rPr lang="es-ES" dirty="0"/>
              <a:t>Las bandejas pueden ser instaladas en horizontal o </a:t>
            </a:r>
            <a:r>
              <a:rPr lang="es-ES" dirty="0" smtClean="0"/>
              <a:t>vertical</a:t>
            </a:r>
            <a:r>
              <a:rPr lang="es-ES" dirty="0"/>
              <a:t>, su origen será </a:t>
            </a:r>
            <a:r>
              <a:rPr lang="es-ES" dirty="0" smtClean="0"/>
              <a:t>un tomacorrientes</a:t>
            </a:r>
            <a:r>
              <a:rPr lang="es-ES" dirty="0"/>
              <a:t>) o de aplicaciones puntuales, por ejemplo </a:t>
            </a:r>
            <a:r>
              <a:rPr lang="es-ES" dirty="0" smtClean="0"/>
              <a:t>de </a:t>
            </a:r>
            <a:r>
              <a:rPr lang="es-ES" dirty="0"/>
              <a:t>bombas, de motores de cortinas metálicas de acceso a </a:t>
            </a:r>
            <a:r>
              <a:rPr lang="es-ES" dirty="0" smtClean="0"/>
              <a:t>locales</a:t>
            </a:r>
            <a:r>
              <a:rPr lang="es-ES" dirty="0"/>
              <a:t>, etcétera.</a:t>
            </a:r>
          </a:p>
          <a:p>
            <a:pPr algn="just"/>
            <a:r>
              <a:rPr lang="es-ES" dirty="0"/>
              <a:t>En las bandejas </a:t>
            </a:r>
            <a:r>
              <a:rPr lang="es-ES" dirty="0" err="1"/>
              <a:t>portacables</a:t>
            </a:r>
            <a:r>
              <a:rPr lang="es-ES" dirty="0"/>
              <a:t>, además de cables tipo </a:t>
            </a:r>
            <a:r>
              <a:rPr lang="es-ES" dirty="0" smtClean="0"/>
              <a:t>subterráneos</a:t>
            </a:r>
            <a:r>
              <a:rPr lang="es-ES" dirty="0"/>
              <a:t>, se pueden instalar canalizaciones </a:t>
            </a:r>
            <a:r>
              <a:rPr lang="es-ES" dirty="0" smtClean="0"/>
              <a:t>convencionales</a:t>
            </a:r>
            <a:r>
              <a:rPr lang="es-ES" dirty="0"/>
              <a:t>, tales como caños rígidos o flexibles. También se </a:t>
            </a:r>
            <a:r>
              <a:rPr lang="es-ES" dirty="0" smtClean="0"/>
              <a:t>pueden </a:t>
            </a:r>
            <a:r>
              <a:rPr lang="es-ES" dirty="0"/>
              <a:t>agrupar cables de un mismo tipo mediante el </a:t>
            </a:r>
            <a:r>
              <a:rPr lang="es-ES" dirty="0" smtClean="0"/>
              <a:t>empleo </a:t>
            </a:r>
            <a:r>
              <a:rPr lang="es-ES" dirty="0"/>
              <a:t>de cintas </a:t>
            </a:r>
            <a:r>
              <a:rPr lang="es-ES" dirty="0" err="1"/>
              <a:t>espiraladas</a:t>
            </a:r>
            <a:r>
              <a:rPr lang="es-ES" dirty="0"/>
              <a:t> de sujeción. Los cables deben ir </a:t>
            </a:r>
            <a:r>
              <a:rPr lang="es-ES" dirty="0" smtClean="0"/>
              <a:t>precintados </a:t>
            </a:r>
            <a:r>
              <a:rPr lang="es-ES" dirty="0"/>
              <a:t>a las bandejas a fin de evitar su movimiento y </a:t>
            </a:r>
            <a:r>
              <a:rPr lang="es-ES" dirty="0" smtClean="0"/>
              <a:t>desplazamiento</a:t>
            </a:r>
            <a:r>
              <a:rPr lang="es-ES" dirty="0"/>
              <a:t>, en especial en aquellos tramos no </a:t>
            </a:r>
            <a:r>
              <a:rPr lang="es-ES" dirty="0" smtClean="0"/>
              <a:t>horizontales </a:t>
            </a:r>
            <a:r>
              <a:rPr lang="es-ES" dirty="0"/>
              <a:t>del tendido.</a:t>
            </a:r>
          </a:p>
          <a:p>
            <a:pPr algn="just"/>
            <a:r>
              <a:rPr lang="es-ES" dirty="0"/>
              <a:t>Las bandejas </a:t>
            </a:r>
            <a:r>
              <a:rPr lang="es-ES" dirty="0" err="1"/>
              <a:t>portacables</a:t>
            </a:r>
            <a:r>
              <a:rPr lang="es-ES" dirty="0"/>
              <a:t> tienen múltiples aplicaciones</a:t>
            </a:r>
            <a:r>
              <a:rPr lang="es-ES" dirty="0" smtClean="0"/>
              <a:t>. Además </a:t>
            </a:r>
            <a:r>
              <a:rPr lang="es-ES" dirty="0"/>
              <a:t>de las que se han visto, se las puede utilizar en </a:t>
            </a:r>
            <a:r>
              <a:rPr lang="es-ES" dirty="0" smtClean="0"/>
              <a:t>instalaciones </a:t>
            </a:r>
            <a:r>
              <a:rPr lang="es-ES" dirty="0"/>
              <a:t>bajo pisos técnicos, sobre cielorrasos </a:t>
            </a:r>
            <a:r>
              <a:rPr lang="es-ES" dirty="0" smtClean="0"/>
              <a:t>suspendidos </a:t>
            </a:r>
            <a:r>
              <a:rPr lang="es-ES" dirty="0"/>
              <a:t>y a la intemperie. Asimismo, tienen también usos </a:t>
            </a:r>
            <a:r>
              <a:rPr lang="es-ES" dirty="0" smtClean="0"/>
              <a:t>prohibidos</a:t>
            </a:r>
            <a:r>
              <a:rPr lang="es-ES" dirty="0"/>
              <a:t>, por ejemplo, no pueden ser instaladas en </a:t>
            </a:r>
            <a:r>
              <a:rPr lang="es-ES" dirty="0" smtClean="0"/>
              <a:t>espacios </a:t>
            </a:r>
            <a:r>
              <a:rPr lang="es-ES" dirty="0"/>
              <a:t>de ascensores.</a:t>
            </a:r>
          </a:p>
          <a:p>
            <a:pPr algn="ctr"/>
            <a:r>
              <a:rPr lang="es-ES" b="1" dirty="0" smtClean="0">
                <a:solidFill>
                  <a:srgbClr val="FF0000"/>
                </a:solidFill>
                <a:latin typeface="Arial Rounded MT Bold" panose="020F0704030504030204" pitchFamily="34" charset="0"/>
              </a:rPr>
              <a:t>Las bandejas </a:t>
            </a:r>
            <a:r>
              <a:rPr lang="es-ES" b="1" dirty="0" err="1">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pueden ser usadas en locales o viviendas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no se deben </a:t>
            </a:r>
            <a:r>
              <a:rPr lang="es-ES" b="1" dirty="0">
                <a:solidFill>
                  <a:srgbClr val="FF0000"/>
                </a:solidFill>
                <a:latin typeface="Arial Rounded MT Bold" panose="020F0704030504030204" pitchFamily="34" charset="0"/>
              </a:rPr>
              <a:t>instalar </a:t>
            </a:r>
            <a:r>
              <a:rPr lang="es-ES" b="1" dirty="0" smtClean="0">
                <a:solidFill>
                  <a:srgbClr val="FF0000"/>
                </a:solidFill>
                <a:latin typeface="Arial Rounded MT Bold" panose="020F0704030504030204" pitchFamily="34" charset="0"/>
              </a:rPr>
              <a:t>en huecos de ascensores</a:t>
            </a:r>
            <a:r>
              <a:rPr lang="es-ES" b="1" dirty="0">
                <a:solidFill>
                  <a:srgbClr val="FF0000"/>
                </a:solidFill>
                <a:latin typeface="Arial Rounded MT Bold" panose="020F0704030504030204" pitchFamily="34" charset="0"/>
              </a:rPr>
              <a:t>.</a:t>
            </a:r>
          </a:p>
          <a:p>
            <a:pPr algn="just"/>
            <a:endParaRPr lang="es-ES" dirty="0" smtClean="0"/>
          </a:p>
          <a:p>
            <a:pPr algn="just"/>
            <a:r>
              <a:rPr lang="es-ES" b="1" dirty="0" smtClean="0"/>
              <a:t>				Bandeja </a:t>
            </a:r>
            <a:r>
              <a:rPr lang="es-ES" b="1" dirty="0" err="1"/>
              <a:t>portacables</a:t>
            </a:r>
            <a:r>
              <a:rPr lang="es-ES" b="1" dirty="0"/>
              <a:t> tipo escalera</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79553" y="4212153"/>
            <a:ext cx="2828925" cy="2305050"/>
          </a:xfrm>
          <a:prstGeom prst="rect">
            <a:avLst/>
          </a:prstGeom>
        </p:spPr>
      </p:pic>
      <p:pic>
        <p:nvPicPr>
          <p:cNvPr id="4" name="Imagen 3"/>
          <p:cNvPicPr>
            <a:picLocks noChangeAspect="1"/>
          </p:cNvPicPr>
          <p:nvPr/>
        </p:nvPicPr>
        <p:blipFill>
          <a:blip r:embed="rId3"/>
          <a:stretch>
            <a:fillRect/>
          </a:stretch>
        </p:blipFill>
        <p:spPr>
          <a:xfrm>
            <a:off x="8733497" y="4078803"/>
            <a:ext cx="2752725" cy="2438400"/>
          </a:xfrm>
          <a:prstGeom prst="rect">
            <a:avLst/>
          </a:prstGeom>
        </p:spPr>
      </p:pic>
      <p:sp>
        <p:nvSpPr>
          <p:cNvPr id="5" name="Rectángulo 4"/>
          <p:cNvSpPr/>
          <p:nvPr/>
        </p:nvSpPr>
        <p:spPr>
          <a:xfrm>
            <a:off x="5395269" y="5500646"/>
            <a:ext cx="3148234" cy="369332"/>
          </a:xfrm>
          <a:prstGeom prst="rect">
            <a:avLst/>
          </a:prstGeom>
        </p:spPr>
        <p:txBody>
          <a:bodyPr wrap="none">
            <a:spAutoFit/>
          </a:bodyPr>
          <a:lstStyle/>
          <a:p>
            <a:r>
              <a:rPr lang="es-ES" b="1" dirty="0"/>
              <a:t>Bandeja </a:t>
            </a:r>
            <a:r>
              <a:rPr lang="es-ES" b="1" dirty="0" err="1"/>
              <a:t>portacables</a:t>
            </a:r>
            <a:r>
              <a:rPr lang="es-ES" b="1" dirty="0"/>
              <a:t> tipo jaula.</a:t>
            </a:r>
          </a:p>
        </p:txBody>
      </p:sp>
    </p:spTree>
    <p:extLst>
      <p:ext uri="{BB962C8B-B14F-4D97-AF65-F5344CB8AC3E}">
        <p14:creationId xmlns:p14="http://schemas.microsoft.com/office/powerpoint/2010/main" val="3561898372"/>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07831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331338" y="1673052"/>
            <a:ext cx="3343275" cy="4371975"/>
          </a:xfrm>
          <a:prstGeom prst="rect">
            <a:avLst/>
          </a:prstGeom>
        </p:spPr>
      </p:pic>
      <p:sp>
        <p:nvSpPr>
          <p:cNvPr id="7" name="Rectángulo 6"/>
          <p:cNvSpPr/>
          <p:nvPr/>
        </p:nvSpPr>
        <p:spPr>
          <a:xfrm>
            <a:off x="2954975" y="837648"/>
            <a:ext cx="6096000" cy="646331"/>
          </a:xfrm>
          <a:prstGeom prst="rect">
            <a:avLst/>
          </a:prstGeom>
        </p:spPr>
        <p:txBody>
          <a:bodyPr>
            <a:spAutoFit/>
          </a:bodyPr>
          <a:lstStyle/>
          <a:p>
            <a:pPr algn="just"/>
            <a:r>
              <a:rPr lang="es-ES" b="1" dirty="0"/>
              <a:t>Típicas bandejas perforadas. Las perforaciones preformadas </a:t>
            </a:r>
          </a:p>
          <a:p>
            <a:pPr algn="just"/>
            <a:r>
              <a:rPr lang="es-ES" b="1" dirty="0"/>
              <a:t>se utilizan para los conectores de unión de las cañerías.</a:t>
            </a:r>
          </a:p>
        </p:txBody>
      </p:sp>
    </p:spTree>
    <p:extLst>
      <p:ext uri="{BB962C8B-B14F-4D97-AF65-F5344CB8AC3E}">
        <p14:creationId xmlns:p14="http://schemas.microsoft.com/office/powerpoint/2010/main" val="1552541005"/>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8" y="283639"/>
            <a:ext cx="7113320"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y </a:t>
            </a:r>
            <a:r>
              <a:rPr lang="es-ES" b="1" dirty="0" err="1" smtClean="0">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Al diseñar una instalación eléctrica en la forma </a:t>
            </a:r>
            <a:r>
              <a:rPr lang="es-ES" dirty="0" smtClean="0"/>
              <a:t>tradicional</a:t>
            </a:r>
            <a:r>
              <a:rPr lang="es-ES" dirty="0"/>
              <a:t>, con canalizaciones y cables, debemos utilizar </a:t>
            </a:r>
            <a:r>
              <a:rPr lang="es-ES" dirty="0" smtClean="0"/>
              <a:t>muchos ramales </a:t>
            </a:r>
            <a:r>
              <a:rPr lang="es-ES" dirty="0"/>
              <a:t>para llegar hasta las cargas. Mediante el </a:t>
            </a:r>
            <a:r>
              <a:rPr lang="es-ES" dirty="0" smtClean="0"/>
              <a:t>empleo de </a:t>
            </a:r>
            <a:r>
              <a:rPr lang="es-ES" dirty="0"/>
              <a:t>barras y </a:t>
            </a:r>
            <a:r>
              <a:rPr lang="es-ES" dirty="0" err="1"/>
              <a:t>blindobarras</a:t>
            </a:r>
            <a:r>
              <a:rPr lang="es-ES" dirty="0"/>
              <a:t>, aseguramos menores caídas de </a:t>
            </a:r>
            <a:r>
              <a:rPr lang="es-ES" dirty="0" smtClean="0"/>
              <a:t>tensión </a:t>
            </a:r>
            <a:r>
              <a:rPr lang="es-ES" dirty="0"/>
              <a:t>en los alimentadores; de esta forma logramos una </a:t>
            </a:r>
            <a:r>
              <a:rPr lang="es-ES" dirty="0" smtClean="0"/>
              <a:t>mayor </a:t>
            </a:r>
            <a:r>
              <a:rPr lang="es-ES" dirty="0"/>
              <a:t>eficiencia y economía.</a:t>
            </a:r>
          </a:p>
          <a:p>
            <a:pPr algn="just"/>
            <a:r>
              <a:rPr lang="es-ES" dirty="0"/>
              <a:t>Debemos tener en cuenta dos efectos existentes en </a:t>
            </a:r>
            <a:r>
              <a:rPr lang="es-ES" dirty="0" smtClean="0"/>
              <a:t>sistemas </a:t>
            </a:r>
            <a:r>
              <a:rPr lang="es-ES" dirty="0"/>
              <a:t>eléctricos con conductores redondos: el efecto skin, </a:t>
            </a:r>
            <a:r>
              <a:rPr lang="es-ES" dirty="0" smtClean="0"/>
              <a:t>por </a:t>
            </a:r>
            <a:r>
              <a:rPr lang="es-ES" dirty="0"/>
              <a:t>el cual la corriente se agrupa en una pequeña zona </a:t>
            </a:r>
            <a:r>
              <a:rPr lang="es-ES" dirty="0" smtClean="0"/>
              <a:t>sobre </a:t>
            </a:r>
            <a:r>
              <a:rPr lang="es-ES" dirty="0"/>
              <a:t>el borde del conductor (por esta razón los </a:t>
            </a:r>
            <a:r>
              <a:rPr lang="es-ES" dirty="0" smtClean="0"/>
              <a:t>conductores </a:t>
            </a:r>
            <a:r>
              <a:rPr lang="es-ES" dirty="0"/>
              <a:t>de alta tensión son huecos), y el efecto de proximidad. </a:t>
            </a:r>
          </a:p>
          <a:p>
            <a:pPr algn="just"/>
            <a:r>
              <a:rPr lang="es-ES" dirty="0"/>
              <a:t>Empleando elementos rectangulares en lugar de cilíndricos, </a:t>
            </a:r>
            <a:r>
              <a:rPr lang="es-ES" dirty="0" smtClean="0"/>
              <a:t>mejoramos </a:t>
            </a:r>
            <a:r>
              <a:rPr lang="es-ES" dirty="0"/>
              <a:t>la eficiencia en ambos aspectos, y se logran </a:t>
            </a:r>
            <a:r>
              <a:rPr lang="es-ES" dirty="0" smtClean="0"/>
              <a:t>menores </a:t>
            </a:r>
            <a:r>
              <a:rPr lang="es-ES" dirty="0"/>
              <a:t>caídas de tensión. Por otra parte, las barras </a:t>
            </a:r>
            <a:r>
              <a:rPr lang="es-ES" dirty="0" smtClean="0"/>
              <a:t>permiten </a:t>
            </a:r>
            <a:r>
              <a:rPr lang="es-ES" dirty="0"/>
              <a:t>el empleo de materiales más económicos que el cobre, </a:t>
            </a:r>
            <a:r>
              <a:rPr lang="es-ES" dirty="0" smtClean="0"/>
              <a:t>como </a:t>
            </a:r>
            <a:r>
              <a:rPr lang="es-ES" dirty="0"/>
              <a:t>por ejemplo, el aluminio con su superficie </a:t>
            </a:r>
            <a:r>
              <a:rPr lang="es-ES" dirty="0" err="1" smtClean="0"/>
              <a:t>electroplateada</a:t>
            </a:r>
            <a:r>
              <a:rPr lang="es-ES" dirty="0" smtClean="0"/>
              <a:t> </a:t>
            </a:r>
            <a:r>
              <a:rPr lang="es-ES" dirty="0"/>
              <a:t>con estaño o plata, lo que permite un ahorro de </a:t>
            </a:r>
            <a:r>
              <a:rPr lang="es-ES" dirty="0" smtClean="0"/>
              <a:t>casi el 50 % en material</a:t>
            </a:r>
            <a:r>
              <a:rPr lang="es-ES" dirty="0"/>
              <a:t>.</a:t>
            </a:r>
          </a:p>
          <a:p>
            <a:pPr algn="just"/>
            <a:r>
              <a:rPr lang="es-ES" dirty="0" smtClean="0"/>
              <a:t>Las barras y </a:t>
            </a:r>
            <a:r>
              <a:rPr lang="es-ES" dirty="0" err="1" smtClean="0"/>
              <a:t>blindobarras</a:t>
            </a:r>
            <a:r>
              <a:rPr lang="es-ES" dirty="0" smtClean="0"/>
              <a:t> son, entonces, elementos esenciales </a:t>
            </a:r>
            <a:r>
              <a:rPr lang="es-ES" dirty="0"/>
              <a:t>que forman parte </a:t>
            </a:r>
            <a:r>
              <a:rPr lang="es-ES" dirty="0" smtClean="0"/>
              <a:t>de las instalaciones </a:t>
            </a:r>
            <a:r>
              <a:rPr lang="es-ES" dirty="0"/>
              <a:t>eléctricas</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8322066" y="794358"/>
            <a:ext cx="3171825" cy="4333875"/>
          </a:xfrm>
          <a:prstGeom prst="rect">
            <a:avLst/>
          </a:prstGeom>
        </p:spPr>
      </p:pic>
      <p:sp>
        <p:nvSpPr>
          <p:cNvPr id="4" name="Rectángulo 3"/>
          <p:cNvSpPr/>
          <p:nvPr/>
        </p:nvSpPr>
        <p:spPr>
          <a:xfrm>
            <a:off x="7374578" y="5389569"/>
            <a:ext cx="4553628" cy="923330"/>
          </a:xfrm>
          <a:prstGeom prst="rect">
            <a:avLst/>
          </a:prstGeom>
        </p:spPr>
        <p:txBody>
          <a:bodyPr wrap="square">
            <a:spAutoFit/>
          </a:bodyPr>
          <a:lstStyle/>
          <a:p>
            <a:pPr algn="ctr"/>
            <a:r>
              <a:rPr lang="es-ES" b="1" dirty="0" smtClean="0"/>
              <a:t>Tablero </a:t>
            </a:r>
            <a:r>
              <a:rPr lang="es-ES" b="1" dirty="0"/>
              <a:t>de distribución sin barras. Este tablero presenta una imagen desprolija y poco profesional.</a:t>
            </a:r>
          </a:p>
        </p:txBody>
      </p:sp>
    </p:spTree>
    <p:extLst>
      <p:ext uri="{BB962C8B-B14F-4D97-AF65-F5344CB8AC3E}">
        <p14:creationId xmlns:p14="http://schemas.microsoft.com/office/powerpoint/2010/main" val="934507967"/>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578442"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a:t>
            </a:r>
            <a:r>
              <a:rPr lang="es-ES" b="1" dirty="0">
                <a:solidFill>
                  <a:srgbClr val="0070C0"/>
                </a:solidFill>
                <a:latin typeface="Arial Rounded MT Bold" panose="020F0704030504030204" pitchFamily="34" charset="0"/>
              </a:rPr>
              <a:t>de distribución</a:t>
            </a:r>
          </a:p>
          <a:p>
            <a:pPr algn="just"/>
            <a:r>
              <a:rPr lang="es-ES" dirty="0"/>
              <a:t>Toda instalación eléctrica tiene un punto débil, y este es la </a:t>
            </a:r>
            <a:r>
              <a:rPr lang="es-ES" dirty="0" smtClean="0"/>
              <a:t>distribución </a:t>
            </a:r>
            <a:r>
              <a:rPr lang="es-ES" dirty="0"/>
              <a:t>de la energía dentro de la instalación. Una </a:t>
            </a:r>
            <a:r>
              <a:rPr lang="es-ES" dirty="0" smtClean="0"/>
              <a:t>mala gestión </a:t>
            </a:r>
            <a:r>
              <a:rPr lang="es-ES" dirty="0"/>
              <a:t>lleva al fracaso de la instalación, entendiéndose por </a:t>
            </a:r>
            <a:r>
              <a:rPr lang="es-ES" dirty="0" smtClean="0"/>
              <a:t>fracaso </a:t>
            </a:r>
            <a:r>
              <a:rPr lang="es-ES" dirty="0"/>
              <a:t>a cortes continuos o fallas de alimentación.</a:t>
            </a:r>
          </a:p>
          <a:p>
            <a:pPr algn="just"/>
            <a:r>
              <a:rPr lang="es-ES" dirty="0"/>
              <a:t>A fin de evitar este problema bastante común en </a:t>
            </a:r>
            <a:r>
              <a:rPr lang="es-ES" dirty="0" smtClean="0"/>
              <a:t>instalaciones </a:t>
            </a:r>
            <a:r>
              <a:rPr lang="es-ES" dirty="0"/>
              <a:t>de tipo industrial, la distribución se realiza en tableros </a:t>
            </a:r>
            <a:r>
              <a:rPr lang="es-ES" dirty="0" smtClean="0"/>
              <a:t>mediante </a:t>
            </a:r>
            <a:r>
              <a:rPr lang="es-ES" dirty="0"/>
              <a:t>el empleo de barras de distribución de la sección </a:t>
            </a:r>
            <a:r>
              <a:rPr lang="es-ES" dirty="0" smtClean="0"/>
              <a:t>adecuada </a:t>
            </a:r>
            <a:r>
              <a:rPr lang="es-ES" dirty="0"/>
              <a:t>a la corriente por manejar.</a:t>
            </a:r>
          </a:p>
          <a:p>
            <a:pPr algn="just"/>
            <a:r>
              <a:rPr lang="es-ES" dirty="0"/>
              <a:t>Las barras de distribución están generalmente </a:t>
            </a:r>
            <a:r>
              <a:rPr lang="es-ES" dirty="0" smtClean="0"/>
              <a:t>confeccionadas </a:t>
            </a:r>
            <a:r>
              <a:rPr lang="es-ES" dirty="0"/>
              <a:t>en cobre y se instalan dentro de los tableros </a:t>
            </a:r>
            <a:r>
              <a:rPr lang="es-ES" dirty="0" smtClean="0"/>
              <a:t>eléctricos </a:t>
            </a:r>
            <a:r>
              <a:rPr lang="es-ES" dirty="0"/>
              <a:t>de distribución. Su principal característica es que no </a:t>
            </a:r>
            <a:r>
              <a:rPr lang="es-ES" dirty="0" smtClean="0"/>
              <a:t>son </a:t>
            </a:r>
            <a:r>
              <a:rPr lang="es-ES" dirty="0"/>
              <a:t>flexibles, no están recubiertas por aislante de ningún </a:t>
            </a:r>
            <a:r>
              <a:rPr lang="es-ES" dirty="0" smtClean="0"/>
              <a:t>tipo</a:t>
            </a:r>
            <a:r>
              <a:rPr lang="es-ES" dirty="0"/>
              <a:t>, lo que permite una mejor ventilación del calor </a:t>
            </a:r>
            <a:r>
              <a:rPr lang="es-ES" dirty="0" smtClean="0"/>
              <a:t>generado </a:t>
            </a:r>
            <a:r>
              <a:rPr lang="es-ES" dirty="0"/>
              <a:t>en ellas por la circulación de la corriente eléctrica. A </a:t>
            </a:r>
            <a:r>
              <a:rPr lang="es-ES" dirty="0" smtClean="0"/>
              <a:t>igual </a:t>
            </a:r>
            <a:r>
              <a:rPr lang="es-ES" dirty="0"/>
              <a:t>sección, admiten una mayor corriente que un cable del </a:t>
            </a:r>
            <a:r>
              <a:rPr lang="es-ES" dirty="0" smtClean="0"/>
              <a:t>mismo </a:t>
            </a:r>
            <a:r>
              <a:rPr lang="es-ES" dirty="0"/>
              <a:t>material.</a:t>
            </a:r>
          </a:p>
          <a:p>
            <a:pPr algn="just"/>
            <a:r>
              <a:rPr lang="es-ES" dirty="0"/>
              <a:t>Las barras son alimentadas desde la entrada de energía al </a:t>
            </a:r>
            <a:r>
              <a:rPr lang="es-ES" dirty="0" smtClean="0"/>
              <a:t>tablero </a:t>
            </a:r>
            <a:r>
              <a:rPr lang="es-ES" dirty="0"/>
              <a:t>y, desde allí, se alimentan los diferentes </a:t>
            </a:r>
            <a:r>
              <a:rPr lang="es-ES" dirty="0" smtClean="0"/>
              <a:t>interruptores </a:t>
            </a:r>
            <a:r>
              <a:rPr lang="es-ES" dirty="0"/>
              <a:t>desde los que se llega luego a los tableros secundarios </a:t>
            </a:r>
            <a:r>
              <a:rPr lang="es-ES" dirty="0" smtClean="0"/>
              <a:t>de </a:t>
            </a:r>
            <a:r>
              <a:rPr lang="es-ES" dirty="0"/>
              <a:t>distribución de cargas.</a:t>
            </a:r>
          </a:p>
          <a:p>
            <a:pPr algn="just"/>
            <a:r>
              <a:rPr lang="es-ES" dirty="0"/>
              <a:t>Es necesario considerar que el empleo de las barras </a:t>
            </a:r>
            <a:r>
              <a:rPr lang="es-ES" dirty="0" smtClean="0"/>
              <a:t>permite </a:t>
            </a:r>
            <a:r>
              <a:rPr lang="es-ES" dirty="0" err="1"/>
              <a:t>emprolijar</a:t>
            </a:r>
            <a:r>
              <a:rPr lang="es-ES" dirty="0"/>
              <a:t> y mantener ordenadas las instalaciones </a:t>
            </a:r>
            <a:r>
              <a:rPr lang="es-ES" dirty="0" smtClean="0"/>
              <a:t>eléctricas </a:t>
            </a:r>
            <a:r>
              <a:rPr lang="es-ES" dirty="0"/>
              <a:t>dentro </a:t>
            </a:r>
            <a:r>
              <a:rPr lang="es-ES" dirty="0" smtClean="0"/>
              <a:t>de los </a:t>
            </a:r>
            <a:r>
              <a:rPr lang="es-ES" dirty="0"/>
              <a:t>tableros </a:t>
            </a:r>
            <a:r>
              <a:rPr lang="es-ES" dirty="0" smtClean="0"/>
              <a:t>de distribución</a:t>
            </a:r>
            <a:r>
              <a:rPr lang="es-ES" dirty="0"/>
              <a:t>.</a:t>
            </a:r>
          </a:p>
          <a:p>
            <a:pPr algn="just"/>
            <a:r>
              <a:rPr lang="es-ES" dirty="0" smtClean="0"/>
              <a:t>Existen también pequeñas unidades de tipo bornera para distribución interna dentro </a:t>
            </a:r>
            <a:r>
              <a:rPr lang="es-ES" dirty="0"/>
              <a:t>de tableros seccionales; </a:t>
            </a:r>
            <a:r>
              <a:rPr lang="es-ES" dirty="0" smtClean="0"/>
              <a:t>en este caso las barras de conexión </a:t>
            </a:r>
            <a:r>
              <a:rPr lang="es-ES" dirty="0"/>
              <a:t>son generalmente </a:t>
            </a:r>
            <a:r>
              <a:rPr lang="es-ES" dirty="0" smtClean="0"/>
              <a:t>de bronce</a:t>
            </a:r>
            <a:r>
              <a:rPr lang="es-ES" dirty="0"/>
              <a:t>. </a:t>
            </a:r>
          </a:p>
          <a:p>
            <a:pPr algn="just"/>
            <a:r>
              <a:rPr lang="es-ES" dirty="0" smtClean="0"/>
              <a:t>Al dimensionar las barras de distribución</a:t>
            </a:r>
            <a:r>
              <a:rPr lang="es-ES" dirty="0"/>
              <a:t>, </a:t>
            </a:r>
            <a:r>
              <a:rPr lang="es-ES" dirty="0" smtClean="0"/>
              <a:t>se debe </a:t>
            </a:r>
            <a:r>
              <a:rPr lang="es-ES" dirty="0"/>
              <a:t>tener en </a:t>
            </a:r>
            <a:r>
              <a:rPr lang="es-ES" dirty="0" smtClean="0"/>
              <a:t>cuenta no solamente la corriente que circulará por ellas</a:t>
            </a:r>
            <a:r>
              <a:rPr lang="es-ES" dirty="0"/>
              <a:t>, </a:t>
            </a:r>
            <a:r>
              <a:rPr lang="es-ES" dirty="0" smtClean="0"/>
              <a:t>sino también la resistencia mecánica, puntos de apoyo y sujeción, la corriente de cortocircuito sin considerar protecciones, etcétera. Tengamos en cuenta que existe software </a:t>
            </a:r>
            <a:r>
              <a:rPr lang="es-ES" dirty="0"/>
              <a:t>especializado para </a:t>
            </a:r>
            <a:r>
              <a:rPr lang="es-ES" dirty="0" smtClean="0"/>
              <a:t>este cálculo</a:t>
            </a:r>
            <a:r>
              <a:rPr lang="es-ES" dirty="0"/>
              <a:t>.</a:t>
            </a:r>
          </a:p>
          <a:p>
            <a:pPr algn="just"/>
            <a:r>
              <a:rPr lang="es-ES" dirty="0"/>
              <a:t>En general, usaremos este tipo de barras cuando la </a:t>
            </a:r>
            <a:r>
              <a:rPr lang="es-ES" dirty="0" smtClean="0"/>
              <a:t>corriente </a:t>
            </a:r>
            <a:r>
              <a:rPr lang="es-ES" dirty="0"/>
              <a:t>que se distribuirá en la instalación eléctrica es superior </a:t>
            </a:r>
            <a:r>
              <a:rPr lang="es-ES" dirty="0" smtClean="0"/>
              <a:t>a </a:t>
            </a:r>
            <a:r>
              <a:rPr lang="es-ES" dirty="0"/>
              <a:t>los 100 A, pues luego de la protección general de entrada </a:t>
            </a:r>
            <a:r>
              <a:rPr lang="es-ES" dirty="0" smtClean="0"/>
              <a:t>las </a:t>
            </a:r>
            <a:r>
              <a:rPr lang="es-ES" dirty="0"/>
              <a:t>corrientes por derivar serán las necesarias para cada </a:t>
            </a:r>
            <a:r>
              <a:rPr lang="es-ES" dirty="0" smtClean="0"/>
              <a:t>tablero </a:t>
            </a:r>
            <a:r>
              <a:rPr lang="es-ES" dirty="0"/>
              <a:t>seccional</a:t>
            </a:r>
            <a:r>
              <a:rPr lang="es-ES" dirty="0" smtClean="0"/>
              <a:t>.</a:t>
            </a:r>
            <a:endParaRPr lang="es-ES" dirty="0"/>
          </a:p>
        </p:txBody>
      </p:sp>
    </p:spTree>
    <p:extLst>
      <p:ext uri="{BB962C8B-B14F-4D97-AF65-F5344CB8AC3E}">
        <p14:creationId xmlns:p14="http://schemas.microsoft.com/office/powerpoint/2010/main" val="526710168"/>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Bornera </a:t>
            </a:r>
            <a:r>
              <a:rPr lang="es-ES" b="1" dirty="0"/>
              <a:t>de distribución</a:t>
            </a:r>
            <a:r>
              <a:rPr lang="es-ES" b="1" dirty="0" smtClean="0"/>
              <a:t>. </a:t>
            </a:r>
          </a:p>
          <a:p>
            <a:pPr algn="just"/>
            <a:r>
              <a:rPr lang="es-ES" dirty="0" smtClean="0"/>
              <a:t>Estas </a:t>
            </a:r>
            <a:r>
              <a:rPr lang="es-ES" dirty="0"/>
              <a:t>derivaciones se toman de las barras principales y, a </a:t>
            </a:r>
            <a:r>
              <a:rPr lang="es-ES" dirty="0" smtClean="0"/>
              <a:t>través </a:t>
            </a:r>
            <a:r>
              <a:rPr lang="es-ES" dirty="0"/>
              <a:t>de los correspondientes interruptores, alimentan </a:t>
            </a:r>
            <a:r>
              <a:rPr lang="es-ES" dirty="0" smtClean="0"/>
              <a:t>a los </a:t>
            </a:r>
            <a:r>
              <a:rPr lang="es-ES" dirty="0"/>
              <a:t>diferentes tableros.</a:t>
            </a:r>
          </a:p>
          <a:p>
            <a:pPr algn="ctr"/>
            <a:r>
              <a:rPr lang="es-ES" b="1" dirty="0" smtClean="0">
                <a:solidFill>
                  <a:srgbClr val="FF0000"/>
                </a:solidFill>
                <a:latin typeface="Arial Rounded MT Bold" panose="020F0704030504030204" pitchFamily="34" charset="0"/>
              </a:rPr>
              <a:t>Las barras de distribución se deben tener en cuenta en el tablero principal cuando las corrientes para la instalación superan los 100 A por fase</a:t>
            </a:r>
            <a:r>
              <a:rPr lang="es-ES" b="1" dirty="0">
                <a:solidFill>
                  <a:srgbClr val="FF0000"/>
                </a:solidFill>
                <a:latin typeface="Arial Rounded MT Bold" panose="020F0704030504030204" pitchFamily="34" charset="0"/>
              </a:rPr>
              <a:t>. </a:t>
            </a:r>
          </a:p>
          <a:p>
            <a:pPr algn="just"/>
            <a:r>
              <a:rPr lang="es-ES" b="1" dirty="0" err="1">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Ya hemos visto cómo las barras, dentro de los tableros, nos </a:t>
            </a:r>
            <a:r>
              <a:rPr lang="es-ES" dirty="0" smtClean="0"/>
              <a:t>permiten </a:t>
            </a:r>
            <a:r>
              <a:rPr lang="es-ES" dirty="0"/>
              <a:t>optimizar espacios mejorando las instalaciones en </a:t>
            </a:r>
            <a:r>
              <a:rPr lang="es-ES" dirty="0" smtClean="0"/>
              <a:t>el </a:t>
            </a:r>
            <a:r>
              <a:rPr lang="es-ES" dirty="0"/>
              <a:t>tablero principal de distribución y dentro de los diferentes </a:t>
            </a:r>
            <a:r>
              <a:rPr lang="es-ES" dirty="0" smtClean="0"/>
              <a:t>tableros </a:t>
            </a:r>
            <a:r>
              <a:rPr lang="es-ES" dirty="0"/>
              <a:t>seccionales.</a:t>
            </a:r>
          </a:p>
          <a:p>
            <a:pPr algn="just"/>
            <a:r>
              <a:rPr lang="es-ES" dirty="0"/>
              <a:t>Veremos ahora de qué manera podemos mejorar las </a:t>
            </a:r>
            <a:r>
              <a:rPr lang="es-ES" dirty="0" smtClean="0"/>
              <a:t>conexiones </a:t>
            </a:r>
            <a:r>
              <a:rPr lang="es-ES" dirty="0"/>
              <a:t>entre los tableros a fin de optimizar todo el </a:t>
            </a:r>
            <a:r>
              <a:rPr lang="es-ES" dirty="0" smtClean="0"/>
              <a:t>conjunto </a:t>
            </a:r>
            <a:r>
              <a:rPr lang="es-ES" dirty="0"/>
              <a:t>de la instalación eléctrica.</a:t>
            </a:r>
          </a:p>
          <a:p>
            <a:pPr algn="just"/>
            <a:r>
              <a:rPr lang="es-ES" dirty="0"/>
              <a:t>Las </a:t>
            </a:r>
            <a:r>
              <a:rPr lang="es-ES" dirty="0" err="1"/>
              <a:t>blindobarras</a:t>
            </a:r>
            <a:r>
              <a:rPr lang="es-ES" dirty="0"/>
              <a:t> permiten minimizar los requerimientos de </a:t>
            </a:r>
            <a:r>
              <a:rPr lang="es-ES" dirty="0" smtClean="0"/>
              <a:t>espacio </a:t>
            </a:r>
            <a:r>
              <a:rPr lang="es-ES" dirty="0"/>
              <a:t>para los tendidos eléctricos entre tableros por sus </a:t>
            </a:r>
            <a:r>
              <a:rPr lang="es-ES" dirty="0" smtClean="0"/>
              <a:t>propias </a:t>
            </a:r>
            <a:r>
              <a:rPr lang="es-ES" dirty="0"/>
              <a:t>características; se presentan al usuario como tubos </a:t>
            </a:r>
            <a:r>
              <a:rPr lang="es-ES" dirty="0" smtClean="0"/>
              <a:t>rectangulares </a:t>
            </a:r>
            <a:r>
              <a:rPr lang="es-ES" dirty="0"/>
              <a:t>aislados que poseen las barras de </a:t>
            </a:r>
            <a:r>
              <a:rPr lang="es-ES" dirty="0" smtClean="0"/>
              <a:t>alimentación </a:t>
            </a:r>
            <a:r>
              <a:rPr lang="es-ES" dirty="0"/>
              <a:t>en su interior.</a:t>
            </a:r>
          </a:p>
          <a:p>
            <a:pPr algn="just"/>
            <a:r>
              <a:rPr lang="es-ES" dirty="0"/>
              <a:t>Están destinadas a la distribución de energía en baja </a:t>
            </a:r>
            <a:r>
              <a:rPr lang="es-ES" dirty="0" smtClean="0"/>
              <a:t>tensión </a:t>
            </a:r>
            <a:r>
              <a:rPr lang="es-ES" dirty="0"/>
              <a:t>mediante barras conductoras rígidas y accesorios </a:t>
            </a:r>
            <a:r>
              <a:rPr lang="es-ES" dirty="0" smtClean="0"/>
              <a:t>tales </a:t>
            </a:r>
            <a:r>
              <a:rPr lang="es-ES" dirty="0"/>
              <a:t>que permiten realizar curvas horizontales y </a:t>
            </a:r>
            <a:r>
              <a:rPr lang="es-ES" dirty="0" smtClean="0"/>
              <a:t>verticales</a:t>
            </a:r>
            <a:r>
              <a:rPr lang="es-ES" dirty="0"/>
              <a:t>, conexiones en derivación en T, elementos de soporte </a:t>
            </a:r>
            <a:r>
              <a:rPr lang="es-ES" dirty="0" smtClean="0"/>
              <a:t>y protección</a:t>
            </a:r>
            <a:r>
              <a:rPr lang="es-ES" dirty="0"/>
              <a:t>, </a:t>
            </a:r>
            <a:r>
              <a:rPr lang="es-ES" dirty="0" smtClean="0"/>
              <a:t>y conexionado a diferentes elementos de la instalación </a:t>
            </a:r>
            <a:r>
              <a:rPr lang="es-ES" dirty="0"/>
              <a:t>eléctrica</a:t>
            </a:r>
            <a:r>
              <a:rPr lang="es-ES" dirty="0" smtClean="0"/>
              <a:t>.</a:t>
            </a:r>
            <a:endParaRPr lang="es-ES" dirty="0"/>
          </a:p>
        </p:txBody>
      </p:sp>
      <p:pic>
        <p:nvPicPr>
          <p:cNvPr id="3" name="Imagen 2"/>
          <p:cNvPicPr>
            <a:picLocks noChangeAspect="1"/>
          </p:cNvPicPr>
          <p:nvPr/>
        </p:nvPicPr>
        <p:blipFill>
          <a:blip r:embed="rId2"/>
          <a:stretch>
            <a:fillRect/>
          </a:stretch>
        </p:blipFill>
        <p:spPr>
          <a:xfrm>
            <a:off x="4793301" y="283639"/>
            <a:ext cx="2419350" cy="1914525"/>
          </a:xfrm>
          <a:prstGeom prst="rect">
            <a:avLst/>
          </a:prstGeom>
        </p:spPr>
      </p:pic>
    </p:spTree>
    <p:extLst>
      <p:ext uri="{BB962C8B-B14F-4D97-AF65-F5344CB8AC3E}">
        <p14:creationId xmlns:p14="http://schemas.microsoft.com/office/powerpoint/2010/main" val="3745203786"/>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El </a:t>
            </a:r>
            <a:r>
              <a:rPr lang="es-ES" dirty="0"/>
              <a:t>empleo de las </a:t>
            </a:r>
            <a:r>
              <a:rPr lang="es-ES" dirty="0" err="1"/>
              <a:t>blindobarras</a:t>
            </a:r>
            <a:r>
              <a:rPr lang="es-ES" dirty="0"/>
              <a:t> es una alternativa económica, </a:t>
            </a:r>
            <a:r>
              <a:rPr lang="es-ES" dirty="0" smtClean="0"/>
              <a:t>de </a:t>
            </a:r>
            <a:r>
              <a:rPr lang="es-ES" dirty="0"/>
              <a:t>mejor desempeño y más estética que la tradicional </a:t>
            </a:r>
            <a:r>
              <a:rPr lang="es-ES" dirty="0" smtClean="0"/>
              <a:t>instalación </a:t>
            </a:r>
            <a:r>
              <a:rPr lang="es-ES" dirty="0"/>
              <a:t>con cables. Las barras son de cobre o aluminio, y </a:t>
            </a:r>
            <a:r>
              <a:rPr lang="es-ES" dirty="0" smtClean="0"/>
              <a:t>la </a:t>
            </a:r>
            <a:r>
              <a:rPr lang="es-ES" dirty="0"/>
              <a:t>carcasa contenedora es de aluminio o también puede ser </a:t>
            </a:r>
            <a:r>
              <a:rPr lang="es-ES" dirty="0" smtClean="0"/>
              <a:t>de </a:t>
            </a:r>
            <a:r>
              <a:rPr lang="es-ES" dirty="0"/>
              <a:t>acero inoxidable. Su grado de protección es IP 55.</a:t>
            </a:r>
          </a:p>
          <a:p>
            <a:pPr algn="just"/>
            <a:r>
              <a:rPr lang="es-ES" dirty="0"/>
              <a:t>Se presentan con 2, 3,4 0 5 conductores (en este caso, </a:t>
            </a:r>
            <a:r>
              <a:rPr lang="es-ES" dirty="0" smtClean="0"/>
              <a:t>además </a:t>
            </a:r>
            <a:r>
              <a:rPr lang="es-ES" dirty="0"/>
              <a:t>de las tres fases y el neutro, incluyen la tierra). Pueden </a:t>
            </a:r>
            <a:r>
              <a:rPr lang="es-ES" dirty="0" smtClean="0"/>
              <a:t>ser </a:t>
            </a:r>
            <a:r>
              <a:rPr lang="es-ES" dirty="0"/>
              <a:t>de una o de dos vías, es decir, de una o de dos líneas </a:t>
            </a:r>
            <a:r>
              <a:rPr lang="es-ES" dirty="0" smtClean="0"/>
              <a:t>trifásicas </a:t>
            </a:r>
            <a:r>
              <a:rPr lang="es-ES" dirty="0"/>
              <a:t>en un único conjunto. Admiten corrientes desde </a:t>
            </a:r>
            <a:r>
              <a:rPr lang="es-ES" dirty="0" smtClean="0"/>
              <a:t>los </a:t>
            </a:r>
            <a:r>
              <a:rPr lang="es-ES" dirty="0"/>
              <a:t>25 A hasta los 1000 A por fase.</a:t>
            </a:r>
          </a:p>
          <a:p>
            <a:pPr algn="just"/>
            <a:r>
              <a:rPr lang="es-ES" dirty="0"/>
              <a:t>A diferencia de los sistemas convencionales de distribución </a:t>
            </a:r>
            <a:r>
              <a:rPr lang="es-ES" dirty="0" smtClean="0"/>
              <a:t>de </a:t>
            </a:r>
            <a:r>
              <a:rPr lang="es-ES" dirty="0"/>
              <a:t>energía eléctrica, que permiten improvisar en el tendido de </a:t>
            </a:r>
            <a:r>
              <a:rPr lang="es-ES" dirty="0" smtClean="0"/>
              <a:t>las </a:t>
            </a:r>
            <a:r>
              <a:rPr lang="es-ES" dirty="0"/>
              <a:t>canalizaciones, con el empleo de las </a:t>
            </a:r>
            <a:r>
              <a:rPr lang="es-ES" dirty="0" err="1"/>
              <a:t>blindobarras</a:t>
            </a:r>
            <a:r>
              <a:rPr lang="es-ES" dirty="0"/>
              <a:t> no se </a:t>
            </a:r>
            <a:r>
              <a:rPr lang="es-ES" dirty="0" smtClean="0"/>
              <a:t>puede </a:t>
            </a:r>
            <a:r>
              <a:rPr lang="es-ES" dirty="0"/>
              <a:t>improvisar. En el momento de diseñar la estructura y la </a:t>
            </a:r>
            <a:r>
              <a:rPr lang="es-ES" dirty="0" smtClean="0"/>
              <a:t>obra </a:t>
            </a:r>
            <a:r>
              <a:rPr lang="es-ES" dirty="0"/>
              <a:t>civil, se debe tener presente el tendido de las </a:t>
            </a:r>
            <a:r>
              <a:rPr lang="es-ES" dirty="0" err="1" smtClean="0"/>
              <a:t>blindobarras</a:t>
            </a:r>
            <a:r>
              <a:rPr lang="es-ES" dirty="0"/>
              <a:t>, y la ubicación de los tableros de distribución y las cargas</a:t>
            </a:r>
            <a:r>
              <a:rPr lang="es-ES" dirty="0" smtClean="0"/>
              <a:t>, a fin de </a:t>
            </a:r>
            <a:r>
              <a:rPr lang="es-ES" dirty="0"/>
              <a:t>optimizar </a:t>
            </a:r>
            <a:r>
              <a:rPr lang="es-ES" dirty="0" smtClean="0"/>
              <a:t>su recorrido y el mejor </a:t>
            </a:r>
            <a:r>
              <a:rPr lang="es-ES" dirty="0"/>
              <a:t>aprovechamiento </a:t>
            </a:r>
            <a:r>
              <a:rPr lang="es-ES" dirty="0" smtClean="0"/>
              <a:t>de sus </a:t>
            </a:r>
            <a:r>
              <a:rPr lang="es-ES" dirty="0"/>
              <a:t>características </a:t>
            </a:r>
            <a:r>
              <a:rPr lang="es-ES" dirty="0" smtClean="0"/>
              <a:t>y la reducción </a:t>
            </a:r>
            <a:r>
              <a:rPr lang="es-ES" dirty="0"/>
              <a:t>de sus costos.</a:t>
            </a: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Aquí </a:t>
            </a:r>
            <a:r>
              <a:rPr lang="es-ES" b="1" dirty="0"/>
              <a:t>vemos </a:t>
            </a:r>
            <a:r>
              <a:rPr lang="es-ES" b="1" dirty="0" smtClean="0"/>
              <a:t>el interior </a:t>
            </a:r>
            <a:r>
              <a:rPr lang="es-ES" b="1" dirty="0"/>
              <a:t>de un seccionador de </a:t>
            </a:r>
            <a:r>
              <a:rPr lang="es-ES" b="1" dirty="0" err="1"/>
              <a:t>blindobarras</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310743" y="3147580"/>
            <a:ext cx="3479470" cy="2968212"/>
          </a:xfrm>
          <a:prstGeom prst="rect">
            <a:avLst/>
          </a:prstGeom>
        </p:spPr>
      </p:pic>
    </p:spTree>
    <p:extLst>
      <p:ext uri="{BB962C8B-B14F-4D97-AF65-F5344CB8AC3E}">
        <p14:creationId xmlns:p14="http://schemas.microsoft.com/office/powerpoint/2010/main" val="2758767498"/>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505" y="117693"/>
            <a:ext cx="8858992"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a:t>
            </a:r>
            <a:r>
              <a:rPr lang="es-ES" b="1" dirty="0">
                <a:solidFill>
                  <a:srgbClr val="0070C0"/>
                </a:solidFill>
                <a:latin typeface="Arial Rounded MT Bold" panose="020F0704030504030204" pitchFamily="34" charset="0"/>
              </a:rPr>
              <a:t>eléctricos</a:t>
            </a:r>
          </a:p>
          <a:p>
            <a:pPr algn="just"/>
            <a:r>
              <a:rPr lang="es-ES" dirty="0"/>
              <a:t>Se denomina conductor eléctrico al </a:t>
            </a:r>
            <a:r>
              <a:rPr lang="es-ES" dirty="0" smtClean="0"/>
              <a:t>material </a:t>
            </a:r>
            <a:r>
              <a:rPr lang="es-ES" dirty="0"/>
              <a:t>que, en el momento en el que se pone </a:t>
            </a:r>
            <a:r>
              <a:rPr lang="es-ES" dirty="0" smtClean="0"/>
              <a:t>en contacto </a:t>
            </a:r>
            <a:r>
              <a:rPr lang="es-ES" dirty="0"/>
              <a:t>con un cuerpo cargado </a:t>
            </a:r>
            <a:r>
              <a:rPr lang="es-ES" dirty="0" smtClean="0"/>
              <a:t>eléctricamente</a:t>
            </a:r>
            <a:r>
              <a:rPr lang="es-ES" dirty="0"/>
              <a:t>, transmite la electricidad a todos los </a:t>
            </a:r>
            <a:r>
              <a:rPr lang="es-ES" dirty="0" smtClean="0"/>
              <a:t>puntos </a:t>
            </a:r>
            <a:r>
              <a:rPr lang="es-ES" dirty="0"/>
              <a:t>de su superficie. El termino material </a:t>
            </a:r>
            <a:r>
              <a:rPr lang="es-ES" dirty="0" smtClean="0"/>
              <a:t>conductor </a:t>
            </a:r>
            <a:r>
              <a:rPr lang="es-ES" dirty="0"/>
              <a:t>se refiere a cables y </a:t>
            </a:r>
            <a:r>
              <a:rPr lang="es-ES" dirty="0" smtClean="0"/>
              <a:t>alambres metálicos</a:t>
            </a:r>
            <a:r>
              <a:rPr lang="es-ES" dirty="0"/>
              <a:t>, en redes y circuitos, compuestos por metales </a:t>
            </a:r>
            <a:r>
              <a:rPr lang="es-ES" dirty="0" smtClean="0"/>
              <a:t>puros </a:t>
            </a:r>
            <a:r>
              <a:rPr lang="es-ES" dirty="0"/>
              <a:t>o por mezclas homogéneas de metales puros (</a:t>
            </a:r>
            <a:r>
              <a:rPr lang="es-ES" dirty="0" smtClean="0"/>
              <a:t>aleaciones</a:t>
            </a:r>
            <a:r>
              <a:rPr lang="es-ES" dirty="0"/>
              <a:t>). Estos son elementos que contienen electrones </a:t>
            </a:r>
            <a:r>
              <a:rPr lang="es-ES" dirty="0" smtClean="0"/>
              <a:t>libres </a:t>
            </a:r>
            <a:r>
              <a:rPr lang="es-ES" dirty="0"/>
              <a:t>en su interior por lo que facilitan el desplazamiento de </a:t>
            </a:r>
            <a:r>
              <a:rPr lang="es-ES" dirty="0" smtClean="0"/>
              <a:t>las </a:t>
            </a:r>
            <a:r>
              <a:rPr lang="es-ES" dirty="0"/>
              <a:t>cargas en el material.</a:t>
            </a:r>
          </a:p>
          <a:p>
            <a:pPr algn="just"/>
            <a:r>
              <a:rPr lang="es-ES" dirty="0"/>
              <a:t>Los mejores conductores eléctricos son los metales y sus </a:t>
            </a:r>
            <a:r>
              <a:rPr lang="es-ES" dirty="0" smtClean="0"/>
              <a:t>aleaciones</a:t>
            </a:r>
            <a:r>
              <a:rPr lang="es-ES" dirty="0"/>
              <a:t>, aunque existen materiales no metales que </a:t>
            </a:r>
            <a:r>
              <a:rPr lang="es-ES" dirty="0" smtClean="0"/>
              <a:t>tienen </a:t>
            </a:r>
            <a:r>
              <a:rPr lang="es-ES" dirty="0"/>
              <a:t>la propiedad de conducción de la electricidad, son </a:t>
            </a:r>
            <a:r>
              <a:rPr lang="es-ES" dirty="0" smtClean="0"/>
              <a:t>ejemplos </a:t>
            </a:r>
            <a:r>
              <a:rPr lang="es-ES" dirty="0"/>
              <a:t>de esto el grafito y las soluciones salinas. Los </a:t>
            </a:r>
            <a:r>
              <a:rPr lang="es-ES" dirty="0" smtClean="0"/>
              <a:t>cables </a:t>
            </a:r>
            <a:r>
              <a:rPr lang="es-ES" dirty="0"/>
              <a:t>eléctricos están hechos principalmente con un trozo </a:t>
            </a:r>
            <a:r>
              <a:rPr lang="es-ES" dirty="0" smtClean="0"/>
              <a:t>muy </a:t>
            </a:r>
            <a:r>
              <a:rPr lang="es-ES" dirty="0"/>
              <a:t>largo de cualquier material conductor. Casi siempre, se </a:t>
            </a:r>
            <a:r>
              <a:rPr lang="es-ES" dirty="0" smtClean="0"/>
              <a:t>construyen </a:t>
            </a:r>
            <a:r>
              <a:rPr lang="es-ES" dirty="0"/>
              <a:t>de cobre. Como norma general, los cables </a:t>
            </a:r>
            <a:r>
              <a:rPr lang="es-ES" dirty="0" smtClean="0"/>
              <a:t>cuentan </a:t>
            </a:r>
            <a:r>
              <a:rPr lang="es-ES" dirty="0"/>
              <a:t>con un aislamiento o cubierta de plástico, termoplástico </a:t>
            </a:r>
            <a:r>
              <a:rPr lang="es-ES" dirty="0" smtClean="0"/>
              <a:t>de </a:t>
            </a:r>
            <a:r>
              <a:rPr lang="es-ES" dirty="0"/>
              <a:t>PVC (</a:t>
            </a:r>
            <a:r>
              <a:rPr lang="es-ES" dirty="0" err="1"/>
              <a:t>policloruro</a:t>
            </a:r>
            <a:r>
              <a:rPr lang="es-ES" dirty="0"/>
              <a:t> de vinilo), PE (polietileno), PCP (</a:t>
            </a:r>
            <a:r>
              <a:rPr lang="es-ES" dirty="0" err="1" smtClean="0"/>
              <a:t>policloropreno</a:t>
            </a:r>
            <a:r>
              <a:rPr lang="es-ES" dirty="0"/>
              <a:t>) o neopreno, cuyo tipo y grosor dependerá de la </a:t>
            </a:r>
            <a:r>
              <a:rPr lang="es-ES" dirty="0" smtClean="0"/>
              <a:t>aplicación </a:t>
            </a:r>
            <a:r>
              <a:rPr lang="es-ES" dirty="0"/>
              <a:t>que tenga el cable así como del grosor mismo del </a:t>
            </a:r>
            <a:r>
              <a:rPr lang="es-ES" dirty="0" smtClean="0"/>
              <a:t>material </a:t>
            </a:r>
            <a:r>
              <a:rPr lang="es-ES" dirty="0"/>
              <a:t>conductor. Las partes de un cable eléctrico son:</a:t>
            </a:r>
          </a:p>
          <a:p>
            <a:pPr marL="285750" indent="-285750" algn="just">
              <a:buFont typeface="Arial" panose="020B0604020202020204" pitchFamily="34" charset="0"/>
              <a:buChar char="•"/>
            </a:pPr>
            <a:r>
              <a:rPr lang="es-ES" b="1" dirty="0" smtClean="0"/>
              <a:t>Conductor</a:t>
            </a:r>
            <a:r>
              <a:rPr lang="es-ES" dirty="0"/>
              <a:t>: elemento que conduce la corriente eléctrica y </a:t>
            </a:r>
            <a:r>
              <a:rPr lang="es-ES" dirty="0" smtClean="0"/>
              <a:t>puede </a:t>
            </a:r>
            <a:r>
              <a:rPr lang="es-ES" dirty="0"/>
              <a:t>ser de diversos materiales metálicos. Puede estar </a:t>
            </a:r>
            <a:r>
              <a:rPr lang="es-ES" dirty="0" smtClean="0"/>
              <a:t>formado </a:t>
            </a:r>
            <a:r>
              <a:rPr lang="es-ES" dirty="0"/>
              <a:t>por uno o varios hilos.</a:t>
            </a:r>
          </a:p>
          <a:p>
            <a:pPr marL="285750" indent="-285750" algn="just">
              <a:buFont typeface="Arial" panose="020B0604020202020204" pitchFamily="34" charset="0"/>
              <a:buChar char="•"/>
            </a:pPr>
            <a:r>
              <a:rPr lang="es-ES" b="1" dirty="0" smtClean="0"/>
              <a:t>Aislamiento</a:t>
            </a:r>
            <a:r>
              <a:rPr lang="es-ES" dirty="0"/>
              <a:t>: recubrimiento que envuelve </a:t>
            </a:r>
            <a:r>
              <a:rPr lang="es-ES" dirty="0" smtClean="0"/>
              <a:t>al conductor </a:t>
            </a:r>
            <a:r>
              <a:rPr lang="es-ES" dirty="0"/>
              <a:t>para </a:t>
            </a:r>
            <a:r>
              <a:rPr lang="es-ES" dirty="0" smtClean="0"/>
              <a:t>evitar la circulación </a:t>
            </a:r>
            <a:r>
              <a:rPr lang="es-ES" dirty="0"/>
              <a:t>de corriente eléctrica fuera </a:t>
            </a:r>
            <a:r>
              <a:rPr lang="es-ES" dirty="0" smtClean="0"/>
              <a:t>de él</a:t>
            </a:r>
            <a:r>
              <a:rPr lang="es-ES" dirty="0"/>
              <a:t>.</a:t>
            </a:r>
          </a:p>
          <a:p>
            <a:pPr marL="285750" indent="-285750" algn="just">
              <a:buFont typeface="Arial" panose="020B0604020202020204" pitchFamily="34" charset="0"/>
              <a:buChar char="•"/>
            </a:pPr>
            <a:r>
              <a:rPr lang="es-ES" b="1" dirty="0" smtClean="0"/>
              <a:t>Capa de relleno</a:t>
            </a:r>
            <a:r>
              <a:rPr lang="es-ES" dirty="0"/>
              <a:t>: </a:t>
            </a:r>
            <a:r>
              <a:rPr lang="es-ES" dirty="0" smtClean="0"/>
              <a:t>material aislante que envuelve los conductores </a:t>
            </a:r>
            <a:r>
              <a:rPr lang="es-ES" dirty="0"/>
              <a:t>para mantener </a:t>
            </a:r>
            <a:r>
              <a:rPr lang="es-ES" dirty="0" smtClean="0"/>
              <a:t>la sección </a:t>
            </a:r>
            <a:r>
              <a:rPr lang="es-ES" dirty="0"/>
              <a:t>circular </a:t>
            </a:r>
            <a:r>
              <a:rPr lang="es-ES" dirty="0" smtClean="0"/>
              <a:t>del conjunto</a:t>
            </a:r>
            <a:r>
              <a:rPr lang="es-ES" dirty="0"/>
              <a:t>.</a:t>
            </a:r>
          </a:p>
          <a:p>
            <a:pPr marL="285750" indent="-285750" algn="just">
              <a:buFont typeface="Arial" panose="020B0604020202020204" pitchFamily="34" charset="0"/>
              <a:buChar char="•"/>
            </a:pPr>
            <a:r>
              <a:rPr lang="es-ES" b="1" dirty="0" smtClean="0"/>
              <a:t>Cubierta</a:t>
            </a:r>
            <a:r>
              <a:rPr lang="es-ES" dirty="0"/>
              <a:t>: fabricada de materiales que protegen </a:t>
            </a:r>
            <a:r>
              <a:rPr lang="es-ES" dirty="0" smtClean="0"/>
              <a:t>mecánicamente </a:t>
            </a:r>
            <a:r>
              <a:rPr lang="es-ES" dirty="0"/>
              <a:t>al cable. Tiene como función resguardar el </a:t>
            </a:r>
            <a:r>
              <a:rPr lang="es-ES" dirty="0" smtClean="0"/>
              <a:t>aislamiento </a:t>
            </a:r>
            <a:r>
              <a:rPr lang="es-ES" dirty="0"/>
              <a:t>de los conductores de la acción de la </a:t>
            </a:r>
            <a:r>
              <a:rPr lang="es-ES" dirty="0" smtClean="0"/>
              <a:t>temperatura</a:t>
            </a:r>
            <a:r>
              <a:rPr lang="es-ES" dirty="0"/>
              <a:t>, el sol, la lluvia, etcétera</a:t>
            </a:r>
            <a:r>
              <a:rPr lang="es-ES" dirty="0" smtClean="0"/>
              <a:t>.</a:t>
            </a:r>
            <a:endParaRPr lang="es-ES" dirty="0"/>
          </a:p>
        </p:txBody>
      </p:sp>
      <p:sp>
        <p:nvSpPr>
          <p:cNvPr id="5" name="Rectángulo 4"/>
          <p:cNvSpPr/>
          <p:nvPr/>
        </p:nvSpPr>
        <p:spPr>
          <a:xfrm>
            <a:off x="9001497" y="4506041"/>
            <a:ext cx="2901696" cy="2031325"/>
          </a:xfrm>
          <a:prstGeom prst="rect">
            <a:avLst/>
          </a:prstGeom>
        </p:spPr>
        <p:txBody>
          <a:bodyPr wrap="square">
            <a:spAutoFit/>
          </a:bodyPr>
          <a:lstStyle/>
          <a:p>
            <a:pPr algn="just"/>
            <a:r>
              <a:rPr lang="es-ES" b="1" dirty="0" smtClean="0"/>
              <a:t>El </a:t>
            </a:r>
            <a:r>
              <a:rPr lang="es-ES" b="1" dirty="0"/>
              <a:t>conductor de plata es el </a:t>
            </a:r>
            <a:r>
              <a:rPr lang="es-ES" b="1" dirty="0" smtClean="0"/>
              <a:t>de mayor </a:t>
            </a:r>
            <a:r>
              <a:rPr lang="es-ES" b="1" dirty="0"/>
              <a:t>conductividad, pero </a:t>
            </a:r>
            <a:r>
              <a:rPr lang="es-ES" b="1" dirty="0" smtClean="0"/>
              <a:t>también el </a:t>
            </a:r>
            <a:r>
              <a:rPr lang="es-ES" b="1" dirty="0"/>
              <a:t>de mayor costo. Su uso </a:t>
            </a:r>
            <a:r>
              <a:rPr lang="es-ES" b="1" dirty="0" smtClean="0"/>
              <a:t>queda limitado </a:t>
            </a:r>
            <a:r>
              <a:rPr lang="es-ES" b="1" dirty="0"/>
              <a:t>y aplicado en </a:t>
            </a:r>
            <a:r>
              <a:rPr lang="es-ES" b="1" dirty="0" smtClean="0"/>
              <a:t>algunos conductores</a:t>
            </a:r>
            <a:r>
              <a:rPr lang="es-ES" b="1" dirty="0"/>
              <a:t>, como en el audio.</a:t>
            </a:r>
          </a:p>
        </p:txBody>
      </p:sp>
      <p:pic>
        <p:nvPicPr>
          <p:cNvPr id="6" name="Imagen 5"/>
          <p:cNvPicPr>
            <a:picLocks noChangeAspect="1"/>
          </p:cNvPicPr>
          <p:nvPr/>
        </p:nvPicPr>
        <p:blipFill>
          <a:blip r:embed="rId2"/>
          <a:stretch>
            <a:fillRect/>
          </a:stretch>
        </p:blipFill>
        <p:spPr>
          <a:xfrm>
            <a:off x="9001497" y="1463040"/>
            <a:ext cx="2901696" cy="2811353"/>
          </a:xfrm>
          <a:prstGeom prst="rect">
            <a:avLst/>
          </a:prstGeom>
        </p:spPr>
      </p:pic>
      <p:sp>
        <p:nvSpPr>
          <p:cNvPr id="7" name="Rectángulo 6"/>
          <p:cNvSpPr/>
          <p:nvPr/>
        </p:nvSpPr>
        <p:spPr>
          <a:xfrm>
            <a:off x="9729216" y="2279904"/>
            <a:ext cx="1426464" cy="90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24454151"/>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Existen </a:t>
            </a:r>
            <a:r>
              <a:rPr lang="es-ES" dirty="0"/>
              <a:t>diferentes tipos de conductores de varias secciones </a:t>
            </a:r>
            <a:r>
              <a:rPr lang="es-ES" dirty="0" smtClean="0"/>
              <a:t>dependiendo </a:t>
            </a:r>
            <a:r>
              <a:rPr lang="es-ES" dirty="0"/>
              <a:t>del consumo y para diferentes objetivos </a:t>
            </a:r>
            <a:r>
              <a:rPr lang="es-ES" dirty="0" smtClean="0"/>
              <a:t>según la </a:t>
            </a:r>
            <a:r>
              <a:rPr lang="es-ES" dirty="0"/>
              <a:t>obra que se realizará </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La </a:t>
            </a:r>
            <a:r>
              <a:rPr lang="es-ES" dirty="0"/>
              <a:t>clasificación general depende del número de </a:t>
            </a:r>
            <a:r>
              <a:rPr lang="es-ES" dirty="0" smtClean="0"/>
              <a:t>conductores </a:t>
            </a:r>
            <a:r>
              <a:rPr lang="es-ES" dirty="0"/>
              <a:t>que incluya en su composición: unipolar (un conductor), </a:t>
            </a:r>
            <a:r>
              <a:rPr lang="es-ES" dirty="0" smtClean="0"/>
              <a:t>bipolar </a:t>
            </a:r>
            <a:r>
              <a:rPr lang="es-ES" dirty="0"/>
              <a:t>(dos conductores), tripolar (tres conductores), </a:t>
            </a:r>
            <a:r>
              <a:rPr lang="es-ES" dirty="0" err="1" smtClean="0"/>
              <a:t>tetrapolar</a:t>
            </a:r>
            <a:r>
              <a:rPr lang="es-ES" dirty="0" smtClean="0"/>
              <a:t> </a:t>
            </a:r>
            <a:r>
              <a:rPr lang="es-ES" dirty="0"/>
              <a:t>(cuatro conductores).</a:t>
            </a:r>
          </a:p>
          <a:p>
            <a:pPr algn="just"/>
            <a:r>
              <a:rPr lang="es-ES" dirty="0"/>
              <a:t>Los conductores clasificados como muy conductivos son </a:t>
            </a:r>
            <a:r>
              <a:rPr lang="es-ES" dirty="0" smtClean="0"/>
              <a:t>aquellos </a:t>
            </a:r>
            <a:r>
              <a:rPr lang="es-ES" dirty="0"/>
              <a:t>capaces de conducir la energía eléctrica de mejor </a:t>
            </a:r>
            <a:r>
              <a:rPr lang="es-ES" dirty="0" smtClean="0"/>
              <a:t>manera</a:t>
            </a:r>
            <a:r>
              <a:rPr lang="es-ES" dirty="0"/>
              <a:t>, debido a que tienen la característica de pasar </a:t>
            </a:r>
            <a:r>
              <a:rPr lang="es-ES" dirty="0" smtClean="0"/>
              <a:t>la energía a través de ellos. Se trata de buenos </a:t>
            </a:r>
            <a:r>
              <a:rPr lang="es-ES" dirty="0"/>
              <a:t>conductores </a:t>
            </a:r>
            <a:r>
              <a:rPr lang="es-ES" dirty="0" smtClean="0"/>
              <a:t>de electricidad y de calor y son los siguientes</a:t>
            </a:r>
            <a:r>
              <a:rPr lang="es-ES" dirty="0"/>
              <a:t>:</a:t>
            </a:r>
          </a:p>
          <a:p>
            <a:pPr marL="285750" indent="-285750" algn="just">
              <a:buFont typeface="Arial" panose="020B0604020202020204" pitchFamily="34" charset="0"/>
              <a:buChar char="•"/>
            </a:pPr>
            <a:r>
              <a:rPr lang="es-ES" b="1" dirty="0" smtClean="0"/>
              <a:t>Plata</a:t>
            </a:r>
            <a:r>
              <a:rPr lang="es-ES" dirty="0"/>
              <a:t>: este es el material con menor resistencia al paso </a:t>
            </a:r>
            <a:r>
              <a:rPr lang="es-ES" dirty="0" smtClean="0"/>
              <a:t>de </a:t>
            </a:r>
            <a:r>
              <a:rPr lang="es-ES" dirty="0"/>
              <a:t>la electricidad, pero, al ser muy costoso, su uso es </a:t>
            </a:r>
            <a:r>
              <a:rPr lang="es-ES" dirty="0" smtClean="0"/>
              <a:t>limitado</a:t>
            </a:r>
            <a:r>
              <a:rPr lang="es-ES" dirty="0"/>
              <a:t>. La plata se encuentra en la naturaleza en forma </a:t>
            </a:r>
            <a:r>
              <a:rPr lang="es-ES" dirty="0" smtClean="0"/>
              <a:t>de </a:t>
            </a:r>
            <a:r>
              <a:rPr lang="es-ES" dirty="0"/>
              <a:t>cloruros, sulfuros o plata nativa. Se caracteriza por </a:t>
            </a:r>
            <a:r>
              <a:rPr lang="es-ES" dirty="0" smtClean="0"/>
              <a:t>ser </a:t>
            </a:r>
            <a:r>
              <a:rPr lang="es-ES" dirty="0"/>
              <a:t>muy dúctil, maleable, no muy duro y fácil de soldar.</a:t>
            </a:r>
          </a:p>
          <a:p>
            <a:pPr algn="ctr"/>
            <a:r>
              <a:rPr lang="es-ES" b="1" dirty="0"/>
              <a:t>En esta imagen, mostramos un ejemplo de una </a:t>
            </a:r>
            <a:r>
              <a:rPr lang="es-ES" b="1" dirty="0" smtClean="0"/>
              <a:t>sección </a:t>
            </a:r>
            <a:r>
              <a:rPr lang="es-ES" b="1" dirty="0"/>
              <a:t>de conductores para uso en instalaciones </a:t>
            </a:r>
            <a:r>
              <a:rPr lang="es-ES" b="1" dirty="0" smtClean="0"/>
              <a:t>embutidas. </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45601" y="735899"/>
            <a:ext cx="3714750" cy="1657350"/>
          </a:xfrm>
          <a:prstGeom prst="rect">
            <a:avLst/>
          </a:prstGeom>
        </p:spPr>
      </p:pic>
      <p:pic>
        <p:nvPicPr>
          <p:cNvPr id="1030" name="Picture 6" descr="Manual de Cables eléctricos IMSA 2013 by imsa cables eléctricos - Issuu"/>
          <p:cNvPicPr>
            <a:picLocks noChangeAspect="1" noChangeArrowheads="1"/>
          </p:cNvPicPr>
          <p:nvPr/>
        </p:nvPicPr>
        <p:blipFill rotWithShape="1">
          <a:blip r:embed="rId3">
            <a:extLst>
              <a:ext uri="{28A0092B-C50C-407E-A947-70E740481C1C}">
                <a14:useLocalDpi xmlns:a14="http://schemas.microsoft.com/office/drawing/2010/main" val="0"/>
              </a:ext>
            </a:extLst>
          </a:blip>
          <a:srcRect l="9055" t="16894" r="35227" b="32990"/>
          <a:stretch/>
        </p:blipFill>
        <p:spPr bwMode="auto">
          <a:xfrm>
            <a:off x="4702630" y="5023261"/>
            <a:ext cx="3157722" cy="172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484833"/>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632311"/>
          </a:xfrm>
          <a:prstGeom prst="rect">
            <a:avLst/>
          </a:prstGeom>
        </p:spPr>
        <p:txBody>
          <a:bodyPr wrap="square">
            <a:spAutoFit/>
          </a:bodyPr>
          <a:lstStyle/>
          <a:p>
            <a:pPr algn="just"/>
            <a:r>
              <a:rPr lang="es-ES" dirty="0"/>
              <a:t>Es el mejor conductor de electricidad, ya que contiene un mayor número de átomos móviles (electrones libres). </a:t>
            </a:r>
          </a:p>
          <a:p>
            <a:pPr algn="just"/>
            <a:r>
              <a:rPr lang="es-ES" dirty="0"/>
              <a:t>Para que un material sea un buen conductor, la electricidad que pasa a través de él debe ser capaz de mover los electrones. Cuantos más electrones libres hay en un metal, mayor es su conductividad. Como material conductor se emplea en fusibles (para cortocircuitos eléctricos), en especial por su alta conductividad, su </a:t>
            </a:r>
            <a:r>
              <a:rPr lang="es-ES" dirty="0" err="1"/>
              <a:t>inoxibilidad</a:t>
            </a:r>
            <a:r>
              <a:rPr lang="es-ES" dirty="0"/>
              <a:t> y su precisión para la fusión; en contactos de interruptores o relevadores para bajas intensidades, por su alta conductividad eléctrica y térmica; en instrumentos médicos eléctricos, se haya comprendida entre la conductividad del oro y el cobre</a:t>
            </a:r>
            <a:r>
              <a:rPr lang="es-ES" dirty="0" smtClean="0"/>
              <a:t>.</a:t>
            </a:r>
          </a:p>
          <a:p>
            <a:pPr algn="just"/>
            <a:endParaRPr lang="es-ES" dirty="0"/>
          </a:p>
          <a:p>
            <a:pPr marL="285750" indent="-285750" algn="just">
              <a:buFont typeface="Arial" panose="020B0604020202020204" pitchFamily="34" charset="0"/>
              <a:buChar char="•"/>
            </a:pPr>
            <a:r>
              <a:rPr lang="es-ES" b="1" dirty="0" smtClean="0"/>
              <a:t>Cobre</a:t>
            </a:r>
            <a:r>
              <a:rPr lang="es-ES" dirty="0"/>
              <a:t>: es el conductor eléctrico más utilizado por ser económico y presenta una conductividad muy alta. Este material se encuentra en la naturaleza de manera abundante en forma de sulfuros, carbonatos, óxidos y, en muy pocos casos, se halla el cobre nativo</a:t>
            </a:r>
            <a:r>
              <a:rPr lang="es-ES" dirty="0" smtClean="0"/>
              <a:t>.</a:t>
            </a:r>
          </a:p>
          <a:p>
            <a:pPr marL="285750" indent="-285750" algn="just">
              <a:buFont typeface="Arial" panose="020B0604020202020204" pitchFamily="34" charset="0"/>
              <a:buChar char="•"/>
            </a:pPr>
            <a:endParaRPr lang="es-ES" dirty="0"/>
          </a:p>
          <a:p>
            <a:pPr algn="just"/>
            <a:r>
              <a:rPr lang="es-ES" dirty="0" smtClean="0"/>
              <a:t>Se </a:t>
            </a:r>
            <a:r>
              <a:rPr lang="es-ES" dirty="0"/>
              <a:t>caracteriza por ser dúctil y maleable, sencillo de </a:t>
            </a:r>
            <a:r>
              <a:rPr lang="es-ES" dirty="0" smtClean="0"/>
              <a:t>estañar y </a:t>
            </a:r>
            <a:r>
              <a:rPr lang="es-ES" dirty="0"/>
              <a:t>soldar, y es muy resistente a </a:t>
            </a:r>
            <a:r>
              <a:rPr lang="es-ES" dirty="0" smtClean="0"/>
              <a:t>la tracción</a:t>
            </a:r>
            <a:r>
              <a:rPr lang="es-ES" dirty="0"/>
              <a:t>. Para </a:t>
            </a:r>
            <a:r>
              <a:rPr lang="es-ES" dirty="0" smtClean="0"/>
              <a:t>mejorar </a:t>
            </a:r>
            <a:r>
              <a:rPr lang="es-ES" dirty="0"/>
              <a:t>sus cualidades mecánicas, el cobre es fusionado </a:t>
            </a:r>
            <a:r>
              <a:rPr lang="es-ES" dirty="0" smtClean="0"/>
              <a:t>haciendo </a:t>
            </a:r>
            <a:r>
              <a:rPr lang="es-ES" dirty="0"/>
              <a:t>aleaciones con bronce y estaño. El </a:t>
            </a:r>
            <a:r>
              <a:rPr lang="es-ES" dirty="0" smtClean="0"/>
              <a:t>alambre de </a:t>
            </a:r>
            <a:r>
              <a:rPr lang="es-ES" dirty="0"/>
              <a:t>cobre se encuentra en las entrañas de casi cualquier </a:t>
            </a:r>
            <a:r>
              <a:rPr lang="es-ES" dirty="0" smtClean="0"/>
              <a:t>dispositivo </a:t>
            </a:r>
            <a:r>
              <a:rPr lang="es-ES" dirty="0"/>
              <a:t>electrónico y en el interior de las paredes </a:t>
            </a:r>
            <a:r>
              <a:rPr lang="es-ES" dirty="0" smtClean="0"/>
              <a:t>de </a:t>
            </a:r>
            <a:r>
              <a:rPr lang="es-ES" dirty="0"/>
              <a:t>la mayoría de los hogares. Es la selección ideal </a:t>
            </a:r>
            <a:r>
              <a:rPr lang="es-ES" dirty="0" smtClean="0"/>
              <a:t>para </a:t>
            </a:r>
            <a:r>
              <a:rPr lang="es-ES" dirty="0"/>
              <a:t>casi todas las aplicaciones eléctricas prácticas. </a:t>
            </a:r>
          </a:p>
          <a:p>
            <a:pPr algn="just"/>
            <a:r>
              <a:rPr lang="es-ES" dirty="0"/>
              <a:t>La conductividad eléctrica del cobre puro fue </a:t>
            </a:r>
            <a:r>
              <a:rPr lang="es-ES" dirty="0" smtClean="0"/>
              <a:t>adoptada </a:t>
            </a:r>
            <a:r>
              <a:rPr lang="es-ES" dirty="0"/>
              <a:t>por la Comisión Electrotécnica Internacional en </a:t>
            </a:r>
            <a:r>
              <a:rPr lang="es-ES" dirty="0" smtClean="0"/>
              <a:t>1913 </a:t>
            </a:r>
            <a:r>
              <a:rPr lang="es-ES" dirty="0"/>
              <a:t>como la referencia estándar para esta magnitud, </a:t>
            </a:r>
            <a:r>
              <a:rPr lang="es-ES" dirty="0" smtClean="0"/>
              <a:t>estableciendo </a:t>
            </a:r>
            <a:r>
              <a:rPr lang="es-ES" dirty="0"/>
              <a:t>el International </a:t>
            </a:r>
            <a:r>
              <a:rPr lang="es-ES" dirty="0" err="1"/>
              <a:t>Annealed</a:t>
            </a:r>
            <a:r>
              <a:rPr lang="es-ES" dirty="0"/>
              <a:t> </a:t>
            </a:r>
            <a:r>
              <a:rPr lang="es-ES" dirty="0" err="1"/>
              <a:t>Copper</a:t>
            </a:r>
            <a:r>
              <a:rPr lang="es-ES" dirty="0"/>
              <a:t> </a:t>
            </a:r>
            <a:r>
              <a:rPr lang="es-ES" dirty="0" smtClean="0"/>
              <a:t>Standard </a:t>
            </a:r>
            <a:r>
              <a:rPr lang="es-ES" dirty="0"/>
              <a:t>(estándar internacional del cobre recocido) o </a:t>
            </a:r>
            <a:r>
              <a:rPr lang="es-ES" dirty="0" smtClean="0"/>
              <a:t>IACS</a:t>
            </a:r>
            <a:r>
              <a:rPr lang="es-ES" dirty="0"/>
              <a:t>. Según esta definición, la conductividad del cobre </a:t>
            </a:r>
            <a:r>
              <a:rPr lang="es-ES" dirty="0" smtClean="0"/>
              <a:t>recocido </a:t>
            </a:r>
            <a:r>
              <a:rPr lang="es-ES" dirty="0"/>
              <a:t>medida a 20 </a:t>
            </a:r>
            <a:r>
              <a:rPr lang="es-ES" dirty="0" smtClean="0"/>
              <a:t>°C </a:t>
            </a:r>
            <a:r>
              <a:rPr lang="es-ES" dirty="0"/>
              <a:t>es igual a 58.0 </a:t>
            </a:r>
            <a:r>
              <a:rPr lang="es-ES" dirty="0" smtClean="0"/>
              <a:t>MS/m². </a:t>
            </a:r>
            <a:r>
              <a:rPr lang="es-ES" dirty="0"/>
              <a:t>Este </a:t>
            </a:r>
            <a:r>
              <a:rPr lang="es-ES" dirty="0" smtClean="0"/>
              <a:t>valor </a:t>
            </a:r>
            <a:r>
              <a:rPr lang="es-ES" dirty="0"/>
              <a:t>es llamado 100 % </a:t>
            </a:r>
            <a:r>
              <a:rPr lang="es-ES" dirty="0" err="1"/>
              <a:t>lACS</a:t>
            </a:r>
            <a:r>
              <a:rPr lang="es-ES" dirty="0"/>
              <a:t>, y la conductividad del resto </a:t>
            </a:r>
            <a:r>
              <a:rPr lang="es-ES" dirty="0" smtClean="0"/>
              <a:t>de </a:t>
            </a:r>
            <a:r>
              <a:rPr lang="es-ES" dirty="0"/>
              <a:t>los materiales se expresa como un cierto porcentaje </a:t>
            </a:r>
            <a:r>
              <a:rPr lang="es-ES" dirty="0" smtClean="0"/>
              <a:t>de </a:t>
            </a:r>
            <a:r>
              <a:rPr lang="es-ES" dirty="0"/>
              <a:t>IACS</a:t>
            </a:r>
            <a:r>
              <a:rPr lang="es-ES" dirty="0" smtClean="0"/>
              <a:t>.</a:t>
            </a:r>
          </a:p>
        </p:txBody>
      </p:sp>
    </p:spTree>
    <p:extLst>
      <p:ext uri="{BB962C8B-B14F-4D97-AF65-F5344CB8AC3E}">
        <p14:creationId xmlns:p14="http://schemas.microsoft.com/office/powerpoint/2010/main" val="920953675"/>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909310"/>
          </a:xfrm>
          <a:prstGeom prst="rect">
            <a:avLst/>
          </a:prstGeom>
        </p:spPr>
        <p:txBody>
          <a:bodyPr wrap="square">
            <a:spAutoFit/>
          </a:bodyPr>
          <a:lstStyle/>
          <a:p>
            <a:pPr marL="285750" indent="-285750" algn="just">
              <a:buFont typeface="Arial" panose="020B0604020202020204" pitchFamily="34" charset="0"/>
              <a:buChar char="•"/>
            </a:pPr>
            <a:r>
              <a:rPr lang="es-ES" b="1" dirty="0" smtClean="0"/>
              <a:t>Aluminio</a:t>
            </a:r>
            <a:r>
              <a:rPr lang="es-ES" dirty="0"/>
              <a:t>: ocupa el tercer puesto por su conductividad, </a:t>
            </a:r>
            <a:r>
              <a:rPr lang="es-ES" dirty="0" smtClean="0"/>
              <a:t>luego </a:t>
            </a:r>
            <a:r>
              <a:rPr lang="es-ES" dirty="0"/>
              <a:t>de los dos anteriores. Su conductividad representa un </a:t>
            </a:r>
            <a:r>
              <a:rPr lang="es-ES" dirty="0" smtClean="0"/>
              <a:t>63 </a:t>
            </a:r>
            <a:r>
              <a:rPr lang="es-ES" dirty="0"/>
              <a:t>% de la del cobre, pero a igualdad de peso y longitud su </a:t>
            </a:r>
            <a:r>
              <a:rPr lang="es-ES" dirty="0" smtClean="0"/>
              <a:t>conductancia </a:t>
            </a:r>
            <a:r>
              <a:rPr lang="es-ES" dirty="0"/>
              <a:t>es del doble. El aluminio se encuentra en </a:t>
            </a:r>
            <a:r>
              <a:rPr lang="es-ES" dirty="0" smtClean="0"/>
              <a:t>grandes </a:t>
            </a:r>
            <a:r>
              <a:rPr lang="es-ES" dirty="0"/>
              <a:t>cantidades y se lo extrae de un mineral llamado bauxita. </a:t>
            </a:r>
          </a:p>
          <a:p>
            <a:pPr algn="just"/>
            <a:r>
              <a:rPr lang="es-ES" dirty="0"/>
              <a:t>Se caracteriza por no ser muy resistente a la tracción, ser </a:t>
            </a:r>
            <a:r>
              <a:rPr lang="es-ES" dirty="0" smtClean="0"/>
              <a:t>más </a:t>
            </a:r>
            <a:r>
              <a:rPr lang="es-ES" dirty="0"/>
              <a:t>blando que el cobre, y no es fácil de soldar. A pesar </a:t>
            </a:r>
            <a:r>
              <a:rPr lang="es-ES" dirty="0" smtClean="0"/>
              <a:t>de </a:t>
            </a:r>
            <a:r>
              <a:rPr lang="es-ES" dirty="0"/>
              <a:t>esto, como es dúctil, permite ser trabajado por estirado, </a:t>
            </a:r>
            <a:r>
              <a:rPr lang="es-ES" dirty="0" smtClean="0"/>
              <a:t>laminado</a:t>
            </a:r>
            <a:r>
              <a:rPr lang="es-ES" dirty="0"/>
              <a:t>, forjado, hilado y extrusión</a:t>
            </a:r>
            <a:r>
              <a:rPr lang="es-ES" dirty="0" smtClean="0"/>
              <a:t>.</a:t>
            </a:r>
          </a:p>
          <a:p>
            <a:pPr algn="just"/>
            <a:r>
              <a:rPr lang="es-ES" dirty="0" smtClean="0"/>
              <a:t>Para mejorar la resistencia mecánica del aluminio, se le agrega magnesio</a:t>
            </a:r>
            <a:r>
              <a:rPr lang="es-ES" dirty="0"/>
              <a:t>, </a:t>
            </a:r>
            <a:r>
              <a:rPr lang="es-ES" dirty="0" smtClean="0"/>
              <a:t>hierro o silicio. Los conductores </a:t>
            </a:r>
            <a:r>
              <a:rPr lang="es-ES" dirty="0"/>
              <a:t>de </a:t>
            </a:r>
            <a:r>
              <a:rPr lang="es-ES" dirty="0" smtClean="0"/>
              <a:t>aluminio son empleados principalmente para transmisión y distribución de energía eléctrica en líneas aéreas</a:t>
            </a:r>
            <a:r>
              <a:rPr lang="es-ES" dirty="0"/>
              <a:t>. </a:t>
            </a:r>
          </a:p>
          <a:p>
            <a:pPr algn="just"/>
            <a:r>
              <a:rPr lang="es-ES" dirty="0" smtClean="0"/>
              <a:t>Gracias a las innumerables </a:t>
            </a:r>
            <a:r>
              <a:rPr lang="es-ES" dirty="0"/>
              <a:t>combinaciones </a:t>
            </a:r>
            <a:r>
              <a:rPr lang="es-ES" dirty="0" smtClean="0"/>
              <a:t>de alambres de aluminio y de </a:t>
            </a:r>
            <a:r>
              <a:rPr lang="es-ES" dirty="0"/>
              <a:t>acero, </a:t>
            </a:r>
            <a:r>
              <a:rPr lang="es-ES" dirty="0" smtClean="0"/>
              <a:t>se puede </a:t>
            </a:r>
            <a:r>
              <a:rPr lang="es-ES" dirty="0"/>
              <a:t>obtener una mejor </a:t>
            </a:r>
            <a:r>
              <a:rPr lang="es-ES" dirty="0" smtClean="0"/>
              <a:t>relación </a:t>
            </a:r>
            <a:r>
              <a:rPr lang="es-ES" dirty="0"/>
              <a:t>entre capacidad de transporte de corriente eléctrica </a:t>
            </a:r>
            <a:r>
              <a:rPr lang="es-ES" dirty="0" smtClean="0"/>
              <a:t>y resistencia </a:t>
            </a:r>
            <a:r>
              <a:rPr lang="es-ES" dirty="0"/>
              <a:t>mecánica para cada </a:t>
            </a:r>
            <a:r>
              <a:rPr lang="es-ES" dirty="0" smtClean="0"/>
              <a:t>tipo de aplicación</a:t>
            </a:r>
            <a:r>
              <a:rPr lang="es-ES" dirty="0"/>
              <a:t>. </a:t>
            </a:r>
          </a:p>
          <a:p>
            <a:pPr algn="just"/>
            <a:r>
              <a:rPr lang="es-ES" dirty="0"/>
              <a:t>Para fabricarlos, </a:t>
            </a:r>
            <a:r>
              <a:rPr lang="es-ES" dirty="0" smtClean="0"/>
              <a:t>se emplean </a:t>
            </a:r>
            <a:r>
              <a:rPr lang="es-ES" dirty="0"/>
              <a:t>metales </a:t>
            </a:r>
            <a:r>
              <a:rPr lang="es-ES" dirty="0" smtClean="0"/>
              <a:t>y aleaciones</a:t>
            </a:r>
            <a:r>
              <a:rPr lang="es-ES" dirty="0"/>
              <a:t>, acero </a:t>
            </a:r>
            <a:r>
              <a:rPr lang="es-ES" dirty="0" smtClean="0"/>
              <a:t>recubierto </a:t>
            </a:r>
            <a:r>
              <a:rPr lang="es-ES" dirty="0"/>
              <a:t>con </a:t>
            </a:r>
            <a:r>
              <a:rPr lang="es-ES" dirty="0" smtClean="0"/>
              <a:t>zinc o aluminio</a:t>
            </a:r>
            <a:r>
              <a:rPr lang="es-ES" dirty="0"/>
              <a:t>.</a:t>
            </a:r>
          </a:p>
          <a:p>
            <a:pPr algn="just"/>
            <a:r>
              <a:rPr lang="es-ES" b="1" dirty="0">
                <a:solidFill>
                  <a:srgbClr val="0070C0"/>
                </a:solidFill>
                <a:latin typeface="Arial Rounded MT Bold" panose="020F0704030504030204" pitchFamily="34" charset="0"/>
              </a:rPr>
              <a:t>Elegir </a:t>
            </a:r>
            <a:r>
              <a:rPr lang="es-ES" b="1" dirty="0" smtClean="0">
                <a:solidFill>
                  <a:srgbClr val="0070C0"/>
                </a:solidFill>
                <a:latin typeface="Arial Rounded MT Bold" panose="020F0704030504030204" pitchFamily="34" charset="0"/>
              </a:rPr>
              <a:t>un buen conductor</a:t>
            </a:r>
            <a:endParaRPr lang="es-ES" b="1" dirty="0">
              <a:solidFill>
                <a:srgbClr val="0070C0"/>
              </a:solidFill>
              <a:latin typeface="Arial Rounded MT Bold" panose="020F0704030504030204" pitchFamily="34" charset="0"/>
            </a:endParaRPr>
          </a:p>
          <a:p>
            <a:pPr algn="ctr"/>
            <a:r>
              <a:rPr lang="es-ES" b="1" dirty="0">
                <a:solidFill>
                  <a:srgbClr val="0070C0"/>
                </a:solidFill>
              </a:rPr>
              <a:t>Muchas veces, por motivos económicos, </a:t>
            </a:r>
            <a:r>
              <a:rPr lang="es-ES" b="1" dirty="0" smtClean="0">
                <a:solidFill>
                  <a:srgbClr val="0070C0"/>
                </a:solidFill>
              </a:rPr>
              <a:t>algunos </a:t>
            </a:r>
            <a:r>
              <a:rPr lang="es-ES" b="1" dirty="0">
                <a:solidFill>
                  <a:srgbClr val="0070C0"/>
                </a:solidFill>
              </a:rPr>
              <a:t>elegimos conductores de </a:t>
            </a:r>
            <a:r>
              <a:rPr lang="es-ES" b="1" dirty="0" smtClean="0">
                <a:solidFill>
                  <a:srgbClr val="0070C0"/>
                </a:solidFill>
              </a:rPr>
              <a:t>menor </a:t>
            </a:r>
            <a:r>
              <a:rPr lang="es-ES" b="1" dirty="0">
                <a:solidFill>
                  <a:srgbClr val="0070C0"/>
                </a:solidFill>
              </a:rPr>
              <a:t>costo </a:t>
            </a:r>
            <a:r>
              <a:rPr lang="es-ES" b="1" dirty="0" smtClean="0">
                <a:solidFill>
                  <a:srgbClr val="0070C0"/>
                </a:solidFill>
              </a:rPr>
              <a:t>sin saber si respetan las normas de seguridad</a:t>
            </a:r>
            <a:r>
              <a:rPr lang="es-ES" b="1" dirty="0">
                <a:solidFill>
                  <a:srgbClr val="0070C0"/>
                </a:solidFill>
              </a:rPr>
              <a:t>. </a:t>
            </a:r>
            <a:r>
              <a:rPr lang="es-ES" b="1" dirty="0" smtClean="0">
                <a:solidFill>
                  <a:srgbClr val="0070C0"/>
                </a:solidFill>
              </a:rPr>
              <a:t>Esto puede </a:t>
            </a:r>
            <a:r>
              <a:rPr lang="es-ES" b="1" dirty="0">
                <a:solidFill>
                  <a:srgbClr val="0070C0"/>
                </a:solidFill>
              </a:rPr>
              <a:t>traer problemas tales como el </a:t>
            </a:r>
            <a:r>
              <a:rPr lang="es-ES" b="1" dirty="0" smtClean="0">
                <a:solidFill>
                  <a:srgbClr val="0070C0"/>
                </a:solidFill>
              </a:rPr>
              <a:t>recalentamiento del conductor</a:t>
            </a:r>
            <a:r>
              <a:rPr lang="es-ES" b="1" dirty="0">
                <a:solidFill>
                  <a:srgbClr val="0070C0"/>
                </a:solidFill>
              </a:rPr>
              <a:t>, </a:t>
            </a:r>
            <a:r>
              <a:rPr lang="es-ES" b="1" dirty="0" smtClean="0">
                <a:solidFill>
                  <a:srgbClr val="0070C0"/>
                </a:solidFill>
              </a:rPr>
              <a:t>el mal funcionamiento </a:t>
            </a:r>
            <a:r>
              <a:rPr lang="es-ES" b="1" dirty="0">
                <a:solidFill>
                  <a:srgbClr val="0070C0"/>
                </a:solidFill>
              </a:rPr>
              <a:t>de artefactos, etcétera. </a:t>
            </a:r>
          </a:p>
          <a:p>
            <a:pPr algn="ctr"/>
            <a:r>
              <a:rPr lang="es-ES" b="1" dirty="0">
                <a:solidFill>
                  <a:srgbClr val="0070C0"/>
                </a:solidFill>
              </a:rPr>
              <a:t>Esto </a:t>
            </a:r>
            <a:r>
              <a:rPr lang="es-ES" b="1" dirty="0" smtClean="0">
                <a:solidFill>
                  <a:srgbClr val="0070C0"/>
                </a:solidFill>
              </a:rPr>
              <a:t>se produce </a:t>
            </a:r>
            <a:r>
              <a:rPr lang="es-ES" b="1" dirty="0">
                <a:solidFill>
                  <a:srgbClr val="0070C0"/>
                </a:solidFill>
              </a:rPr>
              <a:t>porque </a:t>
            </a:r>
            <a:r>
              <a:rPr lang="es-ES" b="1" dirty="0" smtClean="0">
                <a:solidFill>
                  <a:srgbClr val="0070C0"/>
                </a:solidFill>
              </a:rPr>
              <a:t>la aleación de los metales </a:t>
            </a:r>
            <a:r>
              <a:rPr lang="es-ES" b="1" dirty="0">
                <a:solidFill>
                  <a:srgbClr val="0070C0"/>
                </a:solidFill>
              </a:rPr>
              <a:t>no </a:t>
            </a:r>
            <a:r>
              <a:rPr lang="es-ES" b="1" dirty="0" smtClean="0">
                <a:solidFill>
                  <a:srgbClr val="0070C0"/>
                </a:solidFill>
              </a:rPr>
              <a:t>es la apropiada</a:t>
            </a:r>
            <a:r>
              <a:rPr lang="es-ES" b="1" dirty="0">
                <a:solidFill>
                  <a:srgbClr val="0070C0"/>
                </a:solidFill>
              </a:rPr>
              <a:t>.</a:t>
            </a:r>
          </a:p>
          <a:p>
            <a:pPr algn="just"/>
            <a:r>
              <a:rPr lang="es-ES" dirty="0"/>
              <a:t>Los conductores de alta resistividad están compuestos </a:t>
            </a:r>
            <a:r>
              <a:rPr lang="es-ES" dirty="0" smtClean="0"/>
              <a:t>de </a:t>
            </a:r>
            <a:r>
              <a:rPr lang="es-ES" dirty="0"/>
              <a:t>aleaciones que tienen composiciones muy variadas y </a:t>
            </a:r>
            <a:r>
              <a:rPr lang="es-ES" dirty="0" smtClean="0"/>
              <a:t>se </a:t>
            </a:r>
            <a:r>
              <a:rPr lang="es-ES" dirty="0"/>
              <a:t>encuentran en el mercado bajo distintas </a:t>
            </a:r>
            <a:r>
              <a:rPr lang="es-ES" dirty="0" smtClean="0"/>
              <a:t>denominaciones</a:t>
            </a:r>
            <a:r>
              <a:rPr lang="es-ES" dirty="0"/>
              <a:t>. Los principales elementos empleados en ellas son: </a:t>
            </a:r>
          </a:p>
          <a:p>
            <a:pPr algn="ctr"/>
            <a:r>
              <a:rPr lang="es-ES" b="1" dirty="0"/>
              <a:t>cobre, cromo, hierro, níquel, manganeso, aluminio, zinc y </a:t>
            </a:r>
            <a:r>
              <a:rPr lang="es-ES" b="1" dirty="0" smtClean="0"/>
              <a:t>silicio</a:t>
            </a:r>
            <a:r>
              <a:rPr lang="es-ES" b="1" dirty="0"/>
              <a:t>, entre </a:t>
            </a:r>
            <a:r>
              <a:rPr lang="es-ES" b="1" dirty="0" smtClean="0"/>
              <a:t>otros, </a:t>
            </a:r>
            <a:endParaRPr lang="es-ES" b="1" dirty="0"/>
          </a:p>
          <a:p>
            <a:pPr algn="just"/>
            <a:r>
              <a:rPr lang="es-ES" dirty="0"/>
              <a:t>todas las sustancias se oponen en mayor o menor </a:t>
            </a:r>
            <a:r>
              <a:rPr lang="es-ES" dirty="0" smtClean="0"/>
              <a:t>grado </a:t>
            </a:r>
            <a:r>
              <a:rPr lang="es-ES" dirty="0"/>
              <a:t>al paso de la corriente eléctrica; esta oposición es </a:t>
            </a:r>
            <a:r>
              <a:rPr lang="es-ES" dirty="0" smtClean="0"/>
              <a:t>llamada </a:t>
            </a:r>
            <a:r>
              <a:rPr lang="es-ES" dirty="0"/>
              <a:t>resistencia eléctrica. Los materiales buenos </a:t>
            </a:r>
            <a:r>
              <a:rPr lang="es-ES" dirty="0" smtClean="0"/>
              <a:t>conductores </a:t>
            </a:r>
            <a:r>
              <a:rPr lang="es-ES" dirty="0"/>
              <a:t>de electricidad son bajos en resistencia, y </a:t>
            </a:r>
            <a:r>
              <a:rPr lang="es-ES" dirty="0" smtClean="0"/>
              <a:t>los </a:t>
            </a:r>
            <a:r>
              <a:rPr lang="es-ES" dirty="0"/>
              <a:t>aislantes tienen una resistencia alta. </a:t>
            </a:r>
            <a:endParaRPr lang="es-ES" dirty="0" smtClean="0"/>
          </a:p>
        </p:txBody>
      </p:sp>
    </p:spTree>
    <p:extLst>
      <p:ext uri="{BB962C8B-B14F-4D97-AF65-F5344CB8AC3E}">
        <p14:creationId xmlns:p14="http://schemas.microsoft.com/office/powerpoint/2010/main" val="4146496744"/>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Las </a:t>
            </a:r>
            <a:r>
              <a:rPr lang="es-ES" dirty="0"/>
              <a:t>principales </a:t>
            </a:r>
            <a:r>
              <a:rPr lang="es-ES" dirty="0" smtClean="0"/>
              <a:t>aleaciones </a:t>
            </a:r>
            <a:r>
              <a:rPr lang="es-ES" dirty="0"/>
              <a:t>de alta resistividad son las siguientes</a:t>
            </a:r>
            <a:r>
              <a:rPr lang="es-ES" dirty="0" smtClean="0"/>
              <a:t>:</a:t>
            </a:r>
          </a:p>
          <a:p>
            <a:pPr algn="just"/>
            <a:endParaRPr lang="es-ES" dirty="0"/>
          </a:p>
          <a:p>
            <a:pPr marL="285750" indent="-285750" algn="just">
              <a:buFont typeface="Arial" panose="020B0604020202020204" pitchFamily="34" charset="0"/>
              <a:buChar char="•"/>
            </a:pPr>
            <a:r>
              <a:rPr lang="es-ES" b="1" dirty="0"/>
              <a:t>Aleaciones de cobre y níquel</a:t>
            </a:r>
            <a:r>
              <a:rPr lang="es-ES" dirty="0"/>
              <a:t>: estas presentan una </a:t>
            </a:r>
            <a:r>
              <a:rPr lang="es-ES" dirty="0" smtClean="0"/>
              <a:t>resistencia </a:t>
            </a:r>
            <a:r>
              <a:rPr lang="es-ES" dirty="0"/>
              <a:t>al paso de la corriente eléctrica relativamente baja </a:t>
            </a:r>
            <a:r>
              <a:rPr lang="es-ES" dirty="0" smtClean="0"/>
              <a:t>y </a:t>
            </a:r>
            <a:r>
              <a:rPr lang="es-ES" dirty="0"/>
              <a:t>una fuerza electromotriz elevada en relación al cobre. </a:t>
            </a:r>
            <a:r>
              <a:rPr lang="es-ES" dirty="0" smtClean="0"/>
              <a:t>El </a:t>
            </a:r>
            <a:r>
              <a:rPr lang="es-ES" dirty="0"/>
              <a:t>níquel representa el 40 % y el cobre el 60 % restante, y </a:t>
            </a:r>
            <a:r>
              <a:rPr lang="es-ES" dirty="0" smtClean="0"/>
              <a:t>es </a:t>
            </a:r>
            <a:r>
              <a:rPr lang="es-ES" dirty="0"/>
              <a:t>una aleación que no resulta útil para instrumentos de </a:t>
            </a:r>
            <a:r>
              <a:rPr lang="es-ES" dirty="0" smtClean="0"/>
              <a:t>medida </a:t>
            </a:r>
            <a:r>
              <a:rPr lang="es-ES" dirty="0"/>
              <a:t>de precisión, a pesar de que su coeficiente de temperatura es bajo. Sin embargo, este se puede </a:t>
            </a:r>
            <a:r>
              <a:rPr lang="es-ES" dirty="0" smtClean="0"/>
              <a:t>incrementar </a:t>
            </a:r>
            <a:r>
              <a:rPr lang="es-ES" dirty="0"/>
              <a:t>añadiéndose zinc.</a:t>
            </a:r>
          </a:p>
          <a:p>
            <a:pPr marL="285750" indent="-285750" algn="just">
              <a:buFont typeface="Arial" panose="020B0604020202020204" pitchFamily="34" charset="0"/>
              <a:buChar char="•"/>
            </a:pPr>
            <a:r>
              <a:rPr lang="es-ES" b="1" dirty="0"/>
              <a:t>Aleación de cromo y níquel</a:t>
            </a:r>
            <a:r>
              <a:rPr lang="es-ES" dirty="0"/>
              <a:t>: esta se caracteriza por </a:t>
            </a:r>
            <a:r>
              <a:rPr lang="es-ES" dirty="0" smtClean="0"/>
              <a:t>presentar </a:t>
            </a:r>
            <a:r>
              <a:rPr lang="es-ES" dirty="0"/>
              <a:t>coeficientes bajos de temperatura, un coeficiente </a:t>
            </a:r>
            <a:r>
              <a:rPr lang="es-ES" dirty="0" smtClean="0"/>
              <a:t>de </a:t>
            </a:r>
            <a:r>
              <a:rPr lang="es-ES" dirty="0"/>
              <a:t>resistividad </a:t>
            </a:r>
            <a:r>
              <a:rPr lang="es-ES" dirty="0" err="1"/>
              <a:t>mayory</a:t>
            </a:r>
            <a:r>
              <a:rPr lang="es-ES" dirty="0"/>
              <a:t> una fuerza electromotriz pequeña </a:t>
            </a:r>
            <a:r>
              <a:rPr lang="es-ES" dirty="0" smtClean="0"/>
              <a:t>con </a:t>
            </a:r>
            <a:r>
              <a:rPr lang="es-ES" dirty="0"/>
              <a:t>respecto al cobre. Debido a que el conductor está </a:t>
            </a:r>
            <a:r>
              <a:rPr lang="es-ES" dirty="0" smtClean="0"/>
              <a:t>cubierto </a:t>
            </a:r>
            <a:r>
              <a:rPr lang="es-ES" dirty="0"/>
              <a:t>por una capa de óxido que lo protege del ataque </a:t>
            </a:r>
            <a:r>
              <a:rPr lang="es-ES" dirty="0" smtClean="0"/>
              <a:t>del </a:t>
            </a:r>
            <a:r>
              <a:rPr lang="es-ES" dirty="0"/>
              <a:t>oxígeno, resulta útil para trabajar a temperaturas </a:t>
            </a:r>
            <a:r>
              <a:rPr lang="es-ES" dirty="0" smtClean="0"/>
              <a:t>que superen </a:t>
            </a:r>
            <a:r>
              <a:rPr lang="es-ES" dirty="0"/>
              <a:t>los 1000 </a:t>
            </a:r>
            <a:r>
              <a:rPr lang="es-ES" dirty="0" smtClean="0"/>
              <a:t>°C. </a:t>
            </a:r>
            <a:r>
              <a:rPr lang="es-ES" dirty="0"/>
              <a:t>Los conductores de alta </a:t>
            </a:r>
            <a:r>
              <a:rPr lang="es-ES" dirty="0" smtClean="0"/>
              <a:t>resistividad se </a:t>
            </a:r>
            <a:r>
              <a:rPr lang="es-ES" dirty="0"/>
              <a:t>caracterizan entonces por perdurar a lo largo del </a:t>
            </a:r>
            <a:r>
              <a:rPr lang="es-ES" dirty="0" smtClean="0"/>
              <a:t>tiempo, contar con un punto de fusión elevado</a:t>
            </a:r>
            <a:r>
              <a:rPr lang="es-ES" dirty="0"/>
              <a:t>, </a:t>
            </a:r>
            <a:r>
              <a:rPr lang="es-ES" dirty="0" smtClean="0"/>
              <a:t>ser fáciles de soldar</a:t>
            </a:r>
            <a:r>
              <a:rPr lang="es-ES" dirty="0"/>
              <a:t>, ser dúctiles </a:t>
            </a:r>
            <a:r>
              <a:rPr lang="es-ES" dirty="0" smtClean="0"/>
              <a:t>y maleables</a:t>
            </a:r>
            <a:r>
              <a:rPr lang="es-ES" dirty="0"/>
              <a:t>.</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3321133" y="3727494"/>
            <a:ext cx="2818410" cy="1754326"/>
          </a:xfrm>
          <a:prstGeom prst="rect">
            <a:avLst/>
          </a:prstGeom>
        </p:spPr>
        <p:txBody>
          <a:bodyPr wrap="square">
            <a:spAutoFit/>
          </a:bodyPr>
          <a:lstStyle/>
          <a:p>
            <a:pPr algn="just"/>
            <a:r>
              <a:rPr lang="es-ES" b="1" dirty="0" smtClean="0"/>
              <a:t>Cables </a:t>
            </a:r>
            <a:r>
              <a:rPr lang="es-ES" b="1" dirty="0"/>
              <a:t>de aleación. </a:t>
            </a:r>
          </a:p>
          <a:p>
            <a:pPr algn="just"/>
            <a:r>
              <a:rPr lang="es-ES" b="1" dirty="0"/>
              <a:t>Se </a:t>
            </a:r>
            <a:r>
              <a:rPr lang="es-ES" b="1" dirty="0" smtClean="0"/>
              <a:t>los utiliza por su menor </a:t>
            </a:r>
            <a:r>
              <a:rPr lang="es-ES" b="1" dirty="0"/>
              <a:t>costo </a:t>
            </a:r>
            <a:r>
              <a:rPr lang="es-ES" b="1" dirty="0" smtClean="0"/>
              <a:t>y también </a:t>
            </a:r>
            <a:r>
              <a:rPr lang="es-ES" b="1" dirty="0"/>
              <a:t>para </a:t>
            </a:r>
            <a:r>
              <a:rPr lang="es-ES" b="1" dirty="0" smtClean="0"/>
              <a:t>reemplazar </a:t>
            </a:r>
            <a:r>
              <a:rPr lang="es-ES" b="1" dirty="0"/>
              <a:t>las líneas de </a:t>
            </a:r>
            <a:r>
              <a:rPr lang="es-ES" b="1" dirty="0" smtClean="0"/>
              <a:t>cobre </a:t>
            </a:r>
            <a:r>
              <a:rPr lang="es-ES" b="1" dirty="0"/>
              <a:t>cuando están </a:t>
            </a:r>
            <a:r>
              <a:rPr lang="es-ES" b="1" dirty="0" smtClean="0"/>
              <a:t>expuestas </a:t>
            </a:r>
            <a:r>
              <a:rPr lang="es-ES" b="1" dirty="0"/>
              <a:t>a robo.</a:t>
            </a:r>
          </a:p>
        </p:txBody>
      </p:sp>
      <p:pic>
        <p:nvPicPr>
          <p:cNvPr id="4" name="Imagen 3"/>
          <p:cNvPicPr>
            <a:picLocks noChangeAspect="1"/>
          </p:cNvPicPr>
          <p:nvPr/>
        </p:nvPicPr>
        <p:blipFill>
          <a:blip r:embed="rId2"/>
          <a:stretch>
            <a:fillRect/>
          </a:stretch>
        </p:blipFill>
        <p:spPr>
          <a:xfrm>
            <a:off x="6398325" y="3585482"/>
            <a:ext cx="2514600" cy="2038350"/>
          </a:xfrm>
          <a:prstGeom prst="rect">
            <a:avLst/>
          </a:prstGeom>
        </p:spPr>
      </p:pic>
      <p:sp>
        <p:nvSpPr>
          <p:cNvPr id="5" name="Rectángulo 4"/>
          <p:cNvSpPr/>
          <p:nvPr/>
        </p:nvSpPr>
        <p:spPr>
          <a:xfrm>
            <a:off x="305542" y="5748563"/>
            <a:ext cx="11668002"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conductores eléctricos que han cumplido su vida útil son una de las principales causas de los accidentes eléctricos</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4261130785"/>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3416320"/>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Sección </a:t>
            </a:r>
            <a:r>
              <a:rPr lang="es-ES" b="1" dirty="0" smtClean="0">
                <a:solidFill>
                  <a:srgbClr val="0070C0"/>
                </a:solidFill>
                <a:latin typeface="Arial Rounded MT Bold" panose="020F0704030504030204" pitchFamily="34" charset="0"/>
              </a:rPr>
              <a:t>de los conductores</a:t>
            </a:r>
            <a:endParaRPr lang="es-ES" b="1" dirty="0">
              <a:solidFill>
                <a:srgbClr val="0070C0"/>
              </a:solidFill>
              <a:latin typeface="Arial Rounded MT Bold" panose="020F0704030504030204" pitchFamily="34" charset="0"/>
            </a:endParaRPr>
          </a:p>
          <a:p>
            <a:pPr algn="just"/>
            <a:r>
              <a:rPr lang="es-ES" dirty="0" smtClean="0"/>
              <a:t>Para determinar la sección de los conductores, deben tenerse en cuenta los factores </a:t>
            </a:r>
            <a:r>
              <a:rPr lang="es-ES" dirty="0"/>
              <a:t>siguientes:</a:t>
            </a:r>
          </a:p>
          <a:p>
            <a:pPr marL="742950" lvl="1" indent="-285750" algn="just">
              <a:buFont typeface="Wingdings" panose="05000000000000000000" pitchFamily="2" charset="2"/>
              <a:buChar char="q"/>
            </a:pPr>
            <a:r>
              <a:rPr lang="es-ES" b="1" dirty="0" smtClean="0"/>
              <a:t>Temperatura</a:t>
            </a:r>
            <a:r>
              <a:rPr lang="es-ES" dirty="0"/>
              <a:t>: la temperatura en el conductor no debe </a:t>
            </a:r>
            <a:r>
              <a:rPr lang="es-ES" dirty="0" smtClean="0"/>
              <a:t>ser superior </a:t>
            </a:r>
            <a:r>
              <a:rPr lang="es-ES" dirty="0"/>
              <a:t>a 70 </a:t>
            </a:r>
            <a:r>
              <a:rPr lang="es-ES" dirty="0" smtClean="0"/>
              <a:t>°C </a:t>
            </a:r>
            <a:r>
              <a:rPr lang="es-ES" dirty="0"/>
              <a:t>en los cables con aislamiento de </a:t>
            </a:r>
            <a:r>
              <a:rPr lang="es-ES" dirty="0" err="1" smtClean="0"/>
              <a:t>policloruro</a:t>
            </a:r>
            <a:r>
              <a:rPr lang="es-ES" dirty="0" smtClean="0"/>
              <a:t> </a:t>
            </a:r>
            <a:r>
              <a:rPr lang="es-ES" dirty="0"/>
              <a:t>de vinilo o de goma y 90 </a:t>
            </a:r>
            <a:r>
              <a:rPr lang="es-ES" dirty="0" smtClean="0"/>
              <a:t>°C </a:t>
            </a:r>
            <a:r>
              <a:rPr lang="es-ES" dirty="0"/>
              <a:t>en los cables con </a:t>
            </a:r>
            <a:r>
              <a:rPr lang="es-ES" dirty="0" smtClean="0"/>
              <a:t>aislamiento </a:t>
            </a:r>
            <a:r>
              <a:rPr lang="es-ES" dirty="0"/>
              <a:t>de goma butílica, etileno-</a:t>
            </a:r>
            <a:r>
              <a:rPr lang="es-ES" dirty="0" err="1"/>
              <a:t>propileno</a:t>
            </a:r>
            <a:r>
              <a:rPr lang="es-ES" dirty="0"/>
              <a:t> o polietileno </a:t>
            </a:r>
            <a:r>
              <a:rPr lang="es-ES" dirty="0" smtClean="0"/>
              <a:t>reticulado</a:t>
            </a:r>
            <a:r>
              <a:rPr lang="es-ES" dirty="0"/>
              <a:t>.</a:t>
            </a:r>
          </a:p>
          <a:p>
            <a:pPr marL="742950" lvl="1" indent="-285750" algn="just">
              <a:buFont typeface="Wingdings" panose="05000000000000000000" pitchFamily="2" charset="2"/>
              <a:buChar char="q"/>
            </a:pPr>
            <a:r>
              <a:rPr lang="es-ES" b="1" dirty="0" smtClean="0"/>
              <a:t>Caída </a:t>
            </a:r>
            <a:r>
              <a:rPr lang="es-ES" b="1" dirty="0"/>
              <a:t>de tensión</a:t>
            </a:r>
            <a:r>
              <a:rPr lang="es-ES" dirty="0"/>
              <a:t>: es importante que la tolerancia </a:t>
            </a:r>
            <a:r>
              <a:rPr lang="es-ES" dirty="0" smtClean="0"/>
              <a:t>máxima </a:t>
            </a:r>
            <a:r>
              <a:rPr lang="es-ES" dirty="0"/>
              <a:t>admisible de la tensión no sea superior a -5 % de su </a:t>
            </a:r>
            <a:r>
              <a:rPr lang="es-ES" dirty="0" smtClean="0"/>
              <a:t>tensión </a:t>
            </a:r>
            <a:r>
              <a:rPr lang="es-ES" dirty="0"/>
              <a:t>nominal.</a:t>
            </a:r>
          </a:p>
          <a:p>
            <a:pPr marL="742950" lvl="1" indent="-285750" algn="just">
              <a:buFont typeface="Wingdings" panose="05000000000000000000" pitchFamily="2" charset="2"/>
              <a:buChar char="q"/>
            </a:pPr>
            <a:r>
              <a:rPr lang="es-ES" b="1" dirty="0" smtClean="0"/>
              <a:t>Impedancia</a:t>
            </a:r>
            <a:r>
              <a:rPr lang="es-ES" dirty="0"/>
              <a:t>: debe contar con un valor máximo de la </a:t>
            </a:r>
            <a:r>
              <a:rPr lang="es-ES" dirty="0" smtClean="0"/>
              <a:t>impedancia </a:t>
            </a:r>
            <a:r>
              <a:rPr lang="es-ES" dirty="0"/>
              <a:t>(longitud del conductor) que permita asegurar </a:t>
            </a:r>
            <a:r>
              <a:rPr lang="es-ES" dirty="0" smtClean="0"/>
              <a:t>el </a:t>
            </a:r>
            <a:r>
              <a:rPr lang="es-ES" dirty="0"/>
              <a:t>funcionamiento de la protección contra cortocircuitos.</a:t>
            </a:r>
          </a:p>
          <a:p>
            <a:pPr algn="just"/>
            <a:r>
              <a:rPr lang="es-ES" dirty="0"/>
              <a:t>Siempre que realicemos una instalación eléctrica, debemos </a:t>
            </a:r>
            <a:r>
              <a:rPr lang="es-ES" dirty="0" smtClean="0"/>
              <a:t>hacer </a:t>
            </a:r>
            <a:r>
              <a:rPr lang="es-ES" dirty="0"/>
              <a:t>los cálculos de los conductores como así también </a:t>
            </a:r>
            <a:r>
              <a:rPr lang="es-ES" dirty="0" smtClean="0"/>
              <a:t>de </a:t>
            </a:r>
            <a:r>
              <a:rPr lang="es-ES" dirty="0"/>
              <a:t>la cañería. Es recomendable que tanto los conductores </a:t>
            </a:r>
            <a:r>
              <a:rPr lang="es-ES" dirty="0" smtClean="0"/>
              <a:t>como </a:t>
            </a:r>
            <a:r>
              <a:rPr lang="es-ES" dirty="0"/>
              <a:t>la cañería por colocar sean un poco más grandes que </a:t>
            </a:r>
            <a:r>
              <a:rPr lang="es-ES" dirty="0" smtClean="0"/>
              <a:t>los </a:t>
            </a:r>
            <a:r>
              <a:rPr lang="es-ES" dirty="0"/>
              <a:t>resultados de los cálculos.</a:t>
            </a:r>
          </a:p>
        </p:txBody>
      </p:sp>
      <p:sp>
        <p:nvSpPr>
          <p:cNvPr id="6" name="Rectángulo 5"/>
          <p:cNvSpPr/>
          <p:nvPr/>
        </p:nvSpPr>
        <p:spPr>
          <a:xfrm>
            <a:off x="261257" y="6094551"/>
            <a:ext cx="11483439" cy="646331"/>
          </a:xfrm>
          <a:prstGeom prst="rect">
            <a:avLst/>
          </a:prstGeom>
        </p:spPr>
        <p:txBody>
          <a:bodyPr wrap="square">
            <a:spAutoFit/>
          </a:bodyPr>
          <a:lstStyle/>
          <a:p>
            <a:pPr algn="ctr"/>
            <a:r>
              <a:rPr lang="es-ES" b="1" dirty="0" smtClean="0"/>
              <a:t>El cable </a:t>
            </a:r>
            <a:r>
              <a:rPr lang="es-ES" b="1" dirty="0"/>
              <a:t>llamado desnudo por no tener </a:t>
            </a:r>
            <a:r>
              <a:rPr lang="es-ES" b="1" dirty="0" smtClean="0"/>
              <a:t>recubrimiento se </a:t>
            </a:r>
            <a:r>
              <a:rPr lang="es-ES" b="1" dirty="0"/>
              <a:t>utiliza para </a:t>
            </a:r>
            <a:r>
              <a:rPr lang="es-ES" b="1" dirty="0" smtClean="0"/>
              <a:t>las instalaciones </a:t>
            </a:r>
            <a:r>
              <a:rPr lang="es-ES" b="1" dirty="0"/>
              <a:t>de descarga </a:t>
            </a:r>
            <a:r>
              <a:rPr lang="es-ES" b="1" dirty="0" smtClean="0"/>
              <a:t>a tierra</a:t>
            </a:r>
            <a:r>
              <a:rPr lang="es-ES" b="1" dirty="0"/>
              <a:t>. </a:t>
            </a:r>
          </a:p>
          <a:p>
            <a:pPr algn="ctr"/>
            <a:r>
              <a:rPr lang="es-ES" b="1" dirty="0"/>
              <a:t>Este es uno </a:t>
            </a:r>
            <a:r>
              <a:rPr lang="es-ES" b="1" dirty="0" smtClean="0"/>
              <a:t>de los </a:t>
            </a:r>
            <a:r>
              <a:rPr lang="es-ES" b="1" dirty="0"/>
              <a:t>que menos aleación debe tener </a:t>
            </a:r>
            <a:r>
              <a:rPr lang="es-ES" b="1" dirty="0" smtClean="0"/>
              <a:t>para </a:t>
            </a:r>
            <a:r>
              <a:rPr lang="es-ES" b="1" dirty="0"/>
              <a:t>ser un buen conductor de descarga.</a:t>
            </a:r>
          </a:p>
        </p:txBody>
      </p:sp>
      <p:pic>
        <p:nvPicPr>
          <p:cNvPr id="7" name="Imagen 6"/>
          <p:cNvPicPr>
            <a:picLocks noChangeAspect="1"/>
          </p:cNvPicPr>
          <p:nvPr/>
        </p:nvPicPr>
        <p:blipFill>
          <a:blip r:embed="rId2"/>
          <a:stretch>
            <a:fillRect/>
          </a:stretch>
        </p:blipFill>
        <p:spPr>
          <a:xfrm>
            <a:off x="4595750" y="3416629"/>
            <a:ext cx="2826327" cy="2677921"/>
          </a:xfrm>
          <a:prstGeom prst="rect">
            <a:avLst/>
          </a:prstGeom>
        </p:spPr>
      </p:pic>
    </p:spTree>
    <p:extLst>
      <p:ext uri="{BB962C8B-B14F-4D97-AF65-F5344CB8AC3E}">
        <p14:creationId xmlns:p14="http://schemas.microsoft.com/office/powerpoint/2010/main" val="1471918428"/>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73776" y="3058471"/>
            <a:ext cx="10782795" cy="923330"/>
          </a:xfrm>
          <a:prstGeom prst="rect">
            <a:avLst/>
          </a:prstGeom>
        </p:spPr>
        <p:txBody>
          <a:bodyPr wrap="square">
            <a:spAutoFit/>
          </a:bodyPr>
          <a:lstStyle/>
          <a:p>
            <a:pPr algn="ctr"/>
            <a:r>
              <a:rPr lang="es-ES" sz="5400" b="1" dirty="0" smtClean="0"/>
              <a:t>CONDUCTORES</a:t>
            </a:r>
            <a:endParaRPr lang="es-ES" sz="5400" b="1" dirty="0"/>
          </a:p>
        </p:txBody>
      </p:sp>
    </p:spTree>
    <p:extLst>
      <p:ext uri="{BB962C8B-B14F-4D97-AF65-F5344CB8AC3E}">
        <p14:creationId xmlns:p14="http://schemas.microsoft.com/office/powerpoint/2010/main" val="490563041"/>
      </p:ext>
    </p:extLst>
  </p:cSld>
  <p:clrMapOvr>
    <a:masterClrMapping/>
  </p:clrMapOvr>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dirty="0"/>
              <a:t>Como sabemos, existen diferentes tipos </a:t>
            </a:r>
            <a:r>
              <a:rPr lang="es-ES" dirty="0" smtClean="0"/>
              <a:t>de conductores </a:t>
            </a:r>
            <a:r>
              <a:rPr lang="es-ES" dirty="0"/>
              <a:t>con </a:t>
            </a:r>
            <a:r>
              <a:rPr lang="es-ES" dirty="0" smtClean="0"/>
              <a:t>los que </a:t>
            </a:r>
            <a:r>
              <a:rPr lang="es-ES" dirty="0"/>
              <a:t>podremos enfrentar tareas específicas. </a:t>
            </a:r>
            <a:r>
              <a:rPr lang="es-ES" dirty="0" smtClean="0"/>
              <a:t>En general</a:t>
            </a:r>
            <a:r>
              <a:rPr lang="es-ES" dirty="0"/>
              <a:t>, se </a:t>
            </a:r>
          </a:p>
          <a:p>
            <a:pPr algn="just"/>
            <a:r>
              <a:rPr lang="es-ES" dirty="0"/>
              <a:t>componen </a:t>
            </a:r>
            <a:r>
              <a:rPr lang="es-ES" dirty="0" smtClean="0"/>
              <a:t>de las partes </a:t>
            </a:r>
            <a:r>
              <a:rPr lang="es-ES" dirty="0"/>
              <a:t>que mencionamos </a:t>
            </a:r>
            <a:r>
              <a:rPr lang="es-ES" dirty="0" smtClean="0"/>
              <a:t>a continuación: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052762" y="876300"/>
            <a:ext cx="6086475" cy="5105400"/>
          </a:xfrm>
          <a:prstGeom prst="rect">
            <a:avLst/>
          </a:prstGeom>
        </p:spPr>
      </p:pic>
    </p:spTree>
    <p:extLst>
      <p:ext uri="{BB962C8B-B14F-4D97-AF65-F5344CB8AC3E}">
        <p14:creationId xmlns:p14="http://schemas.microsoft.com/office/powerpoint/2010/main" val="3624848016"/>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de mayor sección</a:t>
            </a:r>
          </a:p>
          <a:p>
            <a:pPr algn="just"/>
            <a:r>
              <a:rPr lang="es-ES" dirty="0" smtClean="0"/>
              <a:t>Recomendamos </a:t>
            </a:r>
            <a:r>
              <a:rPr lang="es-ES" dirty="0"/>
              <a:t>siempre colocar conductores mayores </a:t>
            </a:r>
            <a:r>
              <a:rPr lang="es-ES" dirty="0" smtClean="0"/>
              <a:t>al que </a:t>
            </a:r>
            <a:r>
              <a:rPr lang="es-ES" dirty="0"/>
              <a:t>resulte </a:t>
            </a:r>
            <a:r>
              <a:rPr lang="es-ES" dirty="0" smtClean="0"/>
              <a:t>del cálculo </a:t>
            </a:r>
            <a:r>
              <a:rPr lang="es-ES" dirty="0"/>
              <a:t>que hagamos, debido </a:t>
            </a:r>
            <a:r>
              <a:rPr lang="es-ES" dirty="0" smtClean="0"/>
              <a:t>a que</a:t>
            </a:r>
            <a:r>
              <a:rPr lang="es-ES" dirty="0"/>
              <a:t>, </a:t>
            </a:r>
            <a:r>
              <a:rPr lang="es-ES" dirty="0" smtClean="0"/>
              <a:t>en estos </a:t>
            </a:r>
            <a:r>
              <a:rPr lang="es-ES" dirty="0"/>
              <a:t>momentos, </a:t>
            </a:r>
            <a:r>
              <a:rPr lang="es-ES" dirty="0" smtClean="0"/>
              <a:t>a diario </a:t>
            </a:r>
            <a:r>
              <a:rPr lang="es-ES" dirty="0"/>
              <a:t>salen </a:t>
            </a:r>
            <a:r>
              <a:rPr lang="es-ES" dirty="0" smtClean="0"/>
              <a:t>a la venta nuevos </a:t>
            </a:r>
            <a:r>
              <a:rPr lang="es-ES" dirty="0"/>
              <a:t>productos que funcionan con </a:t>
            </a:r>
            <a:r>
              <a:rPr lang="es-ES" dirty="0" smtClean="0"/>
              <a:t>energía </a:t>
            </a:r>
            <a:r>
              <a:rPr lang="es-ES" dirty="0"/>
              <a:t>eléctrica </a:t>
            </a:r>
            <a:r>
              <a:rPr lang="es-ES" dirty="0" smtClean="0"/>
              <a:t>tanto para hogares </a:t>
            </a:r>
            <a:r>
              <a:rPr lang="es-ES" dirty="0"/>
              <a:t>como para industrias</a:t>
            </a:r>
            <a:r>
              <a:rPr lang="es-ES" dirty="0" smtClean="0"/>
              <a:t>. Por </a:t>
            </a:r>
            <a:r>
              <a:rPr lang="es-ES" dirty="0"/>
              <a:t>eso, deberíamos dejar preparada </a:t>
            </a:r>
            <a:r>
              <a:rPr lang="es-ES" dirty="0" smtClean="0"/>
              <a:t>la instalación para el posible </a:t>
            </a:r>
            <a:r>
              <a:rPr lang="es-ES" dirty="0"/>
              <a:t>agregado de futuros artefactos eléctricos </a:t>
            </a:r>
            <a:r>
              <a:rPr lang="es-ES" dirty="0" smtClean="0"/>
              <a:t>en ella. En algunos </a:t>
            </a:r>
            <a:r>
              <a:rPr lang="es-ES" dirty="0"/>
              <a:t>casos se </a:t>
            </a:r>
            <a:r>
              <a:rPr lang="es-ES" dirty="0" smtClean="0"/>
              <a:t>utiliza una instalación de una medida </a:t>
            </a:r>
            <a:r>
              <a:rPr lang="es-ES" dirty="0"/>
              <a:t>menor para </a:t>
            </a:r>
            <a:r>
              <a:rPr lang="es-ES" dirty="0" smtClean="0"/>
              <a:t>la iluminación y una </a:t>
            </a:r>
            <a:r>
              <a:rPr lang="es-ES" dirty="0"/>
              <a:t>con sección mayor </a:t>
            </a:r>
            <a:r>
              <a:rPr lang="es-ES" dirty="0" smtClean="0"/>
              <a:t>para las </a:t>
            </a:r>
            <a:r>
              <a:rPr lang="es-ES" dirty="0"/>
              <a:t>líneas de tomas; </a:t>
            </a:r>
            <a:r>
              <a:rPr lang="es-ES" dirty="0" smtClean="0"/>
              <a:t>esa es otra alternativa para </a:t>
            </a:r>
            <a:r>
              <a:rPr lang="es-ES" dirty="0"/>
              <a:t>dejar nuestra </a:t>
            </a:r>
            <a:r>
              <a:rPr lang="es-ES" dirty="0" smtClean="0"/>
              <a:t>instalación lista para </a:t>
            </a:r>
            <a:r>
              <a:rPr lang="es-ES" dirty="0"/>
              <a:t>futuras reformas</a:t>
            </a:r>
            <a:r>
              <a:rPr lang="es-ES" dirty="0" smtClean="0"/>
              <a:t>.</a:t>
            </a:r>
          </a:p>
          <a:p>
            <a:pPr algn="just"/>
            <a:r>
              <a:rPr lang="es-ES" b="1" dirty="0" smtClean="0">
                <a:solidFill>
                  <a:srgbClr val="0070C0"/>
                </a:solidFill>
                <a:latin typeface="Arial Rounded MT Bold" panose="020F0704030504030204" pitchFamily="34" charset="0"/>
              </a:rPr>
              <a:t>Dimensionado </a:t>
            </a:r>
            <a:r>
              <a:rPr lang="es-ES" b="1" dirty="0">
                <a:solidFill>
                  <a:srgbClr val="0070C0"/>
                </a:solidFill>
                <a:latin typeface="Arial Rounded MT Bold" panose="020F0704030504030204" pitchFamily="34" charset="0"/>
              </a:rPr>
              <a:t>de conductores</a:t>
            </a:r>
          </a:p>
          <a:p>
            <a:pPr algn="just"/>
            <a:r>
              <a:rPr lang="es-ES" dirty="0"/>
              <a:t>El dimensionado se realiza a partir del número de puntos </a:t>
            </a:r>
            <a:r>
              <a:rPr lang="es-ES" dirty="0" smtClean="0"/>
              <a:t>de </a:t>
            </a:r>
            <a:r>
              <a:rPr lang="es-ES" dirty="0"/>
              <a:t>uso para cada circuito, factores de simultaneidad y uso </a:t>
            </a:r>
            <a:r>
              <a:rPr lang="es-ES" dirty="0" smtClean="0"/>
              <a:t>de </a:t>
            </a:r>
            <a:r>
              <a:rPr lang="es-ES" dirty="0"/>
              <a:t>la instalación. También debemos considerar la potencia </a:t>
            </a:r>
            <a:r>
              <a:rPr lang="es-ES" dirty="0" smtClean="0"/>
              <a:t>prevista </a:t>
            </a:r>
            <a:r>
              <a:rPr lang="es-ES" dirty="0"/>
              <a:t>por cada toma, la intensidad admisible de los </a:t>
            </a:r>
            <a:r>
              <a:rPr lang="es-ES" dirty="0" smtClean="0"/>
              <a:t>conductores </a:t>
            </a:r>
            <a:r>
              <a:rPr lang="es-ES" dirty="0"/>
              <a:t>y la caída de tensión.</a:t>
            </a:r>
          </a:p>
          <a:p>
            <a:pPr algn="just"/>
            <a:r>
              <a:rPr lang="es-ES" dirty="0"/>
              <a:t>Además, se tendrá en cuenta que los conductores activos </a:t>
            </a:r>
            <a:r>
              <a:rPr lang="es-ES" dirty="0" smtClean="0"/>
              <a:t>serán </a:t>
            </a:r>
            <a:r>
              <a:rPr lang="es-ES" dirty="0"/>
              <a:t>de cobre, aislados y con una tensión asignada de </a:t>
            </a:r>
            <a:r>
              <a:rPr lang="es-ES" dirty="0" smtClean="0"/>
              <a:t>450/750 </a:t>
            </a:r>
            <a:r>
              <a:rPr lang="es-ES" dirty="0"/>
              <a:t>V como mínimo. Los conductores de protección </a:t>
            </a:r>
            <a:r>
              <a:rPr lang="es-ES" dirty="0" smtClean="0"/>
              <a:t>serán </a:t>
            </a:r>
            <a:r>
              <a:rPr lang="es-ES" dirty="0"/>
              <a:t>de cobre y se instalarán por la misma canalización que </a:t>
            </a:r>
            <a:r>
              <a:rPr lang="es-ES" dirty="0" smtClean="0"/>
              <a:t>los </a:t>
            </a:r>
            <a:r>
              <a:rPr lang="es-ES" dirty="0"/>
              <a:t>conductores activos.</a:t>
            </a:r>
          </a:p>
          <a:p>
            <a:pPr algn="just"/>
            <a:r>
              <a:rPr lang="es-ES" dirty="0"/>
              <a:t>La caída de tensión máxima permitida será del 3 % de la </a:t>
            </a:r>
            <a:r>
              <a:rPr lang="es-ES" dirty="0" smtClean="0"/>
              <a:t>tensión </a:t>
            </a:r>
            <a:r>
              <a:rPr lang="es-ES" dirty="0"/>
              <a:t>nominal. Esta caída de tensión se calculará para una </a:t>
            </a:r>
            <a:r>
              <a:rPr lang="es-ES" dirty="0" smtClean="0"/>
              <a:t>intensidad </a:t>
            </a:r>
            <a:r>
              <a:rPr lang="es-ES" dirty="0"/>
              <a:t>de funcionamiento del circuito igual a la </a:t>
            </a:r>
            <a:r>
              <a:rPr lang="es-ES" dirty="0" smtClean="0"/>
              <a:t>intensidad </a:t>
            </a:r>
            <a:r>
              <a:rPr lang="es-ES" dirty="0"/>
              <a:t>del interruptor automático de dicho circuito y para una </a:t>
            </a:r>
            <a:r>
              <a:rPr lang="es-ES" dirty="0" smtClean="0"/>
              <a:t>distancia </a:t>
            </a:r>
            <a:r>
              <a:rPr lang="es-ES" dirty="0"/>
              <a:t>correspondiente a la del punto de utilización más </a:t>
            </a:r>
            <a:r>
              <a:rPr lang="es-ES" dirty="0" smtClean="0"/>
              <a:t>alejado </a:t>
            </a:r>
            <a:r>
              <a:rPr lang="es-ES" dirty="0"/>
              <a:t>del origen de la instalación interior.</a:t>
            </a:r>
          </a:p>
          <a:p>
            <a:pPr algn="just"/>
            <a:r>
              <a:rPr lang="es-ES" dirty="0"/>
              <a:t>El cálculo preciso de las dimensiones de un cable puede </a:t>
            </a:r>
            <a:r>
              <a:rPr lang="es-ES" dirty="0" smtClean="0"/>
              <a:t>llegar </a:t>
            </a:r>
            <a:r>
              <a:rPr lang="es-ES" dirty="0"/>
              <a:t>a ser muy complicado si las condiciones de instalación </a:t>
            </a:r>
            <a:r>
              <a:rPr lang="es-ES" dirty="0" smtClean="0"/>
              <a:t>difieren </a:t>
            </a:r>
            <a:r>
              <a:rPr lang="es-ES" dirty="0"/>
              <a:t>mucho de las indicadas en las tablas de corrientes </a:t>
            </a:r>
            <a:r>
              <a:rPr lang="es-ES" dirty="0" smtClean="0"/>
              <a:t>máximas </a:t>
            </a:r>
            <a:r>
              <a:rPr lang="es-ES" dirty="0"/>
              <a:t>de cada tipo de cable.</a:t>
            </a:r>
          </a:p>
          <a:p>
            <a:pPr algn="just"/>
            <a:r>
              <a:rPr lang="es-ES" dirty="0"/>
              <a:t>La capacidad de conducir corriente que tiene un cable </a:t>
            </a:r>
            <a:r>
              <a:rPr lang="es-ES" dirty="0" smtClean="0"/>
              <a:t>depende </a:t>
            </a:r>
            <a:r>
              <a:rPr lang="es-ES" dirty="0"/>
              <a:t>fundamentalmente de su resistencia óhmica y de la </a:t>
            </a:r>
            <a:r>
              <a:rPr lang="es-ES" dirty="0" smtClean="0"/>
              <a:t>posibilidad </a:t>
            </a:r>
            <a:r>
              <a:rPr lang="es-ES" dirty="0"/>
              <a:t>de disipación térmica (enfriamiento) que posea </a:t>
            </a:r>
            <a:r>
              <a:rPr lang="es-ES" dirty="0" smtClean="0"/>
              <a:t>el </a:t>
            </a:r>
            <a:r>
              <a:rPr lang="es-ES" dirty="0"/>
              <a:t>cable. Esto quiere decir que un cable con mucho aislante </a:t>
            </a:r>
            <a:r>
              <a:rPr lang="es-ES" dirty="0" smtClean="0"/>
              <a:t>conducirá </a:t>
            </a:r>
            <a:r>
              <a:rPr lang="es-ES" dirty="0"/>
              <a:t>menos corriente que otro con poco, </a:t>
            </a:r>
            <a:r>
              <a:rPr lang="es-ES" dirty="0" smtClean="0"/>
              <a:t>considerando </a:t>
            </a:r>
            <a:r>
              <a:rPr lang="es-ES" dirty="0"/>
              <a:t>la misma cuerda conductora en ambos</a:t>
            </a:r>
            <a:r>
              <a:rPr lang="es-ES" dirty="0" smtClean="0"/>
              <a:t>.</a:t>
            </a:r>
          </a:p>
          <a:p>
            <a:pPr algn="just"/>
            <a:endParaRPr lang="es-ES" dirty="0"/>
          </a:p>
        </p:txBody>
      </p:sp>
    </p:spTree>
    <p:extLst>
      <p:ext uri="{BB962C8B-B14F-4D97-AF65-F5344CB8AC3E}">
        <p14:creationId xmlns:p14="http://schemas.microsoft.com/office/powerpoint/2010/main" val="1099056165"/>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dirty="0" smtClean="0"/>
              <a:t>En el cable con mayor espesor aislante, el calor generado en el conductor por efecto Joule tiene mayor dificultad para salir fuera del cable. También, si el cable tiene otras fuentes de calor cerca, por ejemplo otro cable, o si la temperatura ambiente es muy elevada, su capacidad de conducción se verá disminuida. Por el contrario, un cable al aire libre disipará mejor su temperatura y podrá conducir más corriente sin calentar. En este último caso, habrá que tener la precaución de considerar el calentamiento del sol, la velocidad del viento promedio, etcétera. Al elegir la sección de un cable, además del cálculo habitual basado en el consumo, la tensión y el coseno o del sistema, es importante tener en cuenta los siguientes factores que muchas veces son pasados por alto:</a:t>
            </a:r>
          </a:p>
          <a:p>
            <a:pPr marL="742950" lvl="1" indent="-285750" algn="just">
              <a:buFont typeface="Wingdings" panose="05000000000000000000" pitchFamily="2" charset="2"/>
              <a:buChar char="q"/>
            </a:pPr>
            <a:r>
              <a:rPr lang="es-ES" b="1" dirty="0" smtClean="0"/>
              <a:t>La corriente de cortocircuito y el tipo de protección que se utilizará.</a:t>
            </a:r>
          </a:p>
          <a:p>
            <a:pPr marL="742950" lvl="1" indent="-285750" algn="just">
              <a:buFont typeface="Wingdings" panose="05000000000000000000" pitchFamily="2" charset="2"/>
              <a:buChar char="q"/>
            </a:pPr>
            <a:r>
              <a:rPr lang="es-ES" b="1" dirty="0" smtClean="0"/>
              <a:t>El contenido de corrientes armónicas del circuito.</a:t>
            </a:r>
          </a:p>
          <a:p>
            <a:pPr marL="742950" lvl="1" indent="-285750" algn="just">
              <a:buFont typeface="Wingdings" panose="05000000000000000000" pitchFamily="2" charset="2"/>
              <a:buChar char="q"/>
            </a:pPr>
            <a:r>
              <a:rPr lang="es-ES" b="1" dirty="0" smtClean="0"/>
              <a:t>La existencia de motores de potencia.</a:t>
            </a:r>
          </a:p>
          <a:p>
            <a:pPr marL="742950" lvl="1" indent="-285750" algn="just">
              <a:buFont typeface="Wingdings" panose="05000000000000000000" pitchFamily="2" charset="2"/>
              <a:buChar char="q"/>
            </a:pPr>
            <a:r>
              <a:rPr lang="es-ES" b="1" dirty="0" smtClean="0"/>
              <a:t>La temperatura ambiente máxima en el día más caluroso del año.</a:t>
            </a:r>
          </a:p>
          <a:p>
            <a:pPr marL="742950" lvl="1" indent="-285750" algn="just">
              <a:buFont typeface="Wingdings" panose="05000000000000000000" pitchFamily="2" charset="2"/>
              <a:buChar char="q"/>
            </a:pPr>
            <a:r>
              <a:rPr lang="es-ES" b="1" dirty="0" smtClean="0"/>
              <a:t>Las condiciones de instalación (en cañería, cable canal, al aire libre, enterrado, etcétera).</a:t>
            </a:r>
          </a:p>
          <a:p>
            <a:pPr marL="742950" lvl="1" indent="-285750" algn="just">
              <a:buFont typeface="Wingdings" panose="05000000000000000000" pitchFamily="2" charset="2"/>
              <a:buChar char="q"/>
            </a:pPr>
            <a:r>
              <a:rPr lang="es-ES" b="1" dirty="0" smtClean="0"/>
              <a:t>La caída de tensión máxima admisible (tener en cuenta la longitud del tendido).</a:t>
            </a:r>
          </a:p>
          <a:p>
            <a:pPr algn="just"/>
            <a:r>
              <a:rPr lang="es-ES" dirty="0" smtClean="0"/>
              <a:t>El cable debe estar preparado no solo para soportar la corriente normal de funcionamiento, sino que debe quedar íntegro después de que un cortocircuito haga activar la protección del sistema (interruptor </a:t>
            </a:r>
            <a:r>
              <a:rPr lang="es-ES" dirty="0" err="1" smtClean="0"/>
              <a:t>termomagnético</a:t>
            </a:r>
            <a:r>
              <a:rPr lang="es-ES" dirty="0" smtClean="0"/>
              <a:t> o fusibles). Durante el tiempo que tarda en actuar la protección, o sea, el breve lapso (inferior a 0,2 segundos) de apertura de los contactos de la llave térmica o de fundición de los fusibles, el cable debe soportar, sin alteraciones en sus propiedades, la </a:t>
            </a:r>
            <a:r>
              <a:rPr lang="es-ES" dirty="0" err="1" smtClean="0"/>
              <a:t>sobretemperatura</a:t>
            </a:r>
            <a:r>
              <a:rPr lang="es-ES" dirty="0" smtClean="0"/>
              <a:t> provocada en esos 0,2 segundos que dura el cortocircuito.</a:t>
            </a:r>
          </a:p>
          <a:p>
            <a:pPr algn="just"/>
            <a:r>
              <a:rPr lang="es-ES" dirty="0" smtClean="0"/>
              <a:t>Este valor de corriente de cortocircuito máxima depende de la compañía de suministro o del sector anterior de la instalación; pueden ser valores del orden de los 3.000, 6.000, 10.000 amperes o más. Este valor se llama </a:t>
            </a:r>
            <a:r>
              <a:rPr lang="es-ES" dirty="0" err="1" smtClean="0"/>
              <a:t>Ik</a:t>
            </a:r>
            <a:r>
              <a:rPr lang="es-ES" dirty="0" smtClean="0"/>
              <a:t> = corriente de cortocircuito máxima. Al elegir la sección del cable, se debe tener en cuenta esta corriente máxima y el tiempo de actuación de la protección.</a:t>
            </a:r>
          </a:p>
          <a:p>
            <a:pPr algn="just"/>
            <a:endParaRPr lang="es-ES" dirty="0"/>
          </a:p>
        </p:txBody>
      </p:sp>
    </p:spTree>
    <p:extLst>
      <p:ext uri="{BB962C8B-B14F-4D97-AF65-F5344CB8AC3E}">
        <p14:creationId xmlns:p14="http://schemas.microsoft.com/office/powerpoint/2010/main" val="2665124658"/>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7017306"/>
          </a:xfrm>
          <a:prstGeom prst="rect">
            <a:avLst/>
          </a:prstGeom>
        </p:spPr>
        <p:txBody>
          <a:bodyPr wrap="square">
            <a:spAutoFit/>
          </a:bodyPr>
          <a:lstStyle/>
          <a:p>
            <a:pPr algn="just"/>
            <a:r>
              <a:rPr lang="es-ES" dirty="0" smtClean="0"/>
              <a:t>Una </a:t>
            </a:r>
            <a:r>
              <a:rPr lang="es-ES" dirty="0"/>
              <a:t>sugerencia importante para una instalación es que, </a:t>
            </a:r>
            <a:r>
              <a:rPr lang="es-ES" dirty="0" smtClean="0"/>
              <a:t>después </a:t>
            </a:r>
            <a:r>
              <a:rPr lang="es-ES" dirty="0"/>
              <a:t>de hacer los cálculos, utilicemos cables de una </a:t>
            </a:r>
            <a:r>
              <a:rPr lang="es-ES" dirty="0" smtClean="0"/>
              <a:t>sección </a:t>
            </a:r>
            <a:r>
              <a:rPr lang="es-ES" dirty="0"/>
              <a:t>superior, que, aunque producirá un aumento de </a:t>
            </a:r>
            <a:r>
              <a:rPr lang="es-ES" dirty="0" smtClean="0"/>
              <a:t>coste </a:t>
            </a:r>
            <a:r>
              <a:rPr lang="es-ES" dirty="0"/>
              <a:t>a la hora de comprarlos, puede evitar problemas </a:t>
            </a:r>
            <a:r>
              <a:rPr lang="es-ES" dirty="0" smtClean="0"/>
              <a:t>futuros</a:t>
            </a:r>
            <a:r>
              <a:rPr lang="es-ES" dirty="0"/>
              <a:t>, y además reducirá considerablemente las pérdidas de </a:t>
            </a:r>
            <a:r>
              <a:rPr lang="es-ES" dirty="0" smtClean="0"/>
              <a:t>energía </a:t>
            </a:r>
            <a:r>
              <a:rPr lang="es-ES" dirty="0"/>
              <a:t>debidas a la instalación del cableado.</a:t>
            </a:r>
          </a:p>
          <a:p>
            <a:pPr algn="just"/>
            <a:r>
              <a:rPr lang="es-ES" dirty="0"/>
              <a:t>Para evitar problemas a futuro en un tendido eléctrico, es </a:t>
            </a:r>
            <a:r>
              <a:rPr lang="es-ES" dirty="0" smtClean="0"/>
              <a:t>de </a:t>
            </a:r>
            <a:r>
              <a:rPr lang="es-ES" dirty="0"/>
              <a:t>suma importancia tomar varios recaudos, uno de ellos es </a:t>
            </a:r>
            <a:r>
              <a:rPr lang="es-ES" dirty="0" smtClean="0"/>
              <a:t>el </a:t>
            </a:r>
            <a:r>
              <a:rPr lang="es-ES" dirty="0"/>
              <a:t>cálculo de la sección de los conductores. Para </a:t>
            </a:r>
            <a:r>
              <a:rPr lang="es-ES" dirty="0" smtClean="0"/>
              <a:t>comenzar </a:t>
            </a:r>
            <a:r>
              <a:rPr lang="es-ES" dirty="0"/>
              <a:t>deberíamos tomar el consumo total que tendremos de </a:t>
            </a:r>
            <a:r>
              <a:rPr lang="es-ES" dirty="0" smtClean="0"/>
              <a:t>la </a:t>
            </a:r>
            <a:r>
              <a:rPr lang="es-ES" dirty="0"/>
              <a:t>instalación.</a:t>
            </a:r>
          </a:p>
          <a:p>
            <a:pPr algn="just"/>
            <a:r>
              <a:rPr lang="es-ES" dirty="0"/>
              <a:t>Teniendo en cuenta que un milímetro de cable soporta 6 A, </a:t>
            </a:r>
            <a:r>
              <a:rPr lang="es-ES" dirty="0" smtClean="0"/>
              <a:t>uno </a:t>
            </a:r>
            <a:r>
              <a:rPr lang="es-ES" dirty="0"/>
              <a:t>de los cálculos para saber qué conductor utilizar podría </a:t>
            </a:r>
            <a:r>
              <a:rPr lang="es-ES" dirty="0" smtClean="0"/>
              <a:t>ser </a:t>
            </a:r>
            <a:r>
              <a:rPr lang="es-ES" dirty="0"/>
              <a:t>el que comentamos a continuación.</a:t>
            </a:r>
          </a:p>
          <a:p>
            <a:pPr algn="just"/>
            <a:r>
              <a:rPr lang="es-ES" dirty="0"/>
              <a:t>Por ejemplo, si tenemos un consumo total de 2200 watts, </a:t>
            </a:r>
            <a:r>
              <a:rPr lang="es-ES" dirty="0" smtClean="0"/>
              <a:t>dividido </a:t>
            </a:r>
            <a:r>
              <a:rPr lang="es-ES" dirty="0"/>
              <a:t>por la tensión de 220 volts nos da 10 A; el máximo </a:t>
            </a:r>
            <a:r>
              <a:rPr lang="es-ES" dirty="0" smtClean="0"/>
              <a:t>admisible </a:t>
            </a:r>
            <a:r>
              <a:rPr lang="es-ES" dirty="0"/>
              <a:t>será 9,6 A por mm de cable; tendríamos que colocar </a:t>
            </a:r>
            <a:r>
              <a:rPr lang="es-ES" dirty="0" smtClean="0"/>
              <a:t>cables de 2,5 mm</a:t>
            </a:r>
            <a:r>
              <a:rPr lang="es-ES" dirty="0"/>
              <a:t>, que </a:t>
            </a:r>
            <a:r>
              <a:rPr lang="es-ES" dirty="0" smtClean="0"/>
              <a:t>es la sección </a:t>
            </a:r>
            <a:r>
              <a:rPr lang="es-ES" dirty="0"/>
              <a:t>siguiente </a:t>
            </a:r>
            <a:r>
              <a:rPr lang="es-ES" dirty="0" smtClean="0"/>
              <a:t>al de 1 milímetro</a:t>
            </a:r>
            <a:r>
              <a:rPr lang="es-ES" dirty="0"/>
              <a:t>.</a:t>
            </a:r>
          </a:p>
          <a:p>
            <a:pPr algn="just"/>
            <a:r>
              <a:rPr lang="es-ES" dirty="0"/>
              <a:t>La circulación de corriente a través de los conductores </a:t>
            </a:r>
            <a:r>
              <a:rPr lang="es-ES" dirty="0" smtClean="0"/>
              <a:t>ocasiona </a:t>
            </a:r>
            <a:r>
              <a:rPr lang="es-ES" dirty="0"/>
              <a:t>una pérdida de potencia transportada por el </a:t>
            </a:r>
            <a:r>
              <a:rPr lang="es-ES" dirty="0" smtClean="0"/>
              <a:t>cable</a:t>
            </a:r>
            <a:r>
              <a:rPr lang="es-ES" dirty="0"/>
              <a:t>, y una caída de tensión o diferencia entre las </a:t>
            </a:r>
            <a:r>
              <a:rPr lang="es-ES" dirty="0" smtClean="0"/>
              <a:t>tensiones en </a:t>
            </a:r>
            <a:r>
              <a:rPr lang="es-ES" dirty="0"/>
              <a:t>el origen y el extremo de la canalización. Esta caída de </a:t>
            </a:r>
            <a:r>
              <a:rPr lang="es-ES" dirty="0" smtClean="0"/>
              <a:t>tensión </a:t>
            </a:r>
            <a:r>
              <a:rPr lang="es-ES" dirty="0"/>
              <a:t>debe ser inferior a los límites por el reglamento en </a:t>
            </a:r>
            <a:r>
              <a:rPr lang="es-ES" dirty="0" smtClean="0"/>
              <a:t>cada </a:t>
            </a:r>
            <a:r>
              <a:rPr lang="es-ES" dirty="0"/>
              <a:t>parte de la instalación, con el objetivo de garantizar el </a:t>
            </a:r>
            <a:r>
              <a:rPr lang="es-ES" dirty="0" smtClean="0"/>
              <a:t>funcionamiento </a:t>
            </a:r>
            <a:r>
              <a:rPr lang="es-ES" dirty="0"/>
              <a:t>de los receptores alimentados.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837339" y="4174733"/>
            <a:ext cx="5259160" cy="2534825"/>
          </a:xfrm>
          <a:prstGeom prst="rect">
            <a:avLst/>
          </a:prstGeom>
        </p:spPr>
      </p:pic>
      <p:sp>
        <p:nvSpPr>
          <p:cNvPr id="4" name="Rectángulo 3"/>
          <p:cNvSpPr/>
          <p:nvPr/>
        </p:nvSpPr>
        <p:spPr>
          <a:xfrm>
            <a:off x="1294410" y="4549044"/>
            <a:ext cx="2542929" cy="2031325"/>
          </a:xfrm>
          <a:prstGeom prst="rect">
            <a:avLst/>
          </a:prstGeom>
        </p:spPr>
        <p:txBody>
          <a:bodyPr wrap="square">
            <a:spAutoFit/>
          </a:bodyPr>
          <a:lstStyle/>
          <a:p>
            <a:pPr algn="just"/>
            <a:r>
              <a:rPr lang="es-ES" b="1" dirty="0"/>
              <a:t>En este cuadro </a:t>
            </a:r>
            <a:r>
              <a:rPr lang="es-ES" b="1" dirty="0" smtClean="0"/>
              <a:t>se </a:t>
            </a:r>
            <a:r>
              <a:rPr lang="es-ES" b="1" dirty="0"/>
              <a:t>explica </a:t>
            </a:r>
            <a:r>
              <a:rPr lang="es-ES" b="1" dirty="0" smtClean="0"/>
              <a:t>de manera sencilla </a:t>
            </a:r>
            <a:r>
              <a:rPr lang="es-ES" b="1" dirty="0"/>
              <a:t>qué </a:t>
            </a:r>
            <a:r>
              <a:rPr lang="es-ES" b="1" dirty="0" smtClean="0"/>
              <a:t>caño tendremos que usar dependiendo </a:t>
            </a:r>
            <a:r>
              <a:rPr lang="es-ES" b="1" dirty="0"/>
              <a:t>de la </a:t>
            </a:r>
            <a:r>
              <a:rPr lang="es-ES" b="1" dirty="0" smtClean="0"/>
              <a:t>sección y </a:t>
            </a:r>
            <a:r>
              <a:rPr lang="es-ES" b="1" dirty="0"/>
              <a:t>también de </a:t>
            </a:r>
            <a:r>
              <a:rPr lang="es-ES" b="1" dirty="0" smtClean="0"/>
              <a:t>la </a:t>
            </a:r>
            <a:r>
              <a:rPr lang="es-ES" b="1" dirty="0"/>
              <a:t>cantidad </a:t>
            </a:r>
            <a:r>
              <a:rPr lang="es-ES" b="1" dirty="0" smtClean="0"/>
              <a:t>de conductores que </a:t>
            </a:r>
            <a:r>
              <a:rPr lang="es-ES" b="1" dirty="0"/>
              <a:t>utilicemos.</a:t>
            </a:r>
          </a:p>
        </p:txBody>
      </p:sp>
    </p:spTree>
    <p:extLst>
      <p:ext uri="{BB962C8B-B14F-4D97-AF65-F5344CB8AC3E}">
        <p14:creationId xmlns:p14="http://schemas.microsoft.com/office/powerpoint/2010/main" val="215141748"/>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Es importante </a:t>
            </a:r>
            <a:r>
              <a:rPr lang="es-ES" b="1" dirty="0">
                <a:solidFill>
                  <a:srgbClr val="FF0000"/>
                </a:solidFill>
                <a:latin typeface="Arial Rounded MT Bold" panose="020F0704030504030204" pitchFamily="34" charset="0"/>
              </a:rPr>
              <a:t>considerar </a:t>
            </a:r>
            <a:r>
              <a:rPr lang="es-ES" b="1" dirty="0" smtClean="0">
                <a:solidFill>
                  <a:srgbClr val="FF0000"/>
                </a:solidFill>
                <a:latin typeface="Arial Rounded MT Bold" panose="020F0704030504030204" pitchFamily="34" charset="0"/>
              </a:rPr>
              <a:t>que un milímetro de cable conductor </a:t>
            </a:r>
            <a:r>
              <a:rPr lang="es-ES" b="1" dirty="0">
                <a:solidFill>
                  <a:srgbClr val="FF0000"/>
                </a:solidFill>
                <a:latin typeface="Arial Rounded MT Bold" panose="020F0704030504030204" pitchFamily="34" charset="0"/>
              </a:rPr>
              <a:t>puede soportar </a:t>
            </a:r>
            <a:r>
              <a:rPr lang="es-ES" b="1" dirty="0" smtClean="0">
                <a:solidFill>
                  <a:srgbClr val="FF0000"/>
                </a:solidFill>
                <a:latin typeface="Arial Rounded MT Bold" panose="020F0704030504030204" pitchFamily="34" charset="0"/>
              </a:rPr>
              <a:t>hasta 6 </a:t>
            </a:r>
            <a:r>
              <a:rPr lang="es-ES" b="1" dirty="0">
                <a:solidFill>
                  <a:srgbClr val="FF0000"/>
                </a:solidFill>
                <a:latin typeface="Arial Rounded MT Bold" panose="020F0704030504030204" pitchFamily="34" charset="0"/>
              </a:rPr>
              <a:t>A.</a:t>
            </a:r>
          </a:p>
          <a:p>
            <a:pPr algn="just"/>
            <a:endParaRPr lang="es-ES" dirty="0" smtClean="0"/>
          </a:p>
          <a:p>
            <a:pPr algn="just"/>
            <a:r>
              <a:rPr lang="es-ES" dirty="0" smtClean="0"/>
              <a:t>La </a:t>
            </a:r>
            <a:r>
              <a:rPr lang="es-ES" dirty="0"/>
              <a:t>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*C para </a:t>
            </a:r>
            <a:r>
              <a:rPr lang="es-ES" dirty="0" smtClean="0"/>
              <a:t>cables </a:t>
            </a:r>
            <a:r>
              <a:rPr lang="es-ES" dirty="0"/>
              <a:t>con aislamiento plástico y de 250 *C para cables con </a:t>
            </a:r>
            <a:r>
              <a:rPr lang="es-ES" dirty="0" smtClean="0"/>
              <a:t>aislamientos </a:t>
            </a:r>
            <a:r>
              <a:rPr lang="es-ES" dirty="0"/>
              <a:t>termoestables.</a:t>
            </a:r>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CABLES ESPECIALES Y </a:t>
            </a:r>
            <a:r>
              <a:rPr lang="es-ES" b="1" dirty="0">
                <a:solidFill>
                  <a:srgbClr val="0070C0"/>
                </a:solidFill>
                <a:latin typeface="Arial Rounded MT Bold" panose="020F0704030504030204" pitchFamily="34" charset="0"/>
              </a:rPr>
              <a:t>ACCESORIOS</a:t>
            </a:r>
          </a:p>
          <a:p>
            <a:pPr algn="just"/>
            <a:r>
              <a:rPr lang="es-ES" dirty="0" smtClean="0"/>
              <a:t>Es importante </a:t>
            </a:r>
            <a:r>
              <a:rPr lang="es-ES" dirty="0"/>
              <a:t>considerar </a:t>
            </a:r>
            <a:r>
              <a:rPr lang="es-ES" dirty="0" smtClean="0"/>
              <a:t>que un milímetro de cable conductor </a:t>
            </a:r>
            <a:r>
              <a:rPr lang="es-ES" dirty="0"/>
              <a:t>puede soportar </a:t>
            </a:r>
            <a:r>
              <a:rPr lang="es-ES" dirty="0" smtClean="0"/>
              <a:t>hasta 6 </a:t>
            </a:r>
            <a:r>
              <a:rPr lang="es-ES" dirty="0"/>
              <a:t>A.</a:t>
            </a:r>
          </a:p>
          <a:p>
            <a:pPr algn="just"/>
            <a:r>
              <a:rPr lang="es-ES" dirty="0"/>
              <a:t>La 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a:t>
            </a:r>
            <a:r>
              <a:rPr lang="es-ES" dirty="0" smtClean="0"/>
              <a:t>°C </a:t>
            </a:r>
            <a:r>
              <a:rPr lang="es-ES" dirty="0"/>
              <a:t>para </a:t>
            </a:r>
            <a:r>
              <a:rPr lang="es-ES" dirty="0" smtClean="0"/>
              <a:t>cables </a:t>
            </a:r>
            <a:r>
              <a:rPr lang="es-ES" dirty="0"/>
              <a:t>con aislamiento plástico y de 250 </a:t>
            </a:r>
            <a:r>
              <a:rPr lang="es-ES" dirty="0" smtClean="0"/>
              <a:t>°C </a:t>
            </a:r>
            <a:r>
              <a:rPr lang="es-ES" dirty="0"/>
              <a:t>para cables con </a:t>
            </a:r>
            <a:r>
              <a:rPr lang="es-ES" dirty="0" smtClean="0"/>
              <a:t>aislamientos </a:t>
            </a:r>
            <a:r>
              <a:rPr lang="es-ES" dirty="0"/>
              <a:t>termoestables.</a:t>
            </a:r>
          </a:p>
          <a:p>
            <a:pPr algn="just"/>
            <a:r>
              <a:rPr lang="es-ES" dirty="0"/>
              <a:t>Hay distintos tipos de cables eléctricos, </a:t>
            </a:r>
            <a:r>
              <a:rPr lang="es-ES" dirty="0" smtClean="0"/>
              <a:t>y su elección variará de </a:t>
            </a:r>
            <a:r>
              <a:rPr lang="es-ES" dirty="0"/>
              <a:t>acuerdo </a:t>
            </a:r>
            <a:r>
              <a:rPr lang="es-ES" dirty="0" smtClean="0"/>
              <a:t>al uso </a:t>
            </a:r>
            <a:r>
              <a:rPr lang="es-ES" dirty="0"/>
              <a:t>que </a:t>
            </a:r>
            <a:r>
              <a:rPr lang="es-ES" dirty="0" smtClean="0"/>
              <a:t>le daremos</a:t>
            </a:r>
            <a:r>
              <a:rPr lang="es-ES" dirty="0"/>
              <a:t>. Aquí conoceremos </a:t>
            </a:r>
            <a:r>
              <a:rPr lang="es-ES" dirty="0" smtClean="0"/>
              <a:t>los cables </a:t>
            </a:r>
            <a:r>
              <a:rPr lang="es-ES" dirty="0"/>
              <a:t>especiales </a:t>
            </a:r>
            <a:r>
              <a:rPr lang="es-ES" dirty="0" smtClean="0"/>
              <a:t>y los accesorios para instalaciones en atmósferas </a:t>
            </a:r>
            <a:r>
              <a:rPr lang="es-ES" dirty="0"/>
              <a:t>explosivas.</a:t>
            </a:r>
          </a:p>
          <a:p>
            <a:pPr algn="just"/>
            <a:r>
              <a:rPr lang="es-ES" dirty="0" smtClean="0"/>
              <a:t>En la mayoría de los hogares y negocios, se utilizan cables o alambres hechos de un material conductor sólido</a:t>
            </a:r>
            <a:r>
              <a:rPr lang="es-ES" dirty="0"/>
              <a:t>, casi siempre cobre, protegido con una cubierta </a:t>
            </a:r>
            <a:r>
              <a:rPr lang="es-ES" dirty="0" smtClean="0"/>
              <a:t>aislante </a:t>
            </a:r>
            <a:r>
              <a:rPr lang="es-ES" dirty="0"/>
              <a:t>de plástico. En instalaciones antiguas y para algunas </a:t>
            </a:r>
            <a:r>
              <a:rPr lang="es-ES" dirty="0" smtClean="0"/>
              <a:t>aplicaciones </a:t>
            </a:r>
            <a:r>
              <a:rPr lang="es-ES" dirty="0"/>
              <a:t>especiales, se pueden llegar a utilizar </a:t>
            </a:r>
            <a:r>
              <a:rPr lang="es-ES" dirty="0" smtClean="0"/>
              <a:t>conductores </a:t>
            </a:r>
            <a:r>
              <a:rPr lang="es-ES" dirty="0"/>
              <a:t>de aluminio o aluminio recubierto de cobre, pero eso </a:t>
            </a:r>
            <a:r>
              <a:rPr lang="es-ES" dirty="0" smtClean="0"/>
              <a:t>es </a:t>
            </a:r>
            <a:r>
              <a:rPr lang="es-ES" dirty="0"/>
              <a:t>muy poco común</a:t>
            </a:r>
            <a:r>
              <a:rPr lang="es-ES" dirty="0" smtClean="0"/>
              <a:t>.</a:t>
            </a:r>
          </a:p>
          <a:p>
            <a:pPr algn="just"/>
            <a:endParaRPr lang="es-ES" dirty="0"/>
          </a:p>
        </p:txBody>
      </p:sp>
    </p:spTree>
    <p:extLst>
      <p:ext uri="{BB962C8B-B14F-4D97-AF65-F5344CB8AC3E}">
        <p14:creationId xmlns:p14="http://schemas.microsoft.com/office/powerpoint/2010/main" val="3995574259"/>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algn="just"/>
            <a:r>
              <a:rPr lang="es-ES" dirty="0" smtClean="0"/>
              <a:t>Los </a:t>
            </a:r>
            <a:r>
              <a:rPr lang="es-ES" dirty="0"/>
              <a:t>alambres y cables casi siempre se despachan por rollos </a:t>
            </a:r>
            <a:r>
              <a:rPr lang="es-ES" dirty="0" smtClean="0"/>
              <a:t>y </a:t>
            </a:r>
            <a:r>
              <a:rPr lang="es-ES" dirty="0"/>
              <a:t>se venden por metro, aunque existen en el mercado </a:t>
            </a:r>
            <a:r>
              <a:rPr lang="es-ES" dirty="0" smtClean="0"/>
              <a:t>algunas </a:t>
            </a:r>
            <a:r>
              <a:rPr lang="es-ES" dirty="0"/>
              <a:t>presentaciones de cables armados en metros fijos para </a:t>
            </a:r>
            <a:r>
              <a:rPr lang="es-ES" dirty="0" smtClean="0"/>
              <a:t>usos </a:t>
            </a:r>
            <a:r>
              <a:rPr lang="es-ES" dirty="0"/>
              <a:t>particulares.</a:t>
            </a:r>
          </a:p>
          <a:p>
            <a:pPr algn="just"/>
            <a:r>
              <a:rPr lang="es-ES" dirty="0"/>
              <a:t>Una de las instalaciones fuera de lo convencional es la </a:t>
            </a:r>
            <a:r>
              <a:rPr lang="es-ES" dirty="0" smtClean="0"/>
              <a:t>subterránea</a:t>
            </a:r>
            <a:r>
              <a:rPr lang="es-ES" dirty="0"/>
              <a:t>. Cuando el tendido de la red eléctrica se extiende </a:t>
            </a:r>
            <a:r>
              <a:rPr lang="es-ES" dirty="0" smtClean="0"/>
              <a:t>por </a:t>
            </a:r>
            <a:r>
              <a:rPr lang="es-ES" dirty="0"/>
              <a:t>varios metros, lo ideal para que esta presente </a:t>
            </a:r>
            <a:r>
              <a:rPr lang="es-ES" dirty="0" smtClean="0"/>
              <a:t>durabilidad </a:t>
            </a:r>
            <a:r>
              <a:rPr lang="es-ES" dirty="0"/>
              <a:t>en el tiempo es el tendido subterráneo; este conductor </a:t>
            </a:r>
            <a:r>
              <a:rPr lang="es-ES" dirty="0" smtClean="0"/>
              <a:t>está </a:t>
            </a:r>
            <a:r>
              <a:rPr lang="es-ES" dirty="0"/>
              <a:t>especialmente diseñado para su correcto </a:t>
            </a:r>
            <a:r>
              <a:rPr lang="es-ES" dirty="0" smtClean="0"/>
              <a:t>funcionamiento </a:t>
            </a:r>
            <a:r>
              <a:rPr lang="es-ES" dirty="0"/>
              <a:t>en este tipo de tendido.</a:t>
            </a:r>
          </a:p>
          <a:p>
            <a:pPr algn="just"/>
            <a:r>
              <a:rPr lang="es-ES" dirty="0"/>
              <a:t>Los conductores de los cables utilizados en las líneas </a:t>
            </a:r>
            <a:r>
              <a:rPr lang="es-ES" dirty="0" smtClean="0"/>
              <a:t>subterráneas </a:t>
            </a:r>
            <a:r>
              <a:rPr lang="es-ES" dirty="0"/>
              <a:t>serán de cobre o de aluminio y estarán aislados </a:t>
            </a:r>
            <a:r>
              <a:rPr lang="es-ES" dirty="0" smtClean="0"/>
              <a:t>con </a:t>
            </a:r>
            <a:r>
              <a:rPr lang="es-ES" dirty="0"/>
              <a:t>mezclas apropiadas de compuestos poliméricos. </a:t>
            </a:r>
            <a:r>
              <a:rPr lang="es-ES" dirty="0" smtClean="0"/>
              <a:t>Estarán</a:t>
            </a:r>
            <a:r>
              <a:rPr lang="es-ES" dirty="0"/>
              <a:t>, además, debidamente protegidos contra la corrosión </a:t>
            </a:r>
            <a:r>
              <a:rPr lang="es-ES" dirty="0" smtClean="0"/>
              <a:t>que </a:t>
            </a:r>
            <a:r>
              <a:rPr lang="es-ES" dirty="0"/>
              <a:t>pueda provocar el terreno donde se instalen y </a:t>
            </a:r>
            <a:r>
              <a:rPr lang="es-ES" dirty="0" smtClean="0"/>
              <a:t>tendrán la </a:t>
            </a:r>
            <a:r>
              <a:rPr lang="es-ES" dirty="0"/>
              <a:t>resistencia mecánica para soportar los esfuerzos a los </a:t>
            </a:r>
            <a:r>
              <a:rPr lang="es-ES" dirty="0" smtClean="0"/>
              <a:t>que </a:t>
            </a:r>
            <a:r>
              <a:rPr lang="es-ES" dirty="0"/>
              <a:t>puedan estar sometidos. El material conductor de estos </a:t>
            </a:r>
            <a:r>
              <a:rPr lang="es-ES" dirty="0" smtClean="0"/>
              <a:t>cables </a:t>
            </a:r>
            <a:r>
              <a:rPr lang="es-ES" dirty="0"/>
              <a:t>suele ser cobre electrolítico o aluminio grado </a:t>
            </a:r>
            <a:r>
              <a:rPr lang="es-ES" dirty="0" smtClean="0"/>
              <a:t>electrolítico</a:t>
            </a:r>
            <a:r>
              <a:rPr lang="es-ES" dirty="0"/>
              <a:t>. La temperatura admisible aproximada es de 70? en </a:t>
            </a:r>
            <a:r>
              <a:rPr lang="es-ES" dirty="0" smtClean="0"/>
              <a:t>servicio </a:t>
            </a:r>
            <a:r>
              <a:rPr lang="es-ES" dirty="0"/>
              <a:t>continuo y 160? en cortocircuito. Los cables </a:t>
            </a:r>
            <a:r>
              <a:rPr lang="es-ES" dirty="0" smtClean="0"/>
              <a:t>subterráneos </a:t>
            </a:r>
            <a:r>
              <a:rPr lang="es-ES" dirty="0"/>
              <a:t>están fabricados de la siguiente manera:</a:t>
            </a:r>
          </a:p>
          <a:p>
            <a:pPr marL="285750" indent="-285750" algn="just">
              <a:buFont typeface="Arial" panose="020B0604020202020204" pitchFamily="34" charset="0"/>
              <a:buChar char="•"/>
            </a:pPr>
            <a:r>
              <a:rPr lang="es-ES" b="1" dirty="0" smtClean="0"/>
              <a:t>Conductor</a:t>
            </a:r>
            <a:r>
              <a:rPr lang="es-ES" dirty="0"/>
              <a:t>: es la parte más importante dentro del cable, </a:t>
            </a:r>
            <a:r>
              <a:rPr lang="es-ES" dirty="0" smtClean="0"/>
              <a:t>ya </a:t>
            </a:r>
            <a:r>
              <a:rPr lang="es-ES" dirty="0"/>
              <a:t>que transporta la energía. Existen dos materiales que </a:t>
            </a:r>
            <a:r>
              <a:rPr lang="es-ES" dirty="0" smtClean="0"/>
              <a:t>normalmente </a:t>
            </a:r>
            <a:r>
              <a:rPr lang="es-ES" dirty="0"/>
              <a:t>se utilizan para el conductor; estos son </a:t>
            </a:r>
            <a:r>
              <a:rPr lang="es-ES" dirty="0" smtClean="0"/>
              <a:t>cobre </a:t>
            </a:r>
            <a:r>
              <a:rPr lang="es-ES" dirty="0"/>
              <a:t>o aluminio. Cada uno tiene ventajas y desventajas </a:t>
            </a:r>
            <a:r>
              <a:rPr lang="es-ES" dirty="0" smtClean="0"/>
              <a:t>que </a:t>
            </a:r>
            <a:r>
              <a:rPr lang="es-ES" dirty="0"/>
              <a:t>definen su selección, de acuerdo con el uso e </a:t>
            </a:r>
            <a:r>
              <a:rPr lang="es-ES" dirty="0" smtClean="0"/>
              <a:t>instalación </a:t>
            </a:r>
            <a:r>
              <a:rPr lang="es-ES" dirty="0"/>
              <a:t>final del cable.</a:t>
            </a:r>
          </a:p>
          <a:p>
            <a:pPr marL="285750" indent="-285750" algn="just">
              <a:buFont typeface="Arial" panose="020B0604020202020204" pitchFamily="34" charset="0"/>
              <a:buChar char="•"/>
            </a:pPr>
            <a:r>
              <a:rPr lang="es-ES" b="1" dirty="0" smtClean="0"/>
              <a:t>Semiconductor </a:t>
            </a:r>
            <a:r>
              <a:rPr lang="es-ES" b="1" dirty="0"/>
              <a:t>interno</a:t>
            </a:r>
            <a:r>
              <a:rPr lang="es-ES" dirty="0"/>
              <a:t>: consiste en una capa polimérica </a:t>
            </a:r>
            <a:r>
              <a:rPr lang="es-ES" dirty="0" smtClean="0"/>
              <a:t>extruida </a:t>
            </a:r>
            <a:r>
              <a:rPr lang="es-ES" dirty="0"/>
              <a:t>sobre el conductor, cuya función es </a:t>
            </a:r>
            <a:r>
              <a:rPr lang="es-ES" dirty="0" smtClean="0"/>
              <a:t>homogeneizar </a:t>
            </a:r>
            <a:r>
              <a:rPr lang="es-ES" dirty="0"/>
              <a:t>el campo eléctrico del cable. Debido a que un cable </a:t>
            </a:r>
            <a:r>
              <a:rPr lang="es-ES" dirty="0" smtClean="0"/>
              <a:t>no </a:t>
            </a:r>
            <a:r>
              <a:rPr lang="es-ES" dirty="0"/>
              <a:t>tiene una superficie regular al estar compuesto de </a:t>
            </a:r>
            <a:r>
              <a:rPr lang="es-ES" dirty="0" smtClean="0"/>
              <a:t>diferentes </a:t>
            </a:r>
            <a:r>
              <a:rPr lang="es-ES" dirty="0"/>
              <a:t>alambres, el campo eléctrico que emite tampoco </a:t>
            </a:r>
            <a:r>
              <a:rPr lang="es-ES" dirty="0" smtClean="0"/>
              <a:t>es </a:t>
            </a:r>
            <a:r>
              <a:rPr lang="es-ES" dirty="0"/>
              <a:t>homogéneo.</a:t>
            </a:r>
          </a:p>
          <a:p>
            <a:pPr marL="285750" indent="-285750" algn="just">
              <a:buFont typeface="Arial" panose="020B0604020202020204" pitchFamily="34" charset="0"/>
              <a:buChar char="•"/>
            </a:pPr>
            <a:r>
              <a:rPr lang="es-ES" b="1" dirty="0" smtClean="0"/>
              <a:t>Aislamiento</a:t>
            </a:r>
            <a:r>
              <a:rPr lang="es-ES" dirty="0"/>
              <a:t>: es la capa más crítica dentro del cable, pues </a:t>
            </a:r>
            <a:r>
              <a:rPr lang="es-ES" dirty="0" smtClean="0"/>
              <a:t>se </a:t>
            </a:r>
            <a:r>
              <a:rPr lang="es-ES" dirty="0"/>
              <a:t>encarga de limitar su campo eléctrico. Se han utilizado </a:t>
            </a:r>
            <a:r>
              <a:rPr lang="es-ES" dirty="0" smtClean="0"/>
              <a:t>distintos </a:t>
            </a:r>
            <a:r>
              <a:rPr lang="es-ES" dirty="0"/>
              <a:t>materiales para aislar los cables de energía. </a:t>
            </a:r>
            <a:r>
              <a:rPr lang="es-ES" dirty="0" smtClean="0"/>
              <a:t>Los primeros </a:t>
            </a:r>
            <a:r>
              <a:rPr lang="es-ES" dirty="0"/>
              <a:t>aislamientos utilizados fueron </a:t>
            </a:r>
            <a:r>
              <a:rPr lang="es-ES" dirty="0" smtClean="0"/>
              <a:t>de papel y plomo</a:t>
            </a:r>
            <a:r>
              <a:rPr lang="es-ES" dirty="0"/>
              <a:t>, </a:t>
            </a:r>
            <a:r>
              <a:rPr lang="es-ES" dirty="0" smtClean="0"/>
              <a:t>los que han estado en operación por más de 100 años </a:t>
            </a:r>
            <a:r>
              <a:rPr lang="es-ES" dirty="0"/>
              <a:t>y </a:t>
            </a:r>
            <a:r>
              <a:rPr lang="es-ES" dirty="0" smtClean="0"/>
              <a:t>aún se encuentran instalados. Esta tecnología ya no es utilizada, debido al interés de ayudar al medioambiente</a:t>
            </a:r>
            <a:r>
              <a:rPr lang="es-ES" dirty="0"/>
              <a:t>, </a:t>
            </a:r>
            <a:r>
              <a:rPr lang="es-ES" dirty="0" smtClean="0"/>
              <a:t>que busca eliminar el uso del plomo, así como por ser cables con mayores pérdidas eléctricas que los cables producidos </a:t>
            </a:r>
            <a:r>
              <a:rPr lang="es-ES" dirty="0"/>
              <a:t>hoy </a:t>
            </a:r>
            <a:r>
              <a:rPr lang="es-ES" dirty="0" smtClean="0"/>
              <a:t>en día de </a:t>
            </a:r>
            <a:r>
              <a:rPr lang="es-ES" dirty="0"/>
              <a:t>una forma más eficiente.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72593995"/>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Semiconductor externo</a:t>
            </a:r>
            <a:r>
              <a:rPr lang="es-ES" dirty="0" smtClean="0"/>
              <a:t>: tiene como propósito que el campo </a:t>
            </a:r>
            <a:r>
              <a:rPr lang="es-ES" dirty="0"/>
              <a:t>eléctrico </a:t>
            </a:r>
            <a:r>
              <a:rPr lang="es-ES" dirty="0" smtClean="0"/>
              <a:t>del cable </a:t>
            </a:r>
            <a:r>
              <a:rPr lang="es-ES" dirty="0"/>
              <a:t>quede confinado </a:t>
            </a:r>
            <a:r>
              <a:rPr lang="es-ES" dirty="0" smtClean="0"/>
              <a:t>al aislamiento. Este material, al igual que el semiconductor </a:t>
            </a:r>
            <a:r>
              <a:rPr lang="es-ES" dirty="0"/>
              <a:t>interno, </a:t>
            </a:r>
            <a:r>
              <a:rPr lang="es-ES" dirty="0" smtClean="0"/>
              <a:t>es un polímero con un alto contenido de negro de humo (</a:t>
            </a:r>
            <a:r>
              <a:rPr lang="es-ES" dirty="0"/>
              <a:t>compuesto </a:t>
            </a:r>
            <a:r>
              <a:rPr lang="es-ES" dirty="0" smtClean="0"/>
              <a:t>de carbono</a:t>
            </a:r>
            <a:r>
              <a:rPr lang="es-ES" dirty="0"/>
              <a:t>) para que </a:t>
            </a:r>
            <a:r>
              <a:rPr lang="es-ES" dirty="0" smtClean="0"/>
              <a:t>sea conductor</a:t>
            </a:r>
            <a:r>
              <a:rPr lang="es-ES" dirty="0"/>
              <a:t>. </a:t>
            </a:r>
          </a:p>
          <a:p>
            <a:pPr marL="285750" indent="-285750" algn="just">
              <a:buFont typeface="Arial" panose="020B0604020202020204" pitchFamily="34" charset="0"/>
              <a:buChar char="•"/>
            </a:pPr>
            <a:r>
              <a:rPr lang="es-ES" b="1" dirty="0"/>
              <a:t>Cubiertas</a:t>
            </a:r>
            <a:r>
              <a:rPr lang="es-ES" dirty="0" smtClean="0"/>
              <a:t>: tiene como principal función dar protección mecánica al cable. Debe </a:t>
            </a:r>
            <a:r>
              <a:rPr lang="es-ES" dirty="0"/>
              <a:t>tener muy buenas propiedades </a:t>
            </a:r>
            <a:r>
              <a:rPr lang="es-ES" dirty="0" smtClean="0"/>
              <a:t>mecánicas y de abrasión, así como resistencia química y a la intemperie</a:t>
            </a:r>
            <a:r>
              <a:rPr lang="es-ES" dirty="0"/>
              <a:t>, </a:t>
            </a:r>
            <a:r>
              <a:rPr lang="es-ES" dirty="0" smtClean="0"/>
              <a:t>para proteger el cable </a:t>
            </a:r>
            <a:r>
              <a:rPr lang="es-ES" dirty="0"/>
              <a:t>contra </a:t>
            </a:r>
            <a:r>
              <a:rPr lang="es-ES" dirty="0" smtClean="0"/>
              <a:t>los rayos del sol, contaminantes y químicos que se encuentren </a:t>
            </a:r>
            <a:r>
              <a:rPr lang="es-ES" dirty="0"/>
              <a:t>en </a:t>
            </a:r>
            <a:r>
              <a:rPr lang="es-ES" dirty="0" smtClean="0"/>
              <a:t>la tierra</a:t>
            </a:r>
            <a:r>
              <a:rPr lang="es-ES" dirty="0"/>
              <a:t>, </a:t>
            </a:r>
            <a:r>
              <a:rPr lang="es-ES" dirty="0" smtClean="0"/>
              <a:t>y contra </a:t>
            </a:r>
            <a:r>
              <a:rPr lang="es-ES" dirty="0"/>
              <a:t>aceites </a:t>
            </a:r>
            <a:r>
              <a:rPr lang="es-ES" dirty="0" smtClean="0"/>
              <a:t>y solventes </a:t>
            </a:r>
            <a:r>
              <a:rPr lang="es-ES" dirty="0"/>
              <a:t>para cables que son </a:t>
            </a:r>
            <a:r>
              <a:rPr lang="es-ES" dirty="0" smtClean="0"/>
              <a:t>utilizados en la industria.</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ctr">
              <a:buFont typeface="Arial" panose="020B0604020202020204" pitchFamily="34" charset="0"/>
              <a:buChar char="•"/>
            </a:pP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902525" y="2366516"/>
            <a:ext cx="3586348" cy="2526117"/>
          </a:xfrm>
          <a:prstGeom prst="rect">
            <a:avLst/>
          </a:prstGeom>
        </p:spPr>
      </p:pic>
      <p:sp>
        <p:nvSpPr>
          <p:cNvPr id="4" name="Rectángulo 3"/>
          <p:cNvSpPr/>
          <p:nvPr/>
        </p:nvSpPr>
        <p:spPr>
          <a:xfrm>
            <a:off x="201882" y="5073272"/>
            <a:ext cx="4928258" cy="1477328"/>
          </a:xfrm>
          <a:prstGeom prst="rect">
            <a:avLst/>
          </a:prstGeom>
        </p:spPr>
        <p:txBody>
          <a:bodyPr wrap="square">
            <a:spAutoFit/>
          </a:bodyPr>
          <a:lstStyle/>
          <a:p>
            <a:pPr algn="ctr"/>
            <a:r>
              <a:rPr lang="es-ES" b="1" dirty="0"/>
              <a:t>Aquí vemos un zanjeo para una instalación con cable subterráneo; esta debe ubicarse al menos a 70 cm, y contar con una cobertura de arena. Si fuera posible, deberían colocarse ladrillos a lo largo del zanjeo y luego taparlo.</a:t>
            </a:r>
          </a:p>
        </p:txBody>
      </p:sp>
      <p:pic>
        <p:nvPicPr>
          <p:cNvPr id="5" name="Imagen 4"/>
          <p:cNvPicPr>
            <a:picLocks noChangeAspect="1"/>
          </p:cNvPicPr>
          <p:nvPr/>
        </p:nvPicPr>
        <p:blipFill>
          <a:blip r:embed="rId3"/>
          <a:stretch>
            <a:fillRect/>
          </a:stretch>
        </p:blipFill>
        <p:spPr>
          <a:xfrm>
            <a:off x="7246731" y="2069275"/>
            <a:ext cx="4562475" cy="4572000"/>
          </a:xfrm>
          <a:prstGeom prst="rect">
            <a:avLst/>
          </a:prstGeom>
        </p:spPr>
      </p:pic>
      <p:sp>
        <p:nvSpPr>
          <p:cNvPr id="6" name="Rectángulo 5"/>
          <p:cNvSpPr/>
          <p:nvPr/>
        </p:nvSpPr>
        <p:spPr>
          <a:xfrm>
            <a:off x="5510149" y="2366516"/>
            <a:ext cx="4381995" cy="923330"/>
          </a:xfrm>
          <a:prstGeom prst="rect">
            <a:avLst/>
          </a:prstGeom>
        </p:spPr>
        <p:txBody>
          <a:bodyPr wrap="square">
            <a:spAutoFit/>
          </a:bodyPr>
          <a:lstStyle/>
          <a:p>
            <a:r>
              <a:rPr lang="es-ES" b="1" dirty="0"/>
              <a:t>Diagrama que muestra los principales elementos que intervienen en una instalación eléctrica subterránea.</a:t>
            </a:r>
          </a:p>
        </p:txBody>
      </p:sp>
    </p:spTree>
    <p:extLst>
      <p:ext uri="{BB962C8B-B14F-4D97-AF65-F5344CB8AC3E}">
        <p14:creationId xmlns:p14="http://schemas.microsoft.com/office/powerpoint/2010/main" val="3323730201"/>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5355312"/>
          </a:xfrm>
          <a:prstGeom prst="rect">
            <a:avLst/>
          </a:prstGeom>
        </p:spPr>
        <p:txBody>
          <a:bodyPr wrap="square">
            <a:spAutoFit/>
          </a:bodyPr>
          <a:lstStyle/>
          <a:p>
            <a:pPr algn="just"/>
            <a:r>
              <a:rPr lang="es-ES" dirty="0" smtClean="0"/>
              <a:t>El </a:t>
            </a:r>
            <a:r>
              <a:rPr lang="es-ES" b="1" dirty="0"/>
              <a:t>cable siliconado </a:t>
            </a:r>
            <a:r>
              <a:rPr lang="es-ES" dirty="0"/>
              <a:t>es otro tipo de cable para instalaciones </a:t>
            </a:r>
            <a:r>
              <a:rPr lang="es-ES" dirty="0" smtClean="0"/>
              <a:t>específicas</a:t>
            </a:r>
            <a:r>
              <a:rPr lang="es-ES" dirty="0"/>
              <a:t>, en este caso se utiliza en lugares donde la </a:t>
            </a:r>
            <a:r>
              <a:rPr lang="es-ES" dirty="0" smtClean="0"/>
              <a:t>instalación </a:t>
            </a:r>
            <a:r>
              <a:rPr lang="es-ES" dirty="0"/>
              <a:t>estará expuesta a temperaturas altas. Es flexible, </a:t>
            </a:r>
            <a:r>
              <a:rPr lang="es-ES" dirty="0" smtClean="0"/>
              <a:t>elástico </a:t>
            </a:r>
            <a:r>
              <a:rPr lang="es-ES" dirty="0"/>
              <a:t>y aislante</a:t>
            </a:r>
            <a:r>
              <a:rPr lang="es-ES" dirty="0" smtClean="0"/>
              <a:t>, y </a:t>
            </a:r>
            <a:r>
              <a:rPr lang="es-ES" dirty="0"/>
              <a:t>mantiene sus propiedades a temperaturas extremas que otros materiales no soportarían. Se encuentra en </a:t>
            </a:r>
            <a:r>
              <a:rPr lang="es-ES" dirty="0" smtClean="0"/>
              <a:t>varios </a:t>
            </a:r>
            <a:r>
              <a:rPr lang="es-ES" dirty="0"/>
              <a:t>colores como los demás conductores, y en diferentes </a:t>
            </a:r>
            <a:r>
              <a:rPr lang="es-ES" dirty="0" smtClean="0"/>
              <a:t>secciones </a:t>
            </a:r>
            <a:r>
              <a:rPr lang="es-ES" dirty="0"/>
              <a:t>como los demás cables. El costo de estos cables es </a:t>
            </a:r>
            <a:r>
              <a:rPr lang="es-ES" dirty="0" smtClean="0"/>
              <a:t>un </a:t>
            </a:r>
            <a:r>
              <a:rPr lang="es-ES" dirty="0"/>
              <a:t>poco más elevado que el de los conductores normales. Es </a:t>
            </a:r>
            <a:r>
              <a:rPr lang="es-ES" dirty="0" smtClean="0"/>
              <a:t>usado </a:t>
            </a:r>
            <a:r>
              <a:rPr lang="es-ES" dirty="0"/>
              <a:t>en centrales eléctricas, industrias productoras de </a:t>
            </a:r>
            <a:r>
              <a:rPr lang="es-ES" dirty="0" smtClean="0"/>
              <a:t>acero</a:t>
            </a:r>
            <a:r>
              <a:rPr lang="es-ES" dirty="0"/>
              <a:t>, así como en la construcción de cemento, vidrio y cerámica.</a:t>
            </a:r>
          </a:p>
          <a:p>
            <a:pPr algn="just"/>
            <a:r>
              <a:rPr lang="es-ES" dirty="0"/>
              <a:t>La silicona es un polímero inorgánico derivado del </a:t>
            </a:r>
            <a:r>
              <a:rPr lang="es-ES" dirty="0" err="1" smtClean="0"/>
              <a:t>polisiloxano</a:t>
            </a:r>
            <a:r>
              <a:rPr lang="es-ES" dirty="0"/>
              <a:t>, constituido por una serie de átomos de silicio y </a:t>
            </a:r>
            <a:r>
              <a:rPr lang="es-ES" dirty="0" smtClean="0"/>
              <a:t>oxígeno </a:t>
            </a:r>
            <a:r>
              <a:rPr lang="es-ES" dirty="0"/>
              <a:t>alternados. Es inodoro e incoloro, hecho </a:t>
            </a:r>
            <a:r>
              <a:rPr lang="es-ES" dirty="0" smtClean="0"/>
              <a:t>principalmente </a:t>
            </a:r>
            <a:r>
              <a:rPr lang="es-ES" dirty="0"/>
              <a:t>de silicio. La silicona es inerte y estable a </a:t>
            </a:r>
            <a:r>
              <a:rPr lang="es-ES" dirty="0" smtClean="0"/>
              <a:t>altas temperaturas</a:t>
            </a:r>
            <a:r>
              <a:rPr lang="es-ES" dirty="0"/>
              <a:t>, </a:t>
            </a:r>
            <a:r>
              <a:rPr lang="es-ES" dirty="0" smtClean="0"/>
              <a:t>lo que la hace útil en </a:t>
            </a:r>
            <a:r>
              <a:rPr lang="es-ES" dirty="0"/>
              <a:t>gran variedad </a:t>
            </a:r>
            <a:r>
              <a:rPr lang="es-ES" dirty="0" smtClean="0"/>
              <a:t>de aplicaciones </a:t>
            </a:r>
            <a:r>
              <a:rPr lang="es-ES" dirty="0"/>
              <a:t>industriales.</a:t>
            </a:r>
          </a:p>
          <a:p>
            <a:pPr algn="just"/>
            <a:r>
              <a:rPr lang="es-ES" dirty="0"/>
              <a:t>Este material no se ve afectado por condiciones </a:t>
            </a:r>
            <a:r>
              <a:rPr lang="es-ES" dirty="0" smtClean="0"/>
              <a:t>meteorológicas </a:t>
            </a:r>
            <a:r>
              <a:rPr lang="es-ES" dirty="0"/>
              <a:t>extremas, como calor, frío, sequedad, agua o </a:t>
            </a:r>
            <a:r>
              <a:rPr lang="es-ES" dirty="0" smtClean="0"/>
              <a:t>humedad</a:t>
            </a:r>
            <a:r>
              <a:rPr lang="es-ES" dirty="0"/>
              <a:t>. También tiene una resistencia excelente a la radiación </a:t>
            </a:r>
            <a:r>
              <a:rPr lang="es-ES" dirty="0" smtClean="0"/>
              <a:t>ultravioleta </a:t>
            </a:r>
            <a:r>
              <a:rPr lang="es-ES" dirty="0"/>
              <a:t>y a la degradación por ozono. La silicona es más </a:t>
            </a:r>
            <a:r>
              <a:rPr lang="es-ES" dirty="0" smtClean="0"/>
              <a:t>cara </a:t>
            </a:r>
            <a:r>
              <a:rPr lang="es-ES" dirty="0"/>
              <a:t>que la mayor parte de los tipos de cauchos porque </a:t>
            </a:r>
            <a:r>
              <a:rPr lang="es-ES" dirty="0" smtClean="0"/>
              <a:t>contiene </a:t>
            </a:r>
            <a:r>
              <a:rPr lang="es-ES" dirty="0"/>
              <a:t>polímeros especiales de altas prestaciones con </a:t>
            </a:r>
            <a:r>
              <a:rPr lang="es-ES" dirty="0" smtClean="0"/>
              <a:t>sobresalientes </a:t>
            </a:r>
            <a:r>
              <a:rPr lang="es-ES" dirty="0"/>
              <a:t>cualidades. Se fabrica en cantidades </a:t>
            </a:r>
            <a:r>
              <a:rPr lang="es-ES" dirty="0" smtClean="0"/>
              <a:t>relativamente </a:t>
            </a:r>
            <a:r>
              <a:rPr lang="es-ES" dirty="0"/>
              <a:t>pequeñas y requiere instalaciones de fabricación </a:t>
            </a:r>
            <a:r>
              <a:rPr lang="es-ES" dirty="0" smtClean="0"/>
              <a:t>primaria </a:t>
            </a:r>
            <a:r>
              <a:rPr lang="es-ES" dirty="0"/>
              <a:t>cara y complicada.</a:t>
            </a:r>
          </a:p>
          <a:p>
            <a:pPr algn="just"/>
            <a:r>
              <a:rPr lang="es-ES" dirty="0"/>
              <a:t>En términos generales, la temperatura de servicio de la </a:t>
            </a:r>
            <a:r>
              <a:rPr lang="es-ES" dirty="0" smtClean="0"/>
              <a:t>silicona </a:t>
            </a:r>
            <a:r>
              <a:rPr lang="es-ES" dirty="0"/>
              <a:t>está comprendida entre -110*C y +315C. Se </a:t>
            </a:r>
            <a:r>
              <a:rPr lang="es-ES" dirty="0" smtClean="0"/>
              <a:t>considera </a:t>
            </a:r>
            <a:r>
              <a:rPr lang="es-ES" dirty="0"/>
              <a:t>un polímero muy seguro sin ningún efecto tóxico </a:t>
            </a:r>
            <a:r>
              <a:rPr lang="es-ES" dirty="0" smtClean="0"/>
              <a:t>prácticamente </a:t>
            </a:r>
            <a:r>
              <a:rPr lang="es-ES" dirty="0"/>
              <a:t>en la mayoría de los entornos.</a:t>
            </a:r>
          </a:p>
          <a:p>
            <a:pPr algn="just"/>
            <a:r>
              <a:rPr lang="es-ES" dirty="0"/>
              <a:t>El cable tipo taller, también llamado vaina redonda o TPR, </a:t>
            </a:r>
            <a:r>
              <a:rPr lang="es-ES" dirty="0" smtClean="0"/>
              <a:t>es </a:t>
            </a:r>
            <a:r>
              <a:rPr lang="es-ES" dirty="0"/>
              <a:t>utilizado para alimentar artefactos en los que el </a:t>
            </a:r>
            <a:r>
              <a:rPr lang="es-ES" dirty="0" smtClean="0"/>
              <a:t>conductor </a:t>
            </a:r>
            <a:r>
              <a:rPr lang="es-ES" dirty="0"/>
              <a:t>queda a la intemperie, ya que su vaina está diseñada </a:t>
            </a:r>
            <a:r>
              <a:rPr lang="es-ES" dirty="0" smtClean="0"/>
              <a:t>para </a:t>
            </a:r>
            <a:r>
              <a:rPr lang="es-ES" dirty="0"/>
              <a:t>soportar los efectos que puede sufrir un cable cuando </a:t>
            </a:r>
            <a:r>
              <a:rPr lang="es-ES" dirty="0" smtClean="0"/>
              <a:t>está </a:t>
            </a:r>
            <a:r>
              <a:rPr lang="es-ES" dirty="0"/>
              <a:t>al aire libre</a:t>
            </a:r>
            <a:r>
              <a:rPr lang="es-ES" dirty="0" smtClean="0"/>
              <a:t>.</a:t>
            </a:r>
          </a:p>
        </p:txBody>
      </p:sp>
    </p:spTree>
    <p:extLst>
      <p:ext uri="{BB962C8B-B14F-4D97-AF65-F5344CB8AC3E}">
        <p14:creationId xmlns:p14="http://schemas.microsoft.com/office/powerpoint/2010/main" val="283844342"/>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Tendido eléctrico </a:t>
            </a:r>
            <a:r>
              <a:rPr lang="es-ES" b="1" dirty="0" smtClean="0">
                <a:solidFill>
                  <a:srgbClr val="0070C0"/>
                </a:solidFill>
                <a:latin typeface="Arial Rounded MT Bold" panose="020F0704030504030204" pitchFamily="34" charset="0"/>
              </a:rPr>
              <a:t>subterráneo</a:t>
            </a:r>
            <a:endParaRPr lang="es-ES" b="1" dirty="0">
              <a:solidFill>
                <a:srgbClr val="0070C0"/>
              </a:solidFill>
              <a:latin typeface="Arial Rounded MT Bold" panose="020F0704030504030204" pitchFamily="34" charset="0"/>
            </a:endParaRPr>
          </a:p>
          <a:p>
            <a:pPr algn="just"/>
            <a:r>
              <a:rPr lang="es-ES" dirty="0" smtClean="0"/>
              <a:t>El cable </a:t>
            </a:r>
            <a:r>
              <a:rPr lang="es-ES" dirty="0"/>
              <a:t>para este </a:t>
            </a:r>
            <a:r>
              <a:rPr lang="es-ES" dirty="0" smtClean="0"/>
              <a:t>tipo de instalación no es de precio </a:t>
            </a:r>
            <a:r>
              <a:rPr lang="es-ES" dirty="0"/>
              <a:t>accesible como un </a:t>
            </a:r>
            <a:r>
              <a:rPr lang="es-ES" dirty="0" smtClean="0"/>
              <a:t>cable </a:t>
            </a:r>
            <a:r>
              <a:rPr lang="es-ES" dirty="0"/>
              <a:t>normal, pero, </a:t>
            </a:r>
            <a:r>
              <a:rPr lang="es-ES" dirty="0" smtClean="0"/>
              <a:t>si nos detenemos a pensar en que es lo apropiado para una instalación </a:t>
            </a:r>
            <a:r>
              <a:rPr lang="es-ES" dirty="0"/>
              <a:t>subterránea </a:t>
            </a:r>
            <a:r>
              <a:rPr lang="es-ES" dirty="0" smtClean="0"/>
              <a:t>y dado que </a:t>
            </a:r>
            <a:r>
              <a:rPr lang="es-ES" dirty="0"/>
              <a:t>otro conductor </a:t>
            </a:r>
            <a:r>
              <a:rPr lang="es-ES" dirty="0" smtClean="0"/>
              <a:t>duraría muy </a:t>
            </a:r>
            <a:r>
              <a:rPr lang="es-ES" dirty="0"/>
              <a:t>poco </a:t>
            </a:r>
            <a:r>
              <a:rPr lang="es-ES" dirty="0" smtClean="0"/>
              <a:t>tiempo en estas </a:t>
            </a:r>
            <a:r>
              <a:rPr lang="es-ES" dirty="0"/>
              <a:t>condiciones, nos </a:t>
            </a:r>
            <a:r>
              <a:rPr lang="es-ES" dirty="0" smtClean="0"/>
              <a:t>daríamos </a:t>
            </a:r>
            <a:r>
              <a:rPr lang="es-ES" dirty="0"/>
              <a:t>cuenta de que gastaríamos </a:t>
            </a:r>
            <a:r>
              <a:rPr lang="es-ES" dirty="0" smtClean="0"/>
              <a:t>mucho </a:t>
            </a:r>
            <a:r>
              <a:rPr lang="es-ES" dirty="0"/>
              <a:t>más haciéndolo </a:t>
            </a:r>
            <a:r>
              <a:rPr lang="es-ES" dirty="0" smtClean="0"/>
              <a:t>de la manera incorrecta. Por lo tanto</a:t>
            </a:r>
            <a:r>
              <a:rPr lang="es-ES" dirty="0"/>
              <a:t>, </a:t>
            </a:r>
            <a:r>
              <a:rPr lang="es-ES" dirty="0" smtClean="0"/>
              <a:t>se recomienda pensar bien antes </a:t>
            </a:r>
            <a:r>
              <a:rPr lang="es-ES" dirty="0"/>
              <a:t>de </a:t>
            </a:r>
            <a:r>
              <a:rPr lang="es-ES" dirty="0" smtClean="0"/>
              <a:t>colocar un conductor </a:t>
            </a:r>
            <a:r>
              <a:rPr lang="es-ES" dirty="0"/>
              <a:t>que no corresponda </a:t>
            </a:r>
            <a:r>
              <a:rPr lang="es-ES" dirty="0" smtClean="0"/>
              <a:t>en una instalación eléctrica </a:t>
            </a:r>
            <a:r>
              <a:rPr lang="es-ES" dirty="0"/>
              <a:t>especial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050" name="Picture 2" descr="Cable Subterraneo ARGENPLAS 5x4mm - Precio x metro - CERTIFIC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120" y="1898609"/>
            <a:ext cx="2421370" cy="2899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127670" y="5103674"/>
            <a:ext cx="6096000" cy="1477328"/>
          </a:xfrm>
          <a:prstGeom prst="rect">
            <a:avLst/>
          </a:prstGeom>
        </p:spPr>
        <p:txBody>
          <a:bodyPr>
            <a:spAutoFit/>
          </a:bodyPr>
          <a:lstStyle/>
          <a:p>
            <a:r>
              <a:rPr lang="es-ES" b="1" dirty="0" smtClean="0"/>
              <a:t>Estos </a:t>
            </a:r>
            <a:r>
              <a:rPr lang="es-ES" b="1" dirty="0"/>
              <a:t>son algunos ejemplos de cables siliconados. </a:t>
            </a:r>
          </a:p>
          <a:p>
            <a:r>
              <a:rPr lang="es-ES" b="1" dirty="0"/>
              <a:t>Como vemos, sus vainas </a:t>
            </a:r>
            <a:r>
              <a:rPr lang="es-ES" b="1" dirty="0" smtClean="0"/>
              <a:t>o aislantes </a:t>
            </a:r>
            <a:r>
              <a:rPr lang="es-ES" b="1" dirty="0"/>
              <a:t>son bastante </a:t>
            </a:r>
          </a:p>
          <a:p>
            <a:r>
              <a:rPr lang="es-ES" b="1" dirty="0"/>
              <a:t>más gruesos que los de un conductor común.</a:t>
            </a:r>
          </a:p>
          <a:p>
            <a:r>
              <a:rPr lang="es-ES" b="1" dirty="0"/>
              <a:t>Más allá de tener un aislante tan grueso, </a:t>
            </a:r>
          </a:p>
          <a:p>
            <a:r>
              <a:rPr lang="es-ES" b="1" dirty="0"/>
              <a:t>su flexibilidad es muy buena.</a:t>
            </a:r>
          </a:p>
        </p:txBody>
      </p:sp>
      <p:sp>
        <p:nvSpPr>
          <p:cNvPr id="4" name="Rectángulo 3"/>
          <p:cNvSpPr/>
          <p:nvPr/>
        </p:nvSpPr>
        <p:spPr>
          <a:xfrm>
            <a:off x="201882" y="5103674"/>
            <a:ext cx="4762004" cy="1477328"/>
          </a:xfrm>
          <a:prstGeom prst="rect">
            <a:avLst/>
          </a:prstGeom>
        </p:spPr>
        <p:txBody>
          <a:bodyPr wrap="square">
            <a:spAutoFit/>
          </a:bodyPr>
          <a:lstStyle/>
          <a:p>
            <a:pPr algn="ctr"/>
            <a:r>
              <a:rPr lang="es-ES" b="1" dirty="0"/>
              <a:t>Este es un cable subterráneo de cuatro conductores. </a:t>
            </a:r>
          </a:p>
          <a:p>
            <a:pPr algn="ctr"/>
            <a:r>
              <a:rPr lang="es-ES" b="1" dirty="0"/>
              <a:t>Se ve cómo los conductores, además de su aislante individual, cuentan con aislaciones que lo hacen resistente </a:t>
            </a:r>
            <a:r>
              <a:rPr lang="es-ES" b="1" dirty="0" smtClean="0"/>
              <a:t>a su </a:t>
            </a:r>
            <a:r>
              <a:rPr lang="es-ES" b="1" dirty="0"/>
              <a:t>estadía bajo tierra.</a:t>
            </a:r>
          </a:p>
        </p:txBody>
      </p:sp>
      <p:pic>
        <p:nvPicPr>
          <p:cNvPr id="5" name="Imagen 4"/>
          <p:cNvPicPr>
            <a:picLocks noChangeAspect="1"/>
          </p:cNvPicPr>
          <p:nvPr/>
        </p:nvPicPr>
        <p:blipFill>
          <a:blip r:embed="rId3"/>
          <a:stretch>
            <a:fillRect/>
          </a:stretch>
        </p:blipFill>
        <p:spPr>
          <a:xfrm>
            <a:off x="7527657" y="2349954"/>
            <a:ext cx="2219325" cy="2352675"/>
          </a:xfrm>
          <a:prstGeom prst="rect">
            <a:avLst/>
          </a:prstGeom>
        </p:spPr>
      </p:pic>
    </p:spTree>
    <p:extLst>
      <p:ext uri="{BB962C8B-B14F-4D97-AF65-F5344CB8AC3E}">
        <p14:creationId xmlns:p14="http://schemas.microsoft.com/office/powerpoint/2010/main" val="2175569906"/>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Instalaciones </a:t>
            </a:r>
            <a:r>
              <a:rPr lang="es-ES" b="1" dirty="0">
                <a:solidFill>
                  <a:srgbClr val="0070C0"/>
                </a:solidFill>
                <a:latin typeface="Arial Rounded MT Bold" panose="020F0704030504030204" pitchFamily="34" charset="0"/>
              </a:rPr>
              <a:t>antiexplosivas</a:t>
            </a:r>
          </a:p>
          <a:p>
            <a:pPr algn="just"/>
            <a:r>
              <a:rPr lang="es-ES" dirty="0"/>
              <a:t>Estas instalaciones se deben hacer en lugares con </a:t>
            </a:r>
            <a:r>
              <a:rPr lang="es-ES" dirty="0" smtClean="0"/>
              <a:t>sustancias </a:t>
            </a:r>
            <a:r>
              <a:rPr lang="es-ES" dirty="0"/>
              <a:t>o desechos que, en contacto con el agua, emiten </a:t>
            </a:r>
            <a:r>
              <a:rPr lang="es-ES" dirty="0" smtClean="0"/>
              <a:t>gases </a:t>
            </a:r>
            <a:r>
              <a:rPr lang="es-ES" dirty="0"/>
              <a:t>inflamables: sustancias o desechos que, por reacción </a:t>
            </a:r>
            <a:r>
              <a:rPr lang="es-ES" dirty="0" smtClean="0"/>
              <a:t>con </a:t>
            </a:r>
            <a:r>
              <a:rPr lang="es-ES" dirty="0"/>
              <a:t>el agua, son susceptibles de inflamación espontánea o </a:t>
            </a:r>
            <a:r>
              <a:rPr lang="es-ES" dirty="0" smtClean="0"/>
              <a:t>de </a:t>
            </a:r>
            <a:r>
              <a:rPr lang="es-ES" dirty="0"/>
              <a:t>emisión de gases inflamables en cantidades peligrosas, </a:t>
            </a:r>
            <a:r>
              <a:rPr lang="es-ES" dirty="0" smtClean="0"/>
              <a:t>por </a:t>
            </a:r>
            <a:r>
              <a:rPr lang="es-ES" dirty="0"/>
              <a:t>ejemplo, en estaciones de servicio, almacenamiento de </a:t>
            </a:r>
            <a:r>
              <a:rPr lang="es-ES" dirty="0" smtClean="0"/>
              <a:t>combustible </a:t>
            </a:r>
            <a:r>
              <a:rPr lang="es-ES" dirty="0"/>
              <a:t>o aceites, almacenamiento de cualquier </a:t>
            </a:r>
            <a:r>
              <a:rPr lang="es-ES" dirty="0" smtClean="0"/>
              <a:t>tipo de </a:t>
            </a:r>
            <a:r>
              <a:rPr lang="es-ES" dirty="0"/>
              <a:t>gas, etcétera. La instalación propuesta por montar en la </a:t>
            </a:r>
            <a:r>
              <a:rPr lang="es-ES" dirty="0" smtClean="0"/>
              <a:t>zona </a:t>
            </a:r>
            <a:r>
              <a:rPr lang="es-ES" dirty="0"/>
              <a:t>debe estar habilitada para ser utilizada en tres clases </a:t>
            </a:r>
            <a:r>
              <a:rPr lang="es-ES" dirty="0" smtClean="0"/>
              <a:t>distintas </a:t>
            </a:r>
            <a:r>
              <a:rPr lang="es-ES" dirty="0"/>
              <a:t>de ambientes</a:t>
            </a:r>
            <a:r>
              <a:rPr lang="es-ES" dirty="0" smtClean="0"/>
              <a:t>:</a:t>
            </a:r>
          </a:p>
          <a:p>
            <a:pPr marL="742950" lvl="1" indent="-285750" algn="just">
              <a:buFont typeface="Wingdings" panose="05000000000000000000" pitchFamily="2" charset="2"/>
              <a:buChar char="Ø"/>
            </a:pPr>
            <a:r>
              <a:rPr lang="es-ES" b="1" dirty="0" smtClean="0"/>
              <a:t>Clase </a:t>
            </a:r>
            <a:r>
              <a:rPr lang="es-ES" b="1" dirty="0"/>
              <a:t>1:</a:t>
            </a:r>
            <a:r>
              <a:rPr lang="es-ES" dirty="0"/>
              <a:t> para ambientes con gases o vapores inflamables </a:t>
            </a:r>
            <a:r>
              <a:rPr lang="es-ES" dirty="0" smtClean="0"/>
              <a:t>o </a:t>
            </a:r>
            <a:r>
              <a:rPr lang="es-ES" dirty="0"/>
              <a:t>explosivos, ya sea en forma continua, intermitente o </a:t>
            </a:r>
            <a:r>
              <a:rPr lang="es-ES" dirty="0" smtClean="0"/>
              <a:t>periódica</a:t>
            </a:r>
            <a:r>
              <a:rPr lang="es-ES" dirty="0"/>
              <a:t>. También es válido para lugares donde se </a:t>
            </a:r>
            <a:r>
              <a:rPr lang="es-ES" dirty="0" smtClean="0"/>
              <a:t>manipulan </a:t>
            </a:r>
            <a:r>
              <a:rPr lang="es-ES" dirty="0"/>
              <a:t>líquidos volátiles o vapores en concentraciones </a:t>
            </a:r>
            <a:r>
              <a:rPr lang="es-ES" dirty="0" smtClean="0"/>
              <a:t>peligrosas</a:t>
            </a:r>
            <a:r>
              <a:rPr lang="es-ES" dirty="0"/>
              <a:t>.</a:t>
            </a:r>
          </a:p>
          <a:p>
            <a:pPr marL="742950" lvl="1" indent="-285750" algn="just">
              <a:buFont typeface="Wingdings" panose="05000000000000000000" pitchFamily="2" charset="2"/>
              <a:buChar char="Ø"/>
            </a:pPr>
            <a:r>
              <a:rPr lang="es-ES" b="1" dirty="0" smtClean="0"/>
              <a:t>Clase </a:t>
            </a:r>
            <a:r>
              <a:rPr lang="es-ES" b="1" dirty="0"/>
              <a:t>2:</a:t>
            </a:r>
            <a:r>
              <a:rPr lang="es-ES" dirty="0"/>
              <a:t> en ambientes con polvos inflamables o </a:t>
            </a:r>
            <a:r>
              <a:rPr lang="es-ES" dirty="0" smtClean="0"/>
              <a:t>explosivos</a:t>
            </a:r>
            <a:r>
              <a:rPr lang="es-ES" dirty="0"/>
              <a:t>, ya sea en forma intermitente, periódica o </a:t>
            </a:r>
            <a:r>
              <a:rPr lang="es-ES" dirty="0" smtClean="0"/>
              <a:t>continua</a:t>
            </a:r>
            <a:r>
              <a:rPr lang="es-ES" dirty="0"/>
              <a:t>. Incluye los lugares donde el polvo no está en </a:t>
            </a:r>
            <a:r>
              <a:rPr lang="es-ES" dirty="0" smtClean="0"/>
              <a:t>suspensión</a:t>
            </a:r>
            <a:r>
              <a:rPr lang="es-ES" dirty="0"/>
              <a:t>, pero puede depositarse encima de la </a:t>
            </a:r>
            <a:r>
              <a:rPr lang="es-ES" dirty="0" smtClean="0"/>
              <a:t>instalación </a:t>
            </a:r>
            <a:r>
              <a:rPr lang="es-ES" dirty="0"/>
              <a:t>o en el interior de ella, impidiendo la normal </a:t>
            </a:r>
            <a:r>
              <a:rPr lang="es-ES" dirty="0" smtClean="0"/>
              <a:t>disipación </a:t>
            </a:r>
            <a:r>
              <a:rPr lang="es-ES" dirty="0"/>
              <a:t>de calor</a:t>
            </a:r>
            <a:r>
              <a:rPr lang="es-ES" dirty="0" smtClean="0"/>
              <a:t>.</a:t>
            </a:r>
          </a:p>
          <a:p>
            <a:pPr marL="742950" lvl="1" indent="-285750" algn="just">
              <a:buFont typeface="Wingdings" panose="05000000000000000000" pitchFamily="2" charset="2"/>
              <a:buChar char="Ø"/>
            </a:pPr>
            <a:r>
              <a:rPr lang="es-ES" b="1" dirty="0" smtClean="0"/>
              <a:t>Clase 3: </a:t>
            </a:r>
            <a:r>
              <a:rPr lang="es-ES" dirty="0" smtClean="0"/>
              <a:t>ambientes de atmósfera peligrosa debido a la </a:t>
            </a:r>
            <a:r>
              <a:rPr lang="es-ES" dirty="0"/>
              <a:t>presencia de fibras o volátiles inflamables. Está </a:t>
            </a:r>
            <a:r>
              <a:rPr lang="es-ES" dirty="0" smtClean="0"/>
              <a:t>especialmente </a:t>
            </a:r>
            <a:r>
              <a:rPr lang="es-ES" dirty="0"/>
              <a:t>indicado para lugares donde se manipulan, </a:t>
            </a:r>
            <a:r>
              <a:rPr lang="es-ES" dirty="0" smtClean="0"/>
              <a:t>fabrican </a:t>
            </a:r>
            <a:r>
              <a:rPr lang="es-ES" dirty="0"/>
              <a:t>o emplean fibras, como también en los depósitos </a:t>
            </a:r>
            <a:r>
              <a:rPr lang="es-ES" dirty="0" smtClean="0"/>
              <a:t>donde </a:t>
            </a:r>
            <a:r>
              <a:rPr lang="es-ES" dirty="0"/>
              <a:t>se almacenan</a:t>
            </a:r>
            <a:r>
              <a:rPr lang="es-ES" dirty="0" smtClean="0"/>
              <a:t>.</a:t>
            </a:r>
          </a:p>
          <a:p>
            <a:pPr algn="just"/>
            <a:r>
              <a:rPr lang="es-ES" dirty="0" smtClean="0"/>
              <a:t>Los </a:t>
            </a:r>
            <a:r>
              <a:rPr lang="es-ES" dirty="0"/>
              <a:t>requisitos básicos que deben cumplir las instalaciones </a:t>
            </a:r>
            <a:r>
              <a:rPr lang="es-ES" dirty="0" smtClean="0"/>
              <a:t>eléctricas </a:t>
            </a:r>
            <a:r>
              <a:rPr lang="es-ES" dirty="0"/>
              <a:t>para considerarse a prueba de explosiones son </a:t>
            </a:r>
            <a:r>
              <a:rPr lang="es-ES" dirty="0" smtClean="0"/>
              <a:t>los </a:t>
            </a:r>
            <a:r>
              <a:rPr lang="es-ES" dirty="0"/>
              <a:t>siguientes:</a:t>
            </a:r>
          </a:p>
          <a:p>
            <a:pPr marL="285750" indent="-285750" algn="just">
              <a:buFont typeface="Arial" panose="020B0604020202020204" pitchFamily="34" charset="0"/>
              <a:buChar char="•"/>
            </a:pPr>
            <a:r>
              <a:rPr lang="es-ES" b="1" dirty="0" smtClean="0"/>
              <a:t>Resistencia </a:t>
            </a:r>
            <a:r>
              <a:rPr lang="es-ES" b="1" dirty="0"/>
              <a:t>mecánica para resistir sin deterioro los </a:t>
            </a:r>
            <a:r>
              <a:rPr lang="es-ES" b="1" dirty="0" smtClean="0"/>
              <a:t>efectos </a:t>
            </a:r>
            <a:r>
              <a:rPr lang="es-ES" b="1" dirty="0"/>
              <a:t>de una posible explosión, o sea, presiones </a:t>
            </a:r>
            <a:r>
              <a:rPr lang="es-ES" b="1" dirty="0" smtClean="0"/>
              <a:t>instantáneas </a:t>
            </a:r>
            <a:r>
              <a:rPr lang="es-ES" b="1" dirty="0"/>
              <a:t>de 7 a 9 </a:t>
            </a:r>
            <a:r>
              <a:rPr lang="es-ES" b="1" dirty="0" smtClean="0"/>
              <a:t>kg/cm².</a:t>
            </a:r>
            <a:endParaRPr lang="es-ES" b="1" dirty="0"/>
          </a:p>
          <a:p>
            <a:pPr marL="285750" indent="-285750" algn="just">
              <a:buFont typeface="Arial" panose="020B0604020202020204" pitchFamily="34" charset="0"/>
              <a:buChar char="•"/>
            </a:pPr>
            <a:r>
              <a:rPr lang="es-ES" b="1" dirty="0" smtClean="0"/>
              <a:t>Empleo </a:t>
            </a:r>
            <a:r>
              <a:rPr lang="es-ES" b="1" dirty="0"/>
              <a:t>de cierre de cajas y uniones de caños con </a:t>
            </a:r>
            <a:r>
              <a:rPr lang="es-ES" b="1" dirty="0" smtClean="0"/>
              <a:t>características </a:t>
            </a:r>
            <a:r>
              <a:rPr lang="es-ES" b="1" dirty="0"/>
              <a:t>tales que los gases inflamados lleguen al </a:t>
            </a:r>
            <a:r>
              <a:rPr lang="es-ES" b="1" dirty="0" smtClean="0"/>
              <a:t>exterior </a:t>
            </a:r>
            <a:r>
              <a:rPr lang="es-ES" b="1" dirty="0"/>
              <a:t>lo suficientemente fríos como para no producir </a:t>
            </a:r>
            <a:r>
              <a:rPr lang="es-ES" b="1" dirty="0" smtClean="0"/>
              <a:t>el </a:t>
            </a:r>
            <a:r>
              <a:rPr lang="es-ES" b="1" dirty="0"/>
              <a:t>encendido de los gases del ambiente.</a:t>
            </a:r>
          </a:p>
          <a:p>
            <a:pPr marL="285750" indent="-285750" algn="just">
              <a:buFont typeface="Arial" panose="020B0604020202020204" pitchFamily="34" charset="0"/>
              <a:buChar char="•"/>
            </a:pPr>
            <a:r>
              <a:rPr lang="es-ES" b="1" dirty="0" smtClean="0"/>
              <a:t>Cualquier </a:t>
            </a:r>
            <a:r>
              <a:rPr lang="es-ES" b="1" dirty="0"/>
              <a:t>instrumento o equipo eléctrico instalado en </a:t>
            </a:r>
            <a:r>
              <a:rPr lang="es-ES" b="1" dirty="0" smtClean="0"/>
              <a:t>atmósferas </a:t>
            </a:r>
            <a:r>
              <a:rPr lang="es-ES" b="1" dirty="0"/>
              <a:t>que contengan gases o vapores inflamables </a:t>
            </a:r>
            <a:r>
              <a:rPr lang="es-ES" b="1" dirty="0" smtClean="0"/>
              <a:t>presenta </a:t>
            </a:r>
            <a:r>
              <a:rPr lang="es-ES" b="1" dirty="0"/>
              <a:t>riesgo de generar una explosión</a:t>
            </a:r>
            <a:r>
              <a:rPr lang="es-ES" b="1" dirty="0" smtClean="0"/>
              <a:t>.</a:t>
            </a:r>
          </a:p>
        </p:txBody>
      </p:sp>
    </p:spTree>
    <p:extLst>
      <p:ext uri="{BB962C8B-B14F-4D97-AF65-F5344CB8AC3E}">
        <p14:creationId xmlns:p14="http://schemas.microsoft.com/office/powerpoint/2010/main" val="1468146066"/>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ignición de una mezcla gaseosa puede ocurrir </a:t>
            </a:r>
            <a:r>
              <a:rPr lang="es-ES" b="1" dirty="0" smtClean="0"/>
              <a:t>debido </a:t>
            </a:r>
            <a:r>
              <a:rPr lang="es-ES" b="1" dirty="0"/>
              <a:t>a la presencia de un fenómeno eléctrico, como el </a:t>
            </a:r>
            <a:r>
              <a:rPr lang="es-ES" b="1" dirty="0" smtClean="0"/>
              <a:t>desprendimiento </a:t>
            </a:r>
            <a:r>
              <a:rPr lang="es-ES" b="1" dirty="0"/>
              <a:t>de una chispa al cerrar un contacto, y </a:t>
            </a:r>
            <a:r>
              <a:rPr lang="es-ES" b="1" dirty="0" smtClean="0"/>
              <a:t>también </a:t>
            </a:r>
            <a:r>
              <a:rPr lang="es-ES" b="1" dirty="0"/>
              <a:t>a la excesiva temperatura que pudiera tener un </a:t>
            </a:r>
            <a:r>
              <a:rPr lang="es-ES" b="1" dirty="0" smtClean="0"/>
              <a:t>material </a:t>
            </a:r>
            <a:r>
              <a:rPr lang="es-ES" b="1" dirty="0"/>
              <a:t>en contacto con la mezcla inflamable.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Debemos considerar que uno de los requisitos más importantes </a:t>
            </a:r>
            <a:r>
              <a:rPr lang="es-ES" dirty="0"/>
              <a:t>de cualquier instalación antiexplosiva es que, </a:t>
            </a:r>
            <a:r>
              <a:rPr lang="es-ES" dirty="0" smtClean="0"/>
              <a:t>ante na </a:t>
            </a:r>
            <a:r>
              <a:rPr lang="es-ES" dirty="0"/>
              <a:t>explosión interna en un determinado gabinete o </a:t>
            </a:r>
            <a:r>
              <a:rPr lang="es-ES" dirty="0" smtClean="0"/>
              <a:t>envoltura</a:t>
            </a:r>
            <a:r>
              <a:rPr lang="es-ES" dirty="0"/>
              <a:t>, no deberá propagarse al exterior de la instalación </a:t>
            </a:r>
            <a:r>
              <a:rPr lang="es-ES" dirty="0" smtClean="0"/>
              <a:t>ni provocará </a:t>
            </a:r>
            <a:r>
              <a:rPr lang="es-ES" dirty="0"/>
              <a:t>ignición de la atmósfera circundante. Dicha </a:t>
            </a:r>
            <a:r>
              <a:rPr lang="es-ES" dirty="0" smtClean="0"/>
              <a:t>explosión </a:t>
            </a:r>
            <a:r>
              <a:rPr lang="es-ES" dirty="0"/>
              <a:t>se circunscribirá al gabinete en cuestión y no </a:t>
            </a:r>
            <a:r>
              <a:rPr lang="es-ES" dirty="0" smtClean="0"/>
              <a:t>deberá </a:t>
            </a:r>
            <a:r>
              <a:rPr lang="es-ES" dirty="0"/>
              <a:t>propagarse al resto de la instalación. Para que ello no </a:t>
            </a:r>
            <a:r>
              <a:rPr lang="es-ES" dirty="0" smtClean="0"/>
              <a:t>suceda</a:t>
            </a:r>
            <a:r>
              <a:rPr lang="es-ES" dirty="0"/>
              <a:t>, los conductos deberán estar perfectamente sellados. </a:t>
            </a:r>
          </a:p>
          <a:p>
            <a:pPr algn="just"/>
            <a:r>
              <a:rPr lang="es-ES" dirty="0"/>
              <a:t>En conductos de largo recorrido, se recomienda realizar </a:t>
            </a:r>
            <a:r>
              <a:rPr lang="es-ES" dirty="0" smtClean="0"/>
              <a:t>sellados </a:t>
            </a:r>
            <a:r>
              <a:rPr lang="es-ES" dirty="0"/>
              <a:t>cada 15 metros como máximo. Asimismo, se </a:t>
            </a:r>
            <a:r>
              <a:rPr lang="es-ES" dirty="0" smtClean="0"/>
              <a:t>específica </a:t>
            </a:r>
            <a:r>
              <a:rPr lang="es-ES" dirty="0" err="1"/>
              <a:t>sellartodos</a:t>
            </a:r>
            <a:r>
              <a:rPr lang="es-ES" dirty="0"/>
              <a:t> los conductos a una distancia no mayor a </a:t>
            </a:r>
            <a:r>
              <a:rPr lang="es-ES" dirty="0" smtClean="0"/>
              <a:t>0,45 </a:t>
            </a:r>
            <a:r>
              <a:rPr lang="es-ES" dirty="0"/>
              <a:t>metros antes de entrar en la envoltura de llaves o </a:t>
            </a:r>
            <a:r>
              <a:rPr lang="es-ES" dirty="0" smtClean="0"/>
              <a:t>aparatos </a:t>
            </a:r>
            <a:r>
              <a:rPr lang="es-ES" dirty="0"/>
              <a:t>que produzcan chispas o arcos eléctricos</a:t>
            </a:r>
            <a:r>
              <a:rPr lang="es-ES" dirty="0" smtClean="0"/>
              <a:t>.</a:t>
            </a:r>
          </a:p>
        </p:txBody>
      </p:sp>
      <p:pic>
        <p:nvPicPr>
          <p:cNvPr id="3" name="Imagen 2"/>
          <p:cNvPicPr>
            <a:picLocks noChangeAspect="1"/>
          </p:cNvPicPr>
          <p:nvPr/>
        </p:nvPicPr>
        <p:blipFill>
          <a:blip r:embed="rId2"/>
          <a:stretch>
            <a:fillRect/>
          </a:stretch>
        </p:blipFill>
        <p:spPr>
          <a:xfrm>
            <a:off x="997526" y="1080655"/>
            <a:ext cx="2446317" cy="1605677"/>
          </a:xfrm>
          <a:prstGeom prst="rect">
            <a:avLst/>
          </a:prstGeom>
        </p:spPr>
      </p:pic>
      <p:sp>
        <p:nvSpPr>
          <p:cNvPr id="4" name="Rectángulo 3"/>
          <p:cNvSpPr/>
          <p:nvPr/>
        </p:nvSpPr>
        <p:spPr>
          <a:xfrm>
            <a:off x="201882" y="2686332"/>
            <a:ext cx="4025734" cy="1754326"/>
          </a:xfrm>
          <a:prstGeom prst="rect">
            <a:avLst/>
          </a:prstGeom>
        </p:spPr>
        <p:txBody>
          <a:bodyPr wrap="square">
            <a:spAutoFit/>
          </a:bodyPr>
          <a:lstStyle/>
          <a:p>
            <a:pPr algn="ctr"/>
            <a:r>
              <a:rPr lang="es-ES" b="1" dirty="0"/>
              <a:t>Esta es una caja de paso antiexplosiva. Como podemos observar, los caños se colocan </a:t>
            </a:r>
            <a:r>
              <a:rPr lang="es-ES" b="1" dirty="0" smtClean="0"/>
              <a:t>a rosca</a:t>
            </a:r>
            <a:r>
              <a:rPr lang="es-ES" b="1" dirty="0"/>
              <a:t>; </a:t>
            </a:r>
            <a:r>
              <a:rPr lang="es-ES" b="1" dirty="0" smtClean="0"/>
              <a:t>la caja </a:t>
            </a:r>
            <a:r>
              <a:rPr lang="es-ES" b="1" dirty="0"/>
              <a:t>tiene una tapa amurada con tornillos en sus extremos para que no pueda destaparse con facilidad.</a:t>
            </a:r>
          </a:p>
        </p:txBody>
      </p:sp>
      <p:sp>
        <p:nvSpPr>
          <p:cNvPr id="5" name="Rectángulo 4"/>
          <p:cNvSpPr/>
          <p:nvPr/>
        </p:nvSpPr>
        <p:spPr>
          <a:xfrm>
            <a:off x="6194961" y="2686332"/>
            <a:ext cx="5276603" cy="1754326"/>
          </a:xfrm>
          <a:prstGeom prst="rect">
            <a:avLst/>
          </a:prstGeom>
        </p:spPr>
        <p:txBody>
          <a:bodyPr wrap="square">
            <a:spAutoFit/>
          </a:bodyPr>
          <a:lstStyle/>
          <a:p>
            <a:pPr algn="just"/>
            <a:r>
              <a:rPr lang="es-ES" b="1" dirty="0"/>
              <a:t>Esta imagen nos muestra cómo quedaría armada una </a:t>
            </a:r>
          </a:p>
          <a:p>
            <a:pPr algn="just"/>
            <a:r>
              <a:rPr lang="es-ES" b="1" dirty="0"/>
              <a:t>caja rectangular antiexplosiva conectada </a:t>
            </a:r>
            <a:r>
              <a:rPr lang="es-ES" b="1" dirty="0" smtClean="0"/>
              <a:t>al caño </a:t>
            </a:r>
            <a:r>
              <a:rPr lang="es-ES" b="1" dirty="0"/>
              <a:t>que </a:t>
            </a:r>
          </a:p>
          <a:p>
            <a:pPr algn="just"/>
            <a:r>
              <a:rPr lang="es-ES" b="1" dirty="0"/>
              <a:t>alimentará </a:t>
            </a:r>
            <a:r>
              <a:rPr lang="es-ES" b="1" dirty="0" smtClean="0"/>
              <a:t>la caja</a:t>
            </a:r>
            <a:r>
              <a:rPr lang="es-ES" b="1" dirty="0"/>
              <a:t>. Como podemos observar, </a:t>
            </a:r>
            <a:r>
              <a:rPr lang="es-ES" b="1" smtClean="0"/>
              <a:t>el espe- </a:t>
            </a:r>
            <a:endParaRPr lang="es-ES" b="1" dirty="0"/>
          </a:p>
          <a:p>
            <a:pPr algn="just"/>
            <a:r>
              <a:rPr lang="es-ES" b="1" dirty="0"/>
              <a:t>sor de </a:t>
            </a:r>
            <a:r>
              <a:rPr lang="es-ES" b="1" dirty="0" smtClean="0"/>
              <a:t>la caja </a:t>
            </a:r>
            <a:r>
              <a:rPr lang="es-ES" b="1" dirty="0"/>
              <a:t>es de una medida bastante amplia, con </a:t>
            </a:r>
          </a:p>
          <a:p>
            <a:pPr algn="just"/>
            <a:r>
              <a:rPr lang="es-ES" b="1" dirty="0" smtClean="0"/>
              <a:t>el objetivo </a:t>
            </a:r>
            <a:r>
              <a:rPr lang="es-ES" b="1" dirty="0"/>
              <a:t>de absorber cualquier tipo de cortocircuito </a:t>
            </a:r>
            <a:r>
              <a:rPr lang="es-ES" b="1" dirty="0" smtClean="0"/>
              <a:t>sin </a:t>
            </a:r>
            <a:r>
              <a:rPr lang="es-ES" b="1" dirty="0"/>
              <a:t>deformarse </a:t>
            </a:r>
            <a:r>
              <a:rPr lang="es-ES" b="1" dirty="0" smtClean="0"/>
              <a:t>ni romperse</a:t>
            </a:r>
            <a:r>
              <a:rPr lang="es-ES" b="1" dirty="0"/>
              <a:t>.</a:t>
            </a:r>
          </a:p>
        </p:txBody>
      </p:sp>
      <p:pic>
        <p:nvPicPr>
          <p:cNvPr id="6" name="Imagen 5"/>
          <p:cNvPicPr>
            <a:picLocks noChangeAspect="1"/>
          </p:cNvPicPr>
          <p:nvPr/>
        </p:nvPicPr>
        <p:blipFill>
          <a:blip r:embed="rId3"/>
          <a:stretch>
            <a:fillRect/>
          </a:stretch>
        </p:blipFill>
        <p:spPr>
          <a:xfrm>
            <a:off x="7445829" y="926275"/>
            <a:ext cx="2482808" cy="1760057"/>
          </a:xfrm>
          <a:prstGeom prst="rect">
            <a:avLst/>
          </a:prstGeom>
        </p:spPr>
      </p:pic>
    </p:spTree>
    <p:extLst>
      <p:ext uri="{BB962C8B-B14F-4D97-AF65-F5344CB8AC3E}">
        <p14:creationId xmlns:p14="http://schemas.microsoft.com/office/powerpoint/2010/main" val="2827777437"/>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4524315"/>
          </a:xfrm>
          <a:prstGeom prst="rect">
            <a:avLst/>
          </a:prstGeom>
        </p:spPr>
        <p:txBody>
          <a:bodyPr wrap="square">
            <a:spAutoFit/>
          </a:bodyPr>
          <a:lstStyle/>
          <a:p>
            <a:pPr algn="just"/>
            <a:r>
              <a:rPr lang="es-ES" dirty="0" smtClean="0"/>
              <a:t>En </a:t>
            </a:r>
            <a:r>
              <a:rPr lang="es-ES" dirty="0"/>
              <a:t>el caso de equipos que producen chispas o arcos, el </a:t>
            </a:r>
            <a:r>
              <a:rPr lang="es-ES" dirty="0" smtClean="0"/>
              <a:t>sellado </a:t>
            </a:r>
            <a:r>
              <a:rPr lang="es-ES" dirty="0"/>
              <a:t>confina la explosión a la envoltura y previene la </a:t>
            </a:r>
            <a:r>
              <a:rPr lang="es-ES" dirty="0" smtClean="0"/>
              <a:t>comunicación </a:t>
            </a:r>
            <a:r>
              <a:rPr lang="es-ES" dirty="0"/>
              <a:t>de los conductos laterales; además, previene el </a:t>
            </a:r>
            <a:r>
              <a:rPr lang="es-ES" dirty="0" smtClean="0"/>
              <a:t>desarrollo </a:t>
            </a:r>
            <a:r>
              <a:rPr lang="es-ES" dirty="0"/>
              <a:t>de presiones excesivas en envolturas </a:t>
            </a:r>
            <a:r>
              <a:rPr lang="es-ES" dirty="0" smtClean="0"/>
              <a:t>conectadas </a:t>
            </a:r>
            <a:r>
              <a:rPr lang="es-ES" dirty="0"/>
              <a:t>a los conductos. También sirve para suprimir el </a:t>
            </a:r>
            <a:r>
              <a:rPr lang="es-ES" dirty="0" smtClean="0"/>
              <a:t>desplazamiento </a:t>
            </a:r>
            <a:r>
              <a:rPr lang="es-ES" dirty="0"/>
              <a:t>de mezclas explosivas desde zonas peligrosas </a:t>
            </a:r>
            <a:r>
              <a:rPr lang="es-ES" dirty="0" smtClean="0"/>
              <a:t>a no </a:t>
            </a:r>
            <a:r>
              <a:rPr lang="es-ES" dirty="0"/>
              <a:t>peligrosas a través de los conductos. A su vez, se </a:t>
            </a:r>
            <a:r>
              <a:rPr lang="es-ES" dirty="0" smtClean="0"/>
              <a:t>recomienda </a:t>
            </a:r>
            <a:r>
              <a:rPr lang="es-ES" dirty="0"/>
              <a:t>el uso de </a:t>
            </a:r>
            <a:r>
              <a:rPr lang="es-ES" dirty="0" err="1"/>
              <a:t>drenadores</a:t>
            </a:r>
            <a:r>
              <a:rPr lang="es-ES" dirty="0"/>
              <a:t> para eliminar, de los </a:t>
            </a:r>
            <a:r>
              <a:rPr lang="es-ES" dirty="0" smtClean="0"/>
              <a:t>conductos </a:t>
            </a:r>
            <a:r>
              <a:rPr lang="es-ES" dirty="0"/>
              <a:t>y de las envolturas, la acumulación de líquidos </a:t>
            </a:r>
            <a:r>
              <a:rPr lang="es-ES" dirty="0" smtClean="0"/>
              <a:t>producidos </a:t>
            </a:r>
            <a:r>
              <a:rPr lang="es-ES" dirty="0"/>
              <a:t>por la condensación de vapores o filtración de agua. Su </a:t>
            </a:r>
            <a:r>
              <a:rPr lang="es-ES" dirty="0" smtClean="0"/>
              <a:t>tamaño </a:t>
            </a:r>
            <a:r>
              <a:rPr lang="es-ES" dirty="0"/>
              <a:t>estará de acuerdo con el tamaño de los gabinetes y </a:t>
            </a:r>
            <a:r>
              <a:rPr lang="es-ES" dirty="0" smtClean="0"/>
              <a:t>la </a:t>
            </a:r>
            <a:r>
              <a:rPr lang="es-ES" dirty="0"/>
              <a:t>cantidad de líquidos por drenar.</a:t>
            </a:r>
          </a:p>
          <a:p>
            <a:pPr algn="just"/>
            <a:r>
              <a:rPr lang="es-ES" b="1" dirty="0" smtClean="0">
                <a:solidFill>
                  <a:srgbClr val="0070C0"/>
                </a:solidFill>
                <a:latin typeface="Arial Rounded MT Bold" panose="020F0704030504030204" pitchFamily="34" charset="0"/>
              </a:rPr>
              <a:t>Materiales antiexplosivos</a:t>
            </a:r>
            <a:endParaRPr lang="es-ES" b="1" dirty="0">
              <a:solidFill>
                <a:srgbClr val="0070C0"/>
              </a:solidFill>
              <a:latin typeface="Arial Rounded MT Bold" panose="020F0704030504030204" pitchFamily="34" charset="0"/>
            </a:endParaRPr>
          </a:p>
          <a:p>
            <a:pPr algn="just"/>
            <a:r>
              <a:rPr lang="es-ES" dirty="0"/>
              <a:t>Los ambientes donde podemos utilizar </a:t>
            </a:r>
            <a:r>
              <a:rPr lang="es-ES" dirty="0" smtClean="0"/>
              <a:t>materiales </a:t>
            </a:r>
            <a:r>
              <a:rPr lang="es-ES" dirty="0"/>
              <a:t>antiexplosivos </a:t>
            </a:r>
            <a:r>
              <a:rPr lang="es-ES" dirty="0" smtClean="0"/>
              <a:t>se dividen de esta manera</a:t>
            </a:r>
            <a:r>
              <a:rPr lang="es-ES" dirty="0"/>
              <a:t>:</a:t>
            </a:r>
          </a:p>
          <a:p>
            <a:pPr marL="742950" lvl="1" indent="-285750" algn="just">
              <a:buFont typeface="Arial" panose="020B0604020202020204" pitchFamily="34" charset="0"/>
              <a:buChar char="•"/>
            </a:pPr>
            <a:r>
              <a:rPr lang="es-ES" b="1" dirty="0" smtClean="0"/>
              <a:t> </a:t>
            </a:r>
            <a:r>
              <a:rPr lang="es-ES" b="1" dirty="0"/>
              <a:t>Ambientes clase I</a:t>
            </a:r>
            <a:r>
              <a:rPr lang="es-ES" b="1" dirty="0" smtClean="0"/>
              <a:t>: </a:t>
            </a:r>
            <a:r>
              <a:rPr lang="es-ES" dirty="0" smtClean="0"/>
              <a:t>son </a:t>
            </a:r>
            <a:r>
              <a:rPr lang="es-ES" dirty="0"/>
              <a:t>aquellas </a:t>
            </a:r>
            <a:r>
              <a:rPr lang="es-ES" dirty="0" smtClean="0"/>
              <a:t>zonas en que el aire </a:t>
            </a:r>
            <a:r>
              <a:rPr lang="es-ES" dirty="0"/>
              <a:t>contiene </a:t>
            </a:r>
            <a:r>
              <a:rPr lang="es-ES" dirty="0" smtClean="0"/>
              <a:t>o puede contener en suspensión </a:t>
            </a:r>
            <a:r>
              <a:rPr lang="es-ES" dirty="0"/>
              <a:t>gases </a:t>
            </a:r>
            <a:r>
              <a:rPr lang="es-ES" dirty="0" smtClean="0"/>
              <a:t>o vapores en cantidades </a:t>
            </a:r>
            <a:r>
              <a:rPr lang="es-ES" dirty="0"/>
              <a:t>que puedan producir </a:t>
            </a:r>
            <a:r>
              <a:rPr lang="es-ES" dirty="0" smtClean="0"/>
              <a:t>mezclas </a:t>
            </a:r>
            <a:r>
              <a:rPr lang="es-ES" dirty="0"/>
              <a:t>inflamables </a:t>
            </a:r>
            <a:r>
              <a:rPr lang="es-ES" dirty="0" smtClean="0"/>
              <a:t>o explosivas (</a:t>
            </a:r>
            <a:r>
              <a:rPr lang="es-ES" dirty="0"/>
              <a:t>acetileno, hidrógeno, éter etílico</a:t>
            </a:r>
            <a:r>
              <a:rPr lang="es-ES" dirty="0" smtClean="0"/>
              <a:t>, gasolina</a:t>
            </a:r>
            <a:r>
              <a:rPr lang="es-ES" dirty="0"/>
              <a:t>, butano, gas natural, etcétera).</a:t>
            </a:r>
          </a:p>
          <a:p>
            <a:pPr marL="742950" lvl="1" indent="-285750" algn="just">
              <a:buFont typeface="Arial" panose="020B0604020202020204" pitchFamily="34" charset="0"/>
              <a:buChar char="•"/>
            </a:pPr>
            <a:r>
              <a:rPr lang="es-ES" b="1" dirty="0" smtClean="0"/>
              <a:t>Ambientes </a:t>
            </a:r>
            <a:r>
              <a:rPr lang="es-ES" b="1" dirty="0"/>
              <a:t>clase </a:t>
            </a:r>
            <a:r>
              <a:rPr lang="es-ES" b="1" dirty="0" err="1"/>
              <a:t>Il</a:t>
            </a:r>
            <a:r>
              <a:rPr lang="es-ES" dirty="0" smtClean="0"/>
              <a:t>: son aquellas zonas en que el aire presenta </a:t>
            </a:r>
            <a:r>
              <a:rPr lang="es-ES" dirty="0"/>
              <a:t>polvo </a:t>
            </a:r>
            <a:r>
              <a:rPr lang="es-ES" dirty="0" smtClean="0"/>
              <a:t>combustible en suspensión en cantidades </a:t>
            </a:r>
            <a:r>
              <a:rPr lang="es-ES" dirty="0"/>
              <a:t>que pueden producir ignición </a:t>
            </a:r>
            <a:r>
              <a:rPr lang="es-ES" dirty="0" smtClean="0"/>
              <a:t>o explosión </a:t>
            </a:r>
            <a:r>
              <a:rPr lang="es-ES" dirty="0"/>
              <a:t>(polvo de aluminio, </a:t>
            </a:r>
            <a:r>
              <a:rPr lang="es-ES" dirty="0" smtClean="0"/>
              <a:t>polvo de magnesio</a:t>
            </a:r>
            <a:r>
              <a:rPr lang="es-ES" dirty="0"/>
              <a:t>, negro </a:t>
            </a:r>
            <a:r>
              <a:rPr lang="es-ES" dirty="0" smtClean="0"/>
              <a:t>de humo</a:t>
            </a:r>
            <a:r>
              <a:rPr lang="es-ES" dirty="0"/>
              <a:t>, </a:t>
            </a:r>
            <a:r>
              <a:rPr lang="es-ES" dirty="0" smtClean="0"/>
              <a:t>carbón de piedra</a:t>
            </a:r>
            <a:r>
              <a:rPr lang="es-ES" dirty="0"/>
              <a:t>, polvo de coque, </a:t>
            </a:r>
            <a:r>
              <a:rPr lang="es-ES" dirty="0" smtClean="0"/>
              <a:t>polvo </a:t>
            </a:r>
            <a:r>
              <a:rPr lang="es-ES" dirty="0"/>
              <a:t>granulado de flúor</a:t>
            </a:r>
            <a:r>
              <a:rPr lang="es-ES" dirty="0" smtClean="0"/>
              <a:t>, etcétera</a:t>
            </a:r>
            <a:r>
              <a:rPr lang="es-ES" dirty="0"/>
              <a:t>).</a:t>
            </a:r>
          </a:p>
          <a:p>
            <a:pPr marL="742950" lvl="1" indent="-285750" algn="just">
              <a:buFont typeface="Arial" panose="020B0604020202020204" pitchFamily="34" charset="0"/>
              <a:buChar char="•"/>
            </a:pPr>
            <a:r>
              <a:rPr lang="es-ES" b="1" dirty="0" smtClean="0"/>
              <a:t>Ambientes </a:t>
            </a:r>
            <a:r>
              <a:rPr lang="es-ES" b="1" dirty="0"/>
              <a:t>clase </a:t>
            </a:r>
            <a:r>
              <a:rPr lang="es-ES" b="1" dirty="0" err="1"/>
              <a:t>lll</a:t>
            </a:r>
            <a:r>
              <a:rPr lang="es-ES" dirty="0" smtClean="0"/>
              <a:t>: son aquellas zonas en que el aire presenta </a:t>
            </a:r>
            <a:r>
              <a:rPr lang="es-ES" dirty="0"/>
              <a:t>en </a:t>
            </a:r>
            <a:r>
              <a:rPr lang="es-ES" dirty="0" smtClean="0"/>
              <a:t>suspensión </a:t>
            </a:r>
            <a:r>
              <a:rPr lang="es-ES" dirty="0"/>
              <a:t>fibras </a:t>
            </a:r>
            <a:r>
              <a:rPr lang="es-ES" dirty="0" smtClean="0"/>
              <a:t>y volátiles inflamables, pero </a:t>
            </a:r>
            <a:r>
              <a:rPr lang="es-ES" dirty="0"/>
              <a:t>no </a:t>
            </a:r>
            <a:r>
              <a:rPr lang="es-ES" dirty="0" smtClean="0"/>
              <a:t>en cantidades suficientes </a:t>
            </a:r>
            <a:r>
              <a:rPr lang="es-ES" dirty="0"/>
              <a:t>como </a:t>
            </a:r>
            <a:r>
              <a:rPr lang="es-ES" dirty="0" smtClean="0"/>
              <a:t>para producir </a:t>
            </a:r>
            <a:r>
              <a:rPr lang="es-ES" dirty="0"/>
              <a:t>mezclas </a:t>
            </a:r>
            <a:r>
              <a:rPr lang="es-ES" dirty="0" smtClean="0"/>
              <a:t>explosivas o inflamables.</a:t>
            </a:r>
            <a:endParaRPr lang="es-ES" dirty="0"/>
          </a:p>
        </p:txBody>
      </p:sp>
    </p:spTree>
    <p:extLst>
      <p:ext uri="{BB962C8B-B14F-4D97-AF65-F5344CB8AC3E}">
        <p14:creationId xmlns:p14="http://schemas.microsoft.com/office/powerpoint/2010/main" val="423661059"/>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07522" y="2603204"/>
            <a:ext cx="10687792" cy="1754326"/>
          </a:xfrm>
          <a:prstGeom prst="rect">
            <a:avLst/>
          </a:prstGeom>
        </p:spPr>
        <p:txBody>
          <a:bodyPr wrap="square">
            <a:spAutoFit/>
          </a:bodyPr>
          <a:lstStyle/>
          <a:p>
            <a:pPr algn="just"/>
            <a:r>
              <a:rPr lang="es-ES" sz="3600" b="1" dirty="0" smtClean="0"/>
              <a:t>Se vera los </a:t>
            </a:r>
            <a:r>
              <a:rPr lang="es-ES" sz="3600" b="1" dirty="0"/>
              <a:t>tipos de líneas </a:t>
            </a:r>
            <a:r>
              <a:rPr lang="es-ES" sz="3600" b="1" dirty="0" smtClean="0"/>
              <a:t>para instalaciones eléctricas, los circuitos de alumbrado y tomacorrientes, y la determinación de corrientes máximas. </a:t>
            </a:r>
            <a:endParaRPr lang="es-ES" sz="3600" b="1" dirty="0"/>
          </a:p>
        </p:txBody>
      </p:sp>
    </p:spTree>
    <p:extLst>
      <p:ext uri="{BB962C8B-B14F-4D97-AF65-F5344CB8AC3E}">
        <p14:creationId xmlns:p14="http://schemas.microsoft.com/office/powerpoint/2010/main" val="309801091"/>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Anteriormente conocimos </a:t>
            </a:r>
            <a:r>
              <a:rPr lang="es-ES" dirty="0"/>
              <a:t>los tipos </a:t>
            </a:r>
            <a:r>
              <a:rPr lang="es-ES" dirty="0" smtClean="0"/>
              <a:t>de canalizaciones</a:t>
            </a:r>
            <a:r>
              <a:rPr lang="es-ES" dirty="0"/>
              <a:t>; también </a:t>
            </a:r>
            <a:r>
              <a:rPr lang="es-ES" dirty="0" smtClean="0"/>
              <a:t>describimos cómo se diseñan y dimensionan los canales simples y los multicanales</a:t>
            </a:r>
            <a:r>
              <a:rPr lang="es-ES" dirty="0"/>
              <a:t>. Vimos las </a:t>
            </a:r>
            <a:r>
              <a:rPr lang="es-ES" dirty="0" smtClean="0"/>
              <a:t>bandejas </a:t>
            </a:r>
            <a:r>
              <a:rPr lang="es-ES" dirty="0" err="1"/>
              <a:t>portacables</a:t>
            </a:r>
            <a:r>
              <a:rPr lang="es-ES" dirty="0"/>
              <a:t> </a:t>
            </a:r>
            <a:r>
              <a:rPr lang="es-ES" dirty="0" smtClean="0"/>
              <a:t>y los </a:t>
            </a:r>
            <a:r>
              <a:rPr lang="es-ES" dirty="0"/>
              <a:t>tipos </a:t>
            </a:r>
            <a:r>
              <a:rPr lang="es-ES" dirty="0" smtClean="0"/>
              <a:t>de conductores </a:t>
            </a:r>
            <a:r>
              <a:rPr lang="es-ES" dirty="0"/>
              <a:t>eléctricos </a:t>
            </a:r>
            <a:r>
              <a:rPr lang="es-ES" dirty="0" smtClean="0"/>
              <a:t>de acuerdo a sus aspectos deben </a:t>
            </a:r>
            <a:r>
              <a:rPr lang="es-ES" dirty="0"/>
              <a:t>utilizar </a:t>
            </a:r>
            <a:r>
              <a:rPr lang="es-ES" dirty="0" smtClean="0"/>
              <a:t>en instalaciones con atmósferas explosivas.</a:t>
            </a:r>
          </a:p>
          <a:p>
            <a:pPr algn="just"/>
            <a:r>
              <a:rPr lang="es-ES" dirty="0" smtClean="0"/>
              <a:t>En esta clase explicaremos los valores de carga y los tipos de cable usados </a:t>
            </a:r>
            <a:r>
              <a:rPr lang="es-ES" dirty="0"/>
              <a:t>en </a:t>
            </a:r>
            <a:r>
              <a:rPr lang="es-ES" dirty="0" smtClean="0"/>
              <a:t>as líneas </a:t>
            </a:r>
            <a:r>
              <a:rPr lang="es-ES" dirty="0"/>
              <a:t>definidas </a:t>
            </a:r>
            <a:r>
              <a:rPr lang="es-ES" dirty="0" smtClean="0"/>
              <a:t>en una instalación </a:t>
            </a:r>
            <a:endParaRPr lang="es-ES" dirty="0"/>
          </a:p>
          <a:p>
            <a:pPr algn="just"/>
            <a:r>
              <a:rPr lang="es-ES" dirty="0"/>
              <a:t>eléctrica. Veremos </a:t>
            </a:r>
            <a:r>
              <a:rPr lang="es-ES" dirty="0" smtClean="0"/>
              <a:t>el esquema general de instalación y el circuito de alumbrado y tomacorrientes</a:t>
            </a:r>
            <a:r>
              <a:rPr lang="es-ES" dirty="0"/>
              <a:t>, aprenderemos el </a:t>
            </a:r>
            <a:r>
              <a:rPr lang="es-ES" dirty="0" smtClean="0"/>
              <a:t>proceso de determinación de corrientes máximas para bocas de iluminación</a:t>
            </a:r>
            <a:r>
              <a:rPr lang="es-ES" dirty="0"/>
              <a:t>, tomacorrientes </a:t>
            </a:r>
            <a:r>
              <a:rPr lang="es-ES" dirty="0" smtClean="0"/>
              <a:t>y protección</a:t>
            </a:r>
            <a:r>
              <a:rPr lang="es-ES" dirty="0"/>
              <a:t>. También detallaremos los </a:t>
            </a:r>
            <a:r>
              <a:rPr lang="es-ES" dirty="0" smtClean="0"/>
              <a:t>criterios para determinar la cantidad </a:t>
            </a:r>
            <a:r>
              <a:rPr lang="es-ES" dirty="0"/>
              <a:t>de </a:t>
            </a:r>
            <a:r>
              <a:rPr lang="es-ES" dirty="0" smtClean="0"/>
              <a:t>bocas por circuito y veremos los circuitos de usos </a:t>
            </a:r>
            <a:r>
              <a:rPr lang="es-ES" dirty="0"/>
              <a:t>especiales </a:t>
            </a:r>
            <a:r>
              <a:rPr lang="es-ES" dirty="0" smtClean="0"/>
              <a:t>y específicos.</a:t>
            </a:r>
          </a:p>
          <a:p>
            <a:pPr algn="just"/>
            <a:endParaRPr lang="es-ES" dirty="0"/>
          </a:p>
          <a:p>
            <a:pPr algn="just"/>
            <a:r>
              <a:rPr lang="es-ES" b="1" dirty="0" smtClean="0"/>
              <a:t>Resumen</a:t>
            </a:r>
          </a:p>
          <a:p>
            <a:pPr algn="just"/>
            <a:r>
              <a:rPr lang="es-ES" b="1" dirty="0"/>
              <a:t>Líneas de electricidad</a:t>
            </a:r>
          </a:p>
          <a:p>
            <a:pPr algn="just"/>
            <a:r>
              <a:rPr lang="es-ES" dirty="0" smtClean="0"/>
              <a:t>Clasificación de los tipos de líneas para instalaciones eléctricas.</a:t>
            </a:r>
          </a:p>
          <a:p>
            <a:pPr algn="just"/>
            <a:r>
              <a:rPr lang="es-ES" b="1" dirty="0"/>
              <a:t>Circuitos </a:t>
            </a:r>
            <a:r>
              <a:rPr lang="es-ES" b="1" dirty="0" smtClean="0"/>
              <a:t>en instalaciones eléctricas</a:t>
            </a:r>
          </a:p>
          <a:p>
            <a:pPr algn="just"/>
            <a:r>
              <a:rPr lang="es-ES" dirty="0" smtClean="0"/>
              <a:t>Características </a:t>
            </a:r>
            <a:r>
              <a:rPr lang="es-ES" dirty="0"/>
              <a:t>de los </a:t>
            </a:r>
            <a:r>
              <a:rPr lang="es-ES" dirty="0" smtClean="0"/>
              <a:t>circuitos y </a:t>
            </a:r>
            <a:r>
              <a:rPr lang="es-ES" dirty="0"/>
              <a:t>determinación de </a:t>
            </a:r>
            <a:r>
              <a:rPr lang="es-ES" dirty="0" smtClean="0"/>
              <a:t>corrientes máximas.</a:t>
            </a:r>
          </a:p>
          <a:p>
            <a:pPr algn="just"/>
            <a:r>
              <a:rPr lang="es-ES" b="1" dirty="0"/>
              <a:t>Efectos sobre </a:t>
            </a:r>
            <a:r>
              <a:rPr lang="es-ES" b="1" dirty="0" smtClean="0"/>
              <a:t>las instalaciones </a:t>
            </a:r>
            <a:endParaRPr lang="es-ES" b="1" dirty="0"/>
          </a:p>
          <a:p>
            <a:pPr algn="just"/>
            <a:r>
              <a:rPr lang="es-ES" dirty="0"/>
              <a:t>Concepto </a:t>
            </a:r>
            <a:r>
              <a:rPr lang="es-ES" dirty="0" smtClean="0"/>
              <a:t>de armónicos y corrientes en cortocircuito.</a:t>
            </a:r>
          </a:p>
          <a:p>
            <a:pPr algn="just"/>
            <a:endParaRPr lang="es-ES" dirty="0" smtClean="0"/>
          </a:p>
          <a:p>
            <a:pPr algn="just"/>
            <a:r>
              <a:rPr lang="es-ES" b="1" dirty="0" smtClean="0">
                <a:solidFill>
                  <a:srgbClr val="0070C0"/>
                </a:solidFill>
                <a:latin typeface="Arial Rounded MT Bold" panose="020F0704030504030204" pitchFamily="34" charset="0"/>
              </a:rPr>
              <a:t>LINEAS DE </a:t>
            </a:r>
            <a:r>
              <a:rPr lang="es-ES" b="1" dirty="0">
                <a:solidFill>
                  <a:srgbClr val="0070C0"/>
                </a:solidFill>
                <a:latin typeface="Arial Rounded MT Bold" panose="020F0704030504030204" pitchFamily="34" charset="0"/>
              </a:rPr>
              <a:t>ELECTRICIDAD</a:t>
            </a:r>
          </a:p>
          <a:p>
            <a:pPr algn="just"/>
            <a:r>
              <a:rPr lang="pt-BR" b="1" dirty="0" smtClean="0">
                <a:solidFill>
                  <a:srgbClr val="0070C0"/>
                </a:solidFill>
                <a:latin typeface="Arial Rounded MT Bold" panose="020F0704030504030204" pitchFamily="34" charset="0"/>
              </a:rPr>
              <a:t>Se </a:t>
            </a:r>
            <a:r>
              <a:rPr lang="pt-BR" b="1" dirty="0" err="1" smtClean="0">
                <a:solidFill>
                  <a:srgbClr val="0070C0"/>
                </a:solidFill>
                <a:latin typeface="Arial Rounded MT Bold" panose="020F0704030504030204" pitchFamily="34" charset="0"/>
              </a:rPr>
              <a:t>analizará</a:t>
            </a:r>
            <a:r>
              <a:rPr lang="pt-BR" b="1" dirty="0" smtClean="0">
                <a:solidFill>
                  <a:srgbClr val="0070C0"/>
                </a:solidFill>
                <a:latin typeface="Arial Rounded MT Bold" panose="020F0704030504030204" pitchFamily="34" charset="0"/>
              </a:rPr>
              <a:t> </a:t>
            </a:r>
            <a:r>
              <a:rPr lang="pt-BR" b="1" dirty="0" err="1" smtClean="0">
                <a:solidFill>
                  <a:srgbClr val="0070C0"/>
                </a:solidFill>
                <a:latin typeface="Arial Rounded MT Bold" panose="020F0704030504030204" pitchFamily="34" charset="0"/>
              </a:rPr>
              <a:t>los</a:t>
            </a:r>
            <a:r>
              <a:rPr lang="pt-BR" b="1" dirty="0" smtClean="0">
                <a:solidFill>
                  <a:srgbClr val="0070C0"/>
                </a:solidFill>
                <a:latin typeface="Arial Rounded MT Bold" panose="020F0704030504030204" pitchFamily="34" charset="0"/>
              </a:rPr>
              <a:t> de tipos de líneas definidas para </a:t>
            </a:r>
            <a:r>
              <a:rPr lang="pt-BR" b="1" dirty="0" err="1" smtClean="0">
                <a:solidFill>
                  <a:srgbClr val="0070C0"/>
                </a:solidFill>
                <a:latin typeface="Arial Rounded MT Bold" panose="020F0704030504030204" pitchFamily="34" charset="0"/>
              </a:rPr>
              <a:t>instalaciones</a:t>
            </a:r>
            <a:r>
              <a:rPr lang="pt-BR" b="1" dirty="0" smtClean="0">
                <a:solidFill>
                  <a:srgbClr val="0070C0"/>
                </a:solidFill>
                <a:latin typeface="Arial Rounded MT Bold" panose="020F0704030504030204" pitchFamily="34" charset="0"/>
              </a:rPr>
              <a:t> elétricas domiciliarias e </a:t>
            </a:r>
            <a:r>
              <a:rPr lang="pt-BR" b="1" dirty="0" err="1" smtClean="0">
                <a:solidFill>
                  <a:srgbClr val="0070C0"/>
                </a:solidFill>
                <a:latin typeface="Arial Rounded MT Bold" panose="020F0704030504030204" pitchFamily="34" charset="0"/>
              </a:rPr>
              <a:t>industriales</a:t>
            </a:r>
            <a:r>
              <a:rPr lang="pt-BR" b="1" dirty="0" smtClean="0">
                <a:solidFill>
                  <a:srgbClr val="0070C0"/>
                </a:solidFill>
                <a:latin typeface="Arial Rounded MT Bold" panose="020F0704030504030204" pitchFamily="34" charset="0"/>
              </a:rPr>
              <a:t>.</a:t>
            </a:r>
            <a:endParaRPr lang="pt-BR" b="1" dirty="0">
              <a:solidFill>
                <a:srgbClr val="0070C0"/>
              </a:solidFill>
              <a:latin typeface="Arial Rounded MT Bold" panose="020F0704030504030204" pitchFamily="34" charset="0"/>
            </a:endParaRPr>
          </a:p>
          <a:p>
            <a:pPr algn="just"/>
            <a:endParaRPr lang="pt-BR" dirty="0"/>
          </a:p>
          <a:p>
            <a:pPr algn="just"/>
            <a:r>
              <a:rPr lang="es-ES" dirty="0" smtClean="0"/>
              <a:t>En general, las normativas </a:t>
            </a:r>
            <a:r>
              <a:rPr lang="es-ES" dirty="0"/>
              <a:t>vigentes </a:t>
            </a:r>
            <a:r>
              <a:rPr lang="es-ES" dirty="0" smtClean="0"/>
              <a:t>en cada país y las reglamentaciones de instalaciones </a:t>
            </a:r>
            <a:r>
              <a:rPr lang="es-ES" dirty="0"/>
              <a:t>denominan </a:t>
            </a:r>
            <a:r>
              <a:rPr lang="es-ES" dirty="0" smtClean="0"/>
              <a:t>líneas de </a:t>
            </a:r>
            <a:r>
              <a:rPr lang="es-ES" dirty="0"/>
              <a:t>electricidad de baja tensión a aquellas líneas de </a:t>
            </a:r>
            <a:r>
              <a:rPr lang="es-ES" dirty="0" smtClean="0"/>
              <a:t>electricidad </a:t>
            </a:r>
            <a:r>
              <a:rPr lang="es-ES" dirty="0"/>
              <a:t>cuya tensión nominal sea de hasta 1 </a:t>
            </a:r>
            <a:r>
              <a:rPr lang="es-ES" dirty="0" err="1"/>
              <a:t>kV</a:t>
            </a:r>
            <a:r>
              <a:rPr lang="es-ES" dirty="0"/>
              <a:t> (1.000 V). Es </a:t>
            </a:r>
            <a:r>
              <a:rPr lang="es-ES" dirty="0" smtClean="0"/>
              <a:t>decir</a:t>
            </a:r>
            <a:r>
              <a:rPr lang="es-ES" dirty="0"/>
              <a:t>, las máximas tensiones posibles en un sistema de </a:t>
            </a:r>
            <a:r>
              <a:rPr lang="es-ES" dirty="0" smtClean="0"/>
              <a:t>baja tensión </a:t>
            </a:r>
            <a:r>
              <a:rPr lang="es-ES" dirty="0"/>
              <a:t>son</a:t>
            </a:r>
            <a:r>
              <a:rPr lang="es-ES" dirty="0" smtClean="0"/>
              <a:t>:</a:t>
            </a:r>
          </a:p>
          <a:p>
            <a:pPr algn="just"/>
            <a:endParaRPr lang="es-ES" dirty="0"/>
          </a:p>
        </p:txBody>
      </p:sp>
    </p:spTree>
    <p:extLst>
      <p:ext uri="{BB962C8B-B14F-4D97-AF65-F5344CB8AC3E}">
        <p14:creationId xmlns:p14="http://schemas.microsoft.com/office/powerpoint/2010/main" val="3662890338"/>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En corriente </a:t>
            </a:r>
            <a:r>
              <a:rPr lang="es-ES" dirty="0"/>
              <a:t>alterna:</a:t>
            </a:r>
          </a:p>
          <a:p>
            <a:pPr marL="742950" lvl="1" indent="-285750" algn="just">
              <a:buFont typeface="Arial" panose="020B0604020202020204" pitchFamily="34" charset="0"/>
              <a:buChar char="•"/>
            </a:pPr>
            <a:r>
              <a:rPr lang="es-ES" b="1" dirty="0" smtClean="0"/>
              <a:t>Entre </a:t>
            </a:r>
            <a:r>
              <a:rPr lang="es-ES" b="1" dirty="0"/>
              <a:t>fases</a:t>
            </a:r>
            <a:r>
              <a:rPr lang="es-ES" b="1" dirty="0" smtClean="0"/>
              <a:t>: 1.000 </a:t>
            </a:r>
            <a:r>
              <a:rPr lang="es-ES" b="1" dirty="0"/>
              <a:t>V.</a:t>
            </a:r>
          </a:p>
          <a:p>
            <a:pPr marL="742950" lvl="1" indent="-285750" algn="just">
              <a:buFont typeface="Arial" panose="020B0604020202020204" pitchFamily="34" charset="0"/>
              <a:buChar char="•"/>
            </a:pPr>
            <a:r>
              <a:rPr lang="es-ES" b="1" dirty="0" smtClean="0"/>
              <a:t>Entre cualquier </a:t>
            </a:r>
            <a:r>
              <a:rPr lang="es-ES" b="1" dirty="0"/>
              <a:t>fase y tierra: 600 V.</a:t>
            </a:r>
          </a:p>
          <a:p>
            <a:pPr algn="just"/>
            <a:r>
              <a:rPr lang="es-ES" dirty="0" smtClean="0"/>
              <a:t>En corriente </a:t>
            </a:r>
            <a:r>
              <a:rPr lang="es-ES" dirty="0"/>
              <a:t>continua:</a:t>
            </a:r>
          </a:p>
          <a:p>
            <a:pPr marL="742950" lvl="1" indent="-285750" algn="just">
              <a:buFont typeface="Arial" panose="020B0604020202020204" pitchFamily="34" charset="0"/>
              <a:buChar char="•"/>
            </a:pPr>
            <a:r>
              <a:rPr lang="es-ES" b="1" dirty="0" smtClean="0"/>
              <a:t>Entre conductores</a:t>
            </a:r>
            <a:r>
              <a:rPr lang="es-ES" b="1" dirty="0"/>
              <a:t>: 1.500 V.</a:t>
            </a:r>
          </a:p>
          <a:p>
            <a:pPr algn="just"/>
            <a:r>
              <a:rPr lang="es-ES" dirty="0"/>
              <a:t>Para hablar de líneas de electricidad, debemos identificar </a:t>
            </a:r>
            <a:r>
              <a:rPr lang="es-ES" dirty="0" smtClean="0"/>
              <a:t>los </a:t>
            </a:r>
            <a:r>
              <a:rPr lang="es-ES" dirty="0"/>
              <a:t>varios tipos de líneas de baja tensión que </a:t>
            </a:r>
            <a:r>
              <a:rPr lang="es-ES" dirty="0" smtClean="0"/>
              <a:t>encontraremos</a:t>
            </a:r>
            <a:r>
              <a:rPr lang="es-ES" dirty="0"/>
              <a:t>, desde los centros de transformación hasta las </a:t>
            </a:r>
            <a:r>
              <a:rPr lang="es-ES" dirty="0" smtClean="0"/>
              <a:t>industrias</a:t>
            </a:r>
            <a:r>
              <a:rPr lang="es-ES" dirty="0"/>
              <a:t>, oficinas o domicilios particulares. A partir de los </a:t>
            </a:r>
            <a:r>
              <a:rPr lang="es-ES" dirty="0" err="1" smtClean="0"/>
              <a:t>equpios</a:t>
            </a:r>
            <a:r>
              <a:rPr lang="es-ES" dirty="0" smtClean="0"/>
              <a:t> </a:t>
            </a:r>
            <a:r>
              <a:rPr lang="es-ES" dirty="0"/>
              <a:t>transformadores de media tensión a baja tensión, las </a:t>
            </a:r>
            <a:r>
              <a:rPr lang="es-ES" dirty="0" smtClean="0"/>
              <a:t>empresas </a:t>
            </a:r>
            <a:r>
              <a:rPr lang="es-ES" dirty="0"/>
              <a:t>distribuidoras hacen sus tendidos de líneas de </a:t>
            </a:r>
            <a:r>
              <a:rPr lang="es-ES" dirty="0" smtClean="0"/>
              <a:t>distribución </a:t>
            </a:r>
            <a:r>
              <a:rPr lang="es-ES" dirty="0"/>
              <a:t>eléctrica en forma aérea o subterránea.</a:t>
            </a:r>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a:p>
          <a:p>
            <a:pPr algn="ctr"/>
            <a:r>
              <a:rPr lang="es-ES" b="1" dirty="0" smtClean="0"/>
              <a:t>Cámara </a:t>
            </a:r>
            <a:r>
              <a:rPr lang="es-ES" b="1" dirty="0"/>
              <a:t>subterránea de transformación </a:t>
            </a:r>
            <a:r>
              <a:rPr lang="es-ES" b="1" dirty="0" smtClean="0"/>
              <a:t>y tablero de distribución a la derecha </a:t>
            </a:r>
            <a:endParaRPr lang="es-ES" b="1" dirty="0"/>
          </a:p>
          <a:p>
            <a:pPr algn="ctr"/>
            <a:r>
              <a:rPr lang="es-ES" b="1" dirty="0"/>
              <a:t>del transformador, con salida de ocho líneas de distribución en baja tensión.</a:t>
            </a:r>
          </a:p>
          <a:p>
            <a:pPr algn="just"/>
            <a:endParaRPr lang="es-ES" dirty="0"/>
          </a:p>
        </p:txBody>
      </p:sp>
      <p:pic>
        <p:nvPicPr>
          <p:cNvPr id="3" name="Imagen 2"/>
          <p:cNvPicPr>
            <a:picLocks noChangeAspect="1"/>
          </p:cNvPicPr>
          <p:nvPr/>
        </p:nvPicPr>
        <p:blipFill>
          <a:blip r:embed="rId2"/>
          <a:stretch>
            <a:fillRect/>
          </a:stretch>
        </p:blipFill>
        <p:spPr>
          <a:xfrm>
            <a:off x="3811979" y="2827192"/>
            <a:ext cx="4405746" cy="3324225"/>
          </a:xfrm>
          <a:prstGeom prst="rect">
            <a:avLst/>
          </a:prstGeom>
        </p:spPr>
      </p:pic>
    </p:spTree>
    <p:extLst>
      <p:ext uri="{BB962C8B-B14F-4D97-AF65-F5344CB8AC3E}">
        <p14:creationId xmlns:p14="http://schemas.microsoft.com/office/powerpoint/2010/main" val="3298244036"/>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8162308" cy="424731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empresas distribuidoras utilizan tendidos de distribución eléctrica </a:t>
            </a:r>
            <a:r>
              <a:rPr lang="es-ES" b="1" dirty="0">
                <a:solidFill>
                  <a:srgbClr val="FF0000"/>
                </a:solidFill>
                <a:latin typeface="Arial Rounded MT Bold" panose="020F0704030504030204" pitchFamily="34" charset="0"/>
              </a:rPr>
              <a:t>aéreos o </a:t>
            </a:r>
            <a:r>
              <a:rPr lang="es-ES" b="1" dirty="0" smtClean="0">
                <a:solidFill>
                  <a:srgbClr val="FF0000"/>
                </a:solidFill>
                <a:latin typeface="Arial Rounded MT Bold" panose="020F0704030504030204" pitchFamily="34" charset="0"/>
              </a:rPr>
              <a:t>subterráneos.</a:t>
            </a:r>
          </a:p>
          <a:p>
            <a:pPr algn="just"/>
            <a:r>
              <a:rPr lang="es-ES" dirty="0" smtClean="0"/>
              <a:t>Estas </a:t>
            </a:r>
            <a:r>
              <a:rPr lang="es-ES" dirty="0"/>
              <a:t>líneas de distribución eléctrica deberán cumplir en </a:t>
            </a:r>
            <a:r>
              <a:rPr lang="es-ES" dirty="0" smtClean="0"/>
              <a:t>corriente </a:t>
            </a:r>
            <a:r>
              <a:rPr lang="es-ES" dirty="0"/>
              <a:t>alterna a frecuencia nominal de 50 Hz con las </a:t>
            </a:r>
            <a:r>
              <a:rPr lang="es-ES" dirty="0" smtClean="0"/>
              <a:t>siguientes </a:t>
            </a:r>
            <a:r>
              <a:rPr lang="es-ES" dirty="0"/>
              <a:t>tensiones nominales: 3 x 380/220 V para sistemas </a:t>
            </a:r>
            <a:r>
              <a:rPr lang="es-ES" dirty="0" smtClean="0"/>
              <a:t>trifásicos </a:t>
            </a:r>
            <a:r>
              <a:rPr lang="es-ES" dirty="0" err="1"/>
              <a:t>tetrapolares</a:t>
            </a:r>
            <a:r>
              <a:rPr lang="es-ES" dirty="0"/>
              <a:t>, 2 x 380/220 V para sistemas </a:t>
            </a:r>
            <a:r>
              <a:rPr lang="es-ES" dirty="0" smtClean="0"/>
              <a:t>bifásicos tripolares </a:t>
            </a:r>
            <a:r>
              <a:rPr lang="es-ES" dirty="0"/>
              <a:t>y 220 V para sistemas monofásicos bifilares. </a:t>
            </a:r>
            <a:r>
              <a:rPr lang="es-ES" dirty="0" smtClean="0"/>
              <a:t>Todos </a:t>
            </a:r>
            <a:r>
              <a:rPr lang="es-ES" dirty="0"/>
              <a:t>los sistemas cuentan con el neutro transportado.</a:t>
            </a:r>
          </a:p>
          <a:p>
            <a:pPr algn="just"/>
            <a:r>
              <a:rPr lang="es-ES" dirty="0"/>
              <a:t>Las líneas de distribución de electricidad las encontramos </a:t>
            </a:r>
            <a:r>
              <a:rPr lang="es-ES" dirty="0" smtClean="0"/>
              <a:t>en </a:t>
            </a:r>
            <a:r>
              <a:rPr lang="es-ES" dirty="0"/>
              <a:t>forma subterránea en las ciudades y zonas urbanas, y en </a:t>
            </a:r>
            <a:r>
              <a:rPr lang="es-ES" dirty="0" smtClean="0"/>
              <a:t>forma </a:t>
            </a:r>
            <a:r>
              <a:rPr lang="es-ES" dirty="0"/>
              <a:t>aérea en las zonas suburbanas y rurales.</a:t>
            </a:r>
          </a:p>
          <a:p>
            <a:pPr algn="just"/>
            <a:r>
              <a:rPr lang="es-ES" dirty="0"/>
              <a:t>Estas líneas, </a:t>
            </a:r>
            <a:r>
              <a:rPr lang="es-ES" b="1" dirty="0"/>
              <a:t>denominadas de distribución</a:t>
            </a:r>
            <a:r>
              <a:rPr lang="es-ES" dirty="0"/>
              <a:t>, son las que </a:t>
            </a:r>
            <a:r>
              <a:rPr lang="es-ES" dirty="0" smtClean="0"/>
              <a:t>vinculan </a:t>
            </a:r>
            <a:r>
              <a:rPr lang="es-ES" dirty="0"/>
              <a:t>las salidas de los transformadores con los puntos de </a:t>
            </a:r>
            <a:r>
              <a:rPr lang="es-ES" dirty="0" smtClean="0"/>
              <a:t>distribución </a:t>
            </a:r>
            <a:r>
              <a:rPr lang="es-ES" dirty="0"/>
              <a:t>o buzones de distribución que encontramos a </a:t>
            </a:r>
            <a:r>
              <a:rPr lang="es-ES" dirty="0" smtClean="0"/>
              <a:t>lo </a:t>
            </a:r>
            <a:r>
              <a:rPr lang="es-ES" dirty="0"/>
              <a:t>largo de la ciudad. Desde ellos, se desprenden las </a:t>
            </a:r>
            <a:r>
              <a:rPr lang="es-ES" dirty="0" smtClean="0"/>
              <a:t>líneas de </a:t>
            </a:r>
            <a:r>
              <a:rPr lang="es-ES" dirty="0"/>
              <a:t>alimentación que llegan a los domicilios particulares a </a:t>
            </a:r>
            <a:r>
              <a:rPr lang="es-ES" dirty="0" smtClean="0"/>
              <a:t>través </a:t>
            </a:r>
            <a:r>
              <a:rPr lang="es-ES" dirty="0"/>
              <a:t>de las cajas tomas en las que se hallan los fusibles de </a:t>
            </a:r>
            <a:r>
              <a:rPr lang="es-ES" dirty="0" smtClean="0"/>
              <a:t>entrada </a:t>
            </a:r>
            <a:r>
              <a:rPr lang="es-ES" dirty="0"/>
              <a:t>al domicilio, previos a los medidores.</a:t>
            </a:r>
          </a:p>
          <a:p>
            <a:pPr algn="just"/>
            <a:endParaRPr lang="es-ES" dirty="0"/>
          </a:p>
        </p:txBody>
      </p:sp>
      <p:sp>
        <p:nvSpPr>
          <p:cNvPr id="4" name="Rectángulo 3"/>
          <p:cNvSpPr/>
          <p:nvPr/>
        </p:nvSpPr>
        <p:spPr>
          <a:xfrm>
            <a:off x="8431481" y="3770853"/>
            <a:ext cx="3467594" cy="369332"/>
          </a:xfrm>
          <a:prstGeom prst="rect">
            <a:avLst/>
          </a:prstGeom>
        </p:spPr>
        <p:txBody>
          <a:bodyPr wrap="square">
            <a:spAutoFit/>
          </a:bodyPr>
          <a:lstStyle/>
          <a:p>
            <a:pPr algn="ctr"/>
            <a:r>
              <a:rPr lang="es-ES" b="1" dirty="0" smtClean="0"/>
              <a:t>Instalación subterránea de cables</a:t>
            </a:r>
            <a:endParaRPr lang="es-ES" b="1" dirty="0"/>
          </a:p>
        </p:txBody>
      </p:sp>
      <p:pic>
        <p:nvPicPr>
          <p:cNvPr id="5" name="Imagen 4"/>
          <p:cNvPicPr>
            <a:picLocks noChangeAspect="1"/>
          </p:cNvPicPr>
          <p:nvPr/>
        </p:nvPicPr>
        <p:blipFill>
          <a:blip r:embed="rId2"/>
          <a:stretch>
            <a:fillRect/>
          </a:stretch>
        </p:blipFill>
        <p:spPr>
          <a:xfrm>
            <a:off x="8431482" y="525146"/>
            <a:ext cx="3467594" cy="3245707"/>
          </a:xfrm>
          <a:prstGeom prst="rect">
            <a:avLst/>
          </a:prstGeom>
        </p:spPr>
      </p:pic>
      <p:sp>
        <p:nvSpPr>
          <p:cNvPr id="6" name="Rectángulo 5"/>
          <p:cNvSpPr/>
          <p:nvPr/>
        </p:nvSpPr>
        <p:spPr>
          <a:xfrm>
            <a:off x="269173" y="4140185"/>
            <a:ext cx="11629902" cy="2585323"/>
          </a:xfrm>
          <a:prstGeom prst="rect">
            <a:avLst/>
          </a:prstGeom>
        </p:spPr>
        <p:txBody>
          <a:bodyPr wrap="square">
            <a:spAutoFit/>
          </a:bodyPr>
          <a:lstStyle/>
          <a:p>
            <a:pPr algn="just"/>
            <a:r>
              <a:rPr lang="es-ES" dirty="0"/>
              <a:t>Por lo que hemos visto, entonces, tenemos ya identificados dos tipos de líneas de electricidad en baja tensión que corresponden a la distribuidora de energía eléctrica, y que son:</a:t>
            </a:r>
          </a:p>
          <a:p>
            <a:pPr marL="742950" lvl="1" indent="-285750" algn="just">
              <a:buFont typeface="Arial" panose="020B0604020202020204" pitchFamily="34" charset="0"/>
              <a:buChar char="•"/>
            </a:pPr>
            <a:r>
              <a:rPr lang="es-ES" b="1" dirty="0"/>
              <a:t>Línea de baja tensión de distribución eléctrica.</a:t>
            </a:r>
          </a:p>
          <a:p>
            <a:pPr marL="742950" lvl="1" indent="-285750" algn="just">
              <a:buFont typeface="Arial" panose="020B0604020202020204" pitchFamily="34" charset="0"/>
              <a:buChar char="•"/>
            </a:pPr>
            <a:r>
              <a:rPr lang="es-ES" b="1" dirty="0"/>
              <a:t>Línea de baja tensión de alimentación eléctrica.</a:t>
            </a:r>
          </a:p>
          <a:p>
            <a:pPr algn="just"/>
            <a:r>
              <a:rPr lang="es-ES" dirty="0"/>
              <a:t>En ambas líneas existen las protecciones adecuadas para evitar, en principio, problemas a los usuarios y, asimismo, proteger de eventuales fallas en el sistema a los equipos de transformación y generación.</a:t>
            </a:r>
          </a:p>
          <a:p>
            <a:pPr algn="just"/>
            <a:r>
              <a:rPr lang="es-ES" dirty="0"/>
              <a:t>Las líneas de distribución y de alimentación serán bifilares (una fase y el neutro) o </a:t>
            </a:r>
            <a:r>
              <a:rPr lang="es-ES" dirty="0" err="1"/>
              <a:t>tetrafilares</a:t>
            </a:r>
            <a:r>
              <a:rPr lang="es-ES" dirty="0"/>
              <a:t> (tres fases y el neutro). </a:t>
            </a:r>
          </a:p>
          <a:p>
            <a:pPr algn="just"/>
            <a:r>
              <a:rPr lang="es-ES" dirty="0"/>
              <a:t>A los usuarios (consumos), se debe llegar siempre con un conductor de neutro disponible.</a:t>
            </a:r>
          </a:p>
          <a:p>
            <a:pPr algn="ctr"/>
            <a:r>
              <a:rPr lang="es-ES" b="1" dirty="0">
                <a:solidFill>
                  <a:srgbClr val="FF0000"/>
                </a:solidFill>
                <a:latin typeface="Arial Rounded MT Bold" panose="020F0704030504030204" pitchFamily="34" charset="0"/>
              </a:rPr>
              <a:t>Las líneas de distribución siempre deben llegar con un neutro a los usuarios</a:t>
            </a:r>
            <a:r>
              <a:rPr lang="es-ES" b="1" dirty="0" smtClean="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2478543602"/>
      </p:ext>
    </p:extLst>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57298" y="4650824"/>
            <a:ext cx="3352800" cy="1200329"/>
          </a:xfrm>
          <a:prstGeom prst="rect">
            <a:avLst/>
          </a:prstGeom>
        </p:spPr>
        <p:txBody>
          <a:bodyPr wrap="square">
            <a:spAutoFit/>
          </a:bodyPr>
          <a:lstStyle/>
          <a:p>
            <a:pPr algn="ctr"/>
            <a:r>
              <a:rPr lang="es-ES" b="1" dirty="0" smtClean="0"/>
              <a:t>Típico </a:t>
            </a:r>
            <a:r>
              <a:rPr lang="es-ES" b="1" dirty="0"/>
              <a:t>conexionado en un buzón de distribución donde vemos cómo se deriva hacia una línea de alimentación.</a:t>
            </a:r>
          </a:p>
        </p:txBody>
      </p:sp>
      <p:pic>
        <p:nvPicPr>
          <p:cNvPr id="3" name="Imagen 2"/>
          <p:cNvPicPr>
            <a:picLocks noChangeAspect="1"/>
          </p:cNvPicPr>
          <p:nvPr/>
        </p:nvPicPr>
        <p:blipFill>
          <a:blip r:embed="rId2"/>
          <a:stretch>
            <a:fillRect/>
          </a:stretch>
        </p:blipFill>
        <p:spPr>
          <a:xfrm>
            <a:off x="257298" y="650036"/>
            <a:ext cx="3352800" cy="3638550"/>
          </a:xfrm>
          <a:prstGeom prst="rect">
            <a:avLst/>
          </a:prstGeom>
        </p:spPr>
      </p:pic>
      <p:pic>
        <p:nvPicPr>
          <p:cNvPr id="7" name="Imagen 6"/>
          <p:cNvPicPr>
            <a:picLocks noChangeAspect="1"/>
          </p:cNvPicPr>
          <p:nvPr/>
        </p:nvPicPr>
        <p:blipFill>
          <a:blip r:embed="rId3"/>
          <a:stretch>
            <a:fillRect/>
          </a:stretch>
        </p:blipFill>
        <p:spPr>
          <a:xfrm>
            <a:off x="4037610" y="1092530"/>
            <a:ext cx="7849590" cy="4803493"/>
          </a:xfrm>
          <a:prstGeom prst="rect">
            <a:avLst/>
          </a:prstGeom>
        </p:spPr>
      </p:pic>
      <p:sp>
        <p:nvSpPr>
          <p:cNvPr id="8" name="Rectángulo 7"/>
          <p:cNvSpPr/>
          <p:nvPr/>
        </p:nvSpPr>
        <p:spPr>
          <a:xfrm>
            <a:off x="5518068" y="6006807"/>
            <a:ext cx="6096000" cy="646331"/>
          </a:xfrm>
          <a:prstGeom prst="rect">
            <a:avLst/>
          </a:prstGeom>
        </p:spPr>
        <p:txBody>
          <a:bodyPr>
            <a:spAutoFit/>
          </a:bodyPr>
          <a:lstStyle/>
          <a:p>
            <a:pPr algn="ctr"/>
            <a:r>
              <a:rPr lang="es-ES" b="1" dirty="0"/>
              <a:t>Esquema general de instalaciones que indica las diferentes líneas de baja tensión que estamos analizando.</a:t>
            </a:r>
          </a:p>
        </p:txBody>
      </p:sp>
    </p:spTree>
    <p:extLst>
      <p:ext uri="{BB962C8B-B14F-4D97-AF65-F5344CB8AC3E}">
        <p14:creationId xmlns:p14="http://schemas.microsoft.com/office/powerpoint/2010/main" val="45659533"/>
      </p:ext>
    </p:extLst>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7017306"/>
          </a:xfrm>
          <a:prstGeom prst="rect">
            <a:avLst/>
          </a:prstGeom>
        </p:spPr>
        <p:txBody>
          <a:bodyPr wrap="square">
            <a:spAutoFit/>
          </a:bodyPr>
          <a:lstStyle/>
          <a:p>
            <a:pPr algn="just"/>
            <a:r>
              <a:rPr lang="es-ES" dirty="0" smtClean="0"/>
              <a:t>A partir del medidor de energía eléctrica, tenemos la línea principal</a:t>
            </a:r>
            <a:r>
              <a:rPr lang="es-ES" dirty="0"/>
              <a:t>, que vincula </a:t>
            </a:r>
            <a:r>
              <a:rPr lang="es-ES" dirty="0" smtClean="0"/>
              <a:t>la salida </a:t>
            </a:r>
            <a:r>
              <a:rPr lang="es-ES" dirty="0"/>
              <a:t>de este medidor con </a:t>
            </a:r>
            <a:r>
              <a:rPr lang="es-ES" dirty="0" smtClean="0"/>
              <a:t>la entrada del </a:t>
            </a:r>
            <a:r>
              <a:rPr lang="es-ES" dirty="0"/>
              <a:t>tablero principal </a:t>
            </a:r>
            <a:r>
              <a:rPr lang="es-ES" dirty="0" smtClean="0"/>
              <a:t>de la oficina</a:t>
            </a:r>
            <a:r>
              <a:rPr lang="es-ES" dirty="0"/>
              <a:t>, vivienda, fábrica, etcétera. </a:t>
            </a:r>
          </a:p>
          <a:p>
            <a:pPr algn="just"/>
            <a:r>
              <a:rPr lang="es-ES" dirty="0" smtClean="0"/>
              <a:t>Desde el tablero principal hasta los tableros seccionales dentro de la vivienda u oficina, se encuentran las líneas seccionales, que también son denominadas circuitos de distribución </a:t>
            </a:r>
            <a:r>
              <a:rPr lang="es-ES" dirty="0"/>
              <a:t>interna.</a:t>
            </a:r>
          </a:p>
          <a:p>
            <a:pPr algn="just"/>
            <a:r>
              <a:rPr lang="es-ES" dirty="0"/>
              <a:t>Todas las líneas mencionadas hasta este momento deben </a:t>
            </a:r>
            <a:r>
              <a:rPr lang="es-ES" dirty="0" smtClean="0"/>
              <a:t>salir </a:t>
            </a:r>
            <a:r>
              <a:rPr lang="es-ES" dirty="0"/>
              <a:t>de un tablero a través de un elemento de maniobra </a:t>
            </a:r>
            <a:r>
              <a:rPr lang="es-ES" dirty="0" smtClean="0"/>
              <a:t>o protección </a:t>
            </a:r>
            <a:r>
              <a:rPr lang="es-ES" dirty="0"/>
              <a:t>(por ejemplo, un interruptor </a:t>
            </a:r>
            <a:r>
              <a:rPr lang="es-ES" dirty="0" err="1"/>
              <a:t>termomagnético</a:t>
            </a:r>
            <a:r>
              <a:rPr lang="es-ES" dirty="0"/>
              <a:t>) y </a:t>
            </a:r>
            <a:r>
              <a:rPr lang="es-ES" dirty="0" smtClean="0"/>
              <a:t>deben </a:t>
            </a:r>
            <a:r>
              <a:rPr lang="es-ES" dirty="0"/>
              <a:t>llegar al siguiente tablero, a los bornes de entrada de </a:t>
            </a:r>
            <a:r>
              <a:rPr lang="es-ES" dirty="0" smtClean="0"/>
              <a:t>otro </a:t>
            </a:r>
            <a:r>
              <a:rPr lang="es-ES" dirty="0"/>
              <a:t>elemento de protección.</a:t>
            </a:r>
          </a:p>
          <a:p>
            <a:pPr algn="just"/>
            <a:r>
              <a:rPr lang="es-ES" dirty="0" smtClean="0"/>
              <a:t>Para llegar a los consumos</a:t>
            </a:r>
            <a:r>
              <a:rPr lang="es-ES" dirty="0"/>
              <a:t>, </a:t>
            </a:r>
            <a:r>
              <a:rPr lang="es-ES" dirty="0" smtClean="0"/>
              <a:t>sean generales o específicos</a:t>
            </a:r>
            <a:r>
              <a:rPr lang="es-ES" dirty="0"/>
              <a:t>, </a:t>
            </a:r>
            <a:r>
              <a:rPr lang="es-ES" dirty="0" smtClean="0"/>
              <a:t>se emplean las líneas </a:t>
            </a:r>
            <a:r>
              <a:rPr lang="es-ES" dirty="0"/>
              <a:t>de circuitos </a:t>
            </a:r>
            <a:r>
              <a:rPr lang="es-ES" dirty="0" smtClean="0"/>
              <a:t>o circuito </a:t>
            </a:r>
            <a:r>
              <a:rPr lang="es-ES" dirty="0"/>
              <a:t>terminal.</a:t>
            </a:r>
          </a:p>
          <a:p>
            <a:pPr algn="just"/>
            <a:r>
              <a:rPr lang="es-ES" dirty="0"/>
              <a:t>Los circuitos </a:t>
            </a:r>
            <a:r>
              <a:rPr lang="es-ES" dirty="0" smtClean="0"/>
              <a:t>de </a:t>
            </a:r>
            <a:r>
              <a:rPr lang="es-ES" dirty="0"/>
              <a:t>Iluminación de USO general </a:t>
            </a:r>
            <a:r>
              <a:rPr lang="es-ES" dirty="0" smtClean="0"/>
              <a:t>están </a:t>
            </a:r>
            <a:r>
              <a:rPr lang="es-ES" dirty="0"/>
              <a:t>destinados Únicamente a iluminación </a:t>
            </a:r>
            <a:r>
              <a:rPr lang="es-ES" dirty="0" smtClean="0"/>
              <a:t>y </a:t>
            </a:r>
            <a:r>
              <a:rPr lang="es-ES" dirty="0"/>
              <a:t>ventiladores de techo.</a:t>
            </a:r>
          </a:p>
          <a:p>
            <a:pPr algn="just"/>
            <a:r>
              <a:rPr lang="es-ES" dirty="0"/>
              <a:t>Cada una de las líneas que hemos mencionado tiene </a:t>
            </a:r>
            <a:r>
              <a:rPr lang="es-ES" dirty="0" smtClean="0"/>
              <a:t>características </a:t>
            </a:r>
            <a:r>
              <a:rPr lang="es-ES" dirty="0"/>
              <a:t>diferentes, pues sus usos son diferentes. De la </a:t>
            </a:r>
            <a:r>
              <a:rPr lang="es-ES" dirty="0" smtClean="0"/>
              <a:t>misma </a:t>
            </a:r>
            <a:r>
              <a:rPr lang="es-ES" dirty="0"/>
              <a:t>forma, las secciones de cada una y las protecciones </a:t>
            </a:r>
            <a:r>
              <a:rPr lang="es-ES" dirty="0" smtClean="0"/>
              <a:t>por </a:t>
            </a:r>
            <a:r>
              <a:rPr lang="es-ES" dirty="0"/>
              <a:t>instalar dependerán de las necesidades y cargas que </a:t>
            </a:r>
            <a:r>
              <a:rPr lang="es-ES" dirty="0" smtClean="0"/>
              <a:t>deban </a:t>
            </a:r>
            <a:r>
              <a:rPr lang="es-ES" dirty="0"/>
              <a:t>alimentar. Podemos reconocer los siguientes </a:t>
            </a:r>
            <a:r>
              <a:rPr lang="es-ES" dirty="0" smtClean="0"/>
              <a:t>circuitos </a:t>
            </a:r>
            <a:r>
              <a:rPr lang="es-ES" dirty="0"/>
              <a:t>terminales </a:t>
            </a:r>
            <a:r>
              <a:rPr lang="es-ES" dirty="0" smtClean="0"/>
              <a:t>o líneas de circuito</a:t>
            </a:r>
            <a:r>
              <a:rPr lang="es-ES" dirty="0"/>
              <a:t>:</a:t>
            </a:r>
          </a:p>
          <a:p>
            <a:pPr algn="just"/>
            <a:r>
              <a:rPr lang="es-ES" b="1" dirty="0">
                <a:solidFill>
                  <a:srgbClr val="0070C0"/>
                </a:solidFill>
                <a:latin typeface="Arial Rounded MT Bold" panose="020F0704030504030204" pitchFamily="34" charset="0"/>
              </a:rPr>
              <a:t>Grado de electrificación básico</a:t>
            </a:r>
          </a:p>
          <a:p>
            <a:pPr marL="742950" lvl="1" indent="-285750" algn="just">
              <a:buFont typeface="Arial" panose="020B0604020202020204" pitchFamily="34" charset="0"/>
              <a:buChar char="•"/>
            </a:pPr>
            <a:r>
              <a:rPr lang="es-ES" b="1" dirty="0" smtClean="0"/>
              <a:t>Circuitos </a:t>
            </a:r>
            <a:r>
              <a:rPr lang="es-ES" b="1" dirty="0"/>
              <a:t>para usos generales</a:t>
            </a:r>
            <a:r>
              <a:rPr lang="es-ES" dirty="0"/>
              <a:t>: son circuitos monofásicos </a:t>
            </a:r>
            <a:r>
              <a:rPr lang="es-ES" dirty="0" smtClean="0"/>
              <a:t>que </a:t>
            </a:r>
            <a:r>
              <a:rPr lang="es-ES" dirty="0"/>
              <a:t>alimentan bocas de salida para iluminación y bocas </a:t>
            </a:r>
            <a:r>
              <a:rPr lang="es-ES" dirty="0" smtClean="0"/>
              <a:t>de </a:t>
            </a:r>
            <a:r>
              <a:rPr lang="es-ES" dirty="0"/>
              <a:t>salida para tomacorrientes. Se utilizan en el interior </a:t>
            </a:r>
            <a:r>
              <a:rPr lang="es-ES" dirty="0" smtClean="0"/>
              <a:t>de </a:t>
            </a:r>
            <a:r>
              <a:rPr lang="es-ES" dirty="0"/>
              <a:t>superficies cubiertas, pueden incorporar bocas en el </a:t>
            </a:r>
            <a:r>
              <a:rPr lang="es-ES" dirty="0" smtClean="0"/>
              <a:t>exterior </a:t>
            </a:r>
            <a:r>
              <a:rPr lang="es-ES" dirty="0"/>
              <a:t>si estas se ubican en superficies </a:t>
            </a:r>
            <a:r>
              <a:rPr lang="es-ES" dirty="0" err="1"/>
              <a:t>semicubiertas</a:t>
            </a:r>
            <a:r>
              <a:rPr lang="es-ES" dirty="0"/>
              <a:t>. </a:t>
            </a:r>
          </a:p>
          <a:p>
            <a:pPr marL="742950" lvl="1" indent="-285750" algn="just">
              <a:buFont typeface="Arial" panose="020B0604020202020204" pitchFamily="34" charset="0"/>
              <a:buChar char="•"/>
            </a:pPr>
            <a:r>
              <a:rPr lang="es-ES" dirty="0"/>
              <a:t>Los circuitos de iluminación general no deben ser los </a:t>
            </a:r>
            <a:r>
              <a:rPr lang="es-ES" dirty="0" smtClean="0"/>
              <a:t>mismos </a:t>
            </a:r>
            <a:r>
              <a:rPr lang="es-ES" dirty="0"/>
              <a:t>que los circuitos de tomacorrientes de uso </a:t>
            </a:r>
            <a:r>
              <a:rPr lang="es-ES" dirty="0" smtClean="0"/>
              <a:t>general</a:t>
            </a:r>
            <a:r>
              <a:rPr lang="es-ES" dirty="0"/>
              <a:t>; no se deben mezclar iluminación y tomacorrientes </a:t>
            </a:r>
            <a:r>
              <a:rPr lang="es-ES" dirty="0" smtClean="0"/>
              <a:t>en un mismo </a:t>
            </a:r>
            <a:r>
              <a:rPr lang="es-ES" dirty="0"/>
              <a:t>circuito.</a:t>
            </a:r>
          </a:p>
          <a:p>
            <a:pPr marL="742950" lvl="1" indent="-285750" algn="just">
              <a:buFont typeface="Arial" panose="020B0604020202020204" pitchFamily="34" charset="0"/>
              <a:buChar char="•"/>
            </a:pPr>
            <a:r>
              <a:rPr lang="es-ES" b="1" dirty="0" smtClean="0"/>
              <a:t>Circuitos </a:t>
            </a:r>
            <a:r>
              <a:rPr lang="es-ES" b="1" dirty="0"/>
              <a:t>de iluminación para uso general (IUG): </a:t>
            </a:r>
            <a:r>
              <a:rPr lang="es-ES" dirty="0"/>
              <a:t>están </a:t>
            </a:r>
            <a:r>
              <a:rPr lang="es-ES" dirty="0" smtClean="0"/>
              <a:t>destinados </a:t>
            </a:r>
            <a:r>
              <a:rPr lang="es-ES" dirty="0"/>
              <a:t>a artefactos de iluminación o ventiladores </a:t>
            </a:r>
            <a:r>
              <a:rPr lang="es-ES" dirty="0" smtClean="0"/>
              <a:t>de </a:t>
            </a:r>
            <a:r>
              <a:rPr lang="es-ES" dirty="0"/>
              <a:t>techo, cuya corriente de funcionamiento </a:t>
            </a:r>
            <a:r>
              <a:rPr lang="es-ES" dirty="0" smtClean="0"/>
              <a:t>permanente </a:t>
            </a:r>
            <a:r>
              <a:rPr lang="es-ES" dirty="0"/>
              <a:t>no sea mayor a 6 A. Cada circuito no puede tener </a:t>
            </a:r>
            <a:r>
              <a:rPr lang="es-ES" dirty="0" smtClean="0"/>
              <a:t>más </a:t>
            </a:r>
            <a:r>
              <a:rPr lang="es-ES" dirty="0"/>
              <a:t>de 15 bocas o puntos de conexión.</a:t>
            </a:r>
          </a:p>
          <a:p>
            <a:pPr marL="742950" lvl="1" indent="-285750" algn="just">
              <a:buFont typeface="Arial" panose="020B0604020202020204" pitchFamily="34" charset="0"/>
              <a:buChar char="•"/>
            </a:pPr>
            <a:r>
              <a:rPr lang="es-ES" b="1" dirty="0" smtClean="0"/>
              <a:t>Circuitos </a:t>
            </a:r>
            <a:r>
              <a:rPr lang="es-ES" b="1" dirty="0"/>
              <a:t>de tomacorrientes de uso general (TUG): </a:t>
            </a:r>
            <a:r>
              <a:rPr lang="es-ES" dirty="0" smtClean="0"/>
              <a:t>están </a:t>
            </a:r>
            <a:r>
              <a:rPr lang="es-ES" dirty="0"/>
              <a:t>destinados a bocas con tomacorrientes, en las </a:t>
            </a:r>
            <a:r>
              <a:rPr lang="es-ES" dirty="0" smtClean="0"/>
              <a:t>que </a:t>
            </a:r>
            <a:r>
              <a:rPr lang="es-ES" dirty="0"/>
              <a:t>se podrán conectar cargas unitarias de no más </a:t>
            </a:r>
            <a:r>
              <a:rPr lang="es-ES" dirty="0" smtClean="0"/>
              <a:t>de </a:t>
            </a:r>
            <a:r>
              <a:rPr lang="es-ES" dirty="0"/>
              <a:t>10 A por medio de tomacorrientes del tipo 2P+T </a:t>
            </a:r>
            <a:r>
              <a:rPr lang="es-ES" dirty="0" smtClean="0"/>
              <a:t>de 10 A. Cada circuito no puede </a:t>
            </a:r>
            <a:r>
              <a:rPr lang="es-ES" dirty="0"/>
              <a:t>tener más </a:t>
            </a:r>
            <a:r>
              <a:rPr lang="es-ES" dirty="0" smtClean="0"/>
              <a:t>de 15 bocas </a:t>
            </a:r>
            <a:r>
              <a:rPr lang="es-ES" dirty="0"/>
              <a:t>o </a:t>
            </a:r>
            <a:r>
              <a:rPr lang="es-ES" dirty="0" smtClean="0"/>
              <a:t>puntos de conexión</a:t>
            </a:r>
            <a:r>
              <a:rPr lang="es-ES" dirty="0"/>
              <a:t>.</a:t>
            </a:r>
          </a:p>
          <a:p>
            <a:pPr algn="just"/>
            <a:endParaRPr lang="es-ES" dirty="0"/>
          </a:p>
        </p:txBody>
      </p:sp>
    </p:spTree>
    <p:extLst>
      <p:ext uri="{BB962C8B-B14F-4D97-AF65-F5344CB8AC3E}">
        <p14:creationId xmlns:p14="http://schemas.microsoft.com/office/powerpoint/2010/main" val="1539933883"/>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Circuitos </a:t>
            </a:r>
            <a:r>
              <a:rPr lang="es-ES" b="1" dirty="0"/>
              <a:t>para usos especiales</a:t>
            </a:r>
            <a:r>
              <a:rPr lang="es-ES" dirty="0"/>
              <a:t>: son circuitos </a:t>
            </a:r>
            <a:r>
              <a:rPr lang="es-ES" dirty="0" smtClean="0"/>
              <a:t>monofásicos </a:t>
            </a:r>
            <a:r>
              <a:rPr lang="es-ES" dirty="0"/>
              <a:t>que alimentan cargas que no pueden ser manejadas </a:t>
            </a:r>
            <a:r>
              <a:rPr lang="es-ES" dirty="0" smtClean="0"/>
              <a:t>por </a:t>
            </a:r>
            <a:r>
              <a:rPr lang="es-ES" dirty="0"/>
              <a:t>medio de circuitos de uso general, pues se trata de </a:t>
            </a:r>
            <a:r>
              <a:rPr lang="es-ES" dirty="0" smtClean="0"/>
              <a:t>consumos </a:t>
            </a:r>
            <a:r>
              <a:rPr lang="es-ES" dirty="0"/>
              <a:t>unitarios mayores a los admitidos o son </a:t>
            </a:r>
            <a:r>
              <a:rPr lang="es-ES" dirty="0" smtClean="0"/>
              <a:t>consumos </a:t>
            </a:r>
            <a:r>
              <a:rPr lang="es-ES" dirty="0"/>
              <a:t>a la intemperie.</a:t>
            </a:r>
          </a:p>
          <a:p>
            <a:pPr marL="1657350" lvl="3" indent="-285750" algn="just">
              <a:buFont typeface="Arial" panose="020B0604020202020204" pitchFamily="34" charset="0"/>
              <a:buChar char="•"/>
            </a:pPr>
            <a:r>
              <a:rPr lang="es-ES" b="1" dirty="0" smtClean="0"/>
              <a:t>Circuitos </a:t>
            </a:r>
            <a:r>
              <a:rPr lang="es-ES" b="1" dirty="0"/>
              <a:t>de iluminación para uso especial (IUE): </a:t>
            </a:r>
            <a:r>
              <a:rPr lang="es-ES" dirty="0" smtClean="0"/>
              <a:t>están </a:t>
            </a:r>
            <a:r>
              <a:rPr lang="es-ES" dirty="0"/>
              <a:t>destinados únicamente a artefactos de ¡</a:t>
            </a:r>
            <a:r>
              <a:rPr lang="es-ES" dirty="0" err="1" smtClean="0"/>
              <a:t>luminación</a:t>
            </a:r>
            <a:r>
              <a:rPr lang="es-ES" dirty="0"/>
              <a:t>. Estos circuitos son aptos para iluminación </a:t>
            </a:r>
            <a:r>
              <a:rPr lang="es-ES" dirty="0" smtClean="0"/>
              <a:t>de </a:t>
            </a:r>
            <a:r>
              <a:rPr lang="es-ES" dirty="0"/>
              <a:t>patios o jardines. Toda la instalación debe tener </a:t>
            </a:r>
            <a:r>
              <a:rPr lang="es-ES" dirty="0" smtClean="0"/>
              <a:t>un </a:t>
            </a:r>
            <a:r>
              <a:rPr lang="es-ES" dirty="0"/>
              <a:t>grado de protección mejor o igual a 1P44 en </a:t>
            </a:r>
            <a:r>
              <a:rPr lang="es-ES" dirty="0" smtClean="0"/>
              <a:t>espacios </a:t>
            </a:r>
            <a:r>
              <a:rPr lang="es-ES" dirty="0" err="1"/>
              <a:t>semicubiertos</a:t>
            </a:r>
            <a:r>
              <a:rPr lang="es-ES" dirty="0"/>
              <a:t> o IP55 en áreas descubiertas. </a:t>
            </a:r>
          </a:p>
          <a:p>
            <a:pPr marL="1657350" lvl="3" indent="-285750" algn="just">
              <a:buFont typeface="Arial" panose="020B0604020202020204" pitchFamily="34" charset="0"/>
              <a:buChar char="•"/>
            </a:pPr>
            <a:endParaRPr lang="es-ES" dirty="0" smtClean="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a:p>
          <a:p>
            <a:pPr algn="ctr"/>
            <a:r>
              <a:rPr lang="es-ES" b="1" dirty="0" smtClean="0"/>
              <a:t>Esquema </a:t>
            </a:r>
            <a:r>
              <a:rPr lang="es-ES" b="1" dirty="0"/>
              <a:t>de cómo deben quedar los circuitos en una instalación eléctrica</a:t>
            </a:r>
            <a:r>
              <a:rPr lang="es-ES" b="1" dirty="0" smtClean="0"/>
              <a:t>.</a:t>
            </a:r>
            <a:endParaRPr lang="es-ES" dirty="0"/>
          </a:p>
        </p:txBody>
      </p:sp>
      <p:pic>
        <p:nvPicPr>
          <p:cNvPr id="3" name="Imagen 2"/>
          <p:cNvPicPr>
            <a:picLocks noChangeAspect="1"/>
          </p:cNvPicPr>
          <p:nvPr/>
        </p:nvPicPr>
        <p:blipFill>
          <a:blip r:embed="rId2"/>
          <a:stretch>
            <a:fillRect/>
          </a:stretch>
        </p:blipFill>
        <p:spPr>
          <a:xfrm>
            <a:off x="2446317" y="2173185"/>
            <a:ext cx="7279574" cy="3990109"/>
          </a:xfrm>
          <a:prstGeom prst="rect">
            <a:avLst/>
          </a:prstGeom>
        </p:spPr>
      </p:pic>
    </p:spTree>
    <p:extLst>
      <p:ext uri="{BB962C8B-B14F-4D97-AF65-F5344CB8AC3E}">
        <p14:creationId xmlns:p14="http://schemas.microsoft.com/office/powerpoint/2010/main" val="1271451495"/>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5632311"/>
          </a:xfrm>
          <a:prstGeom prst="rect">
            <a:avLst/>
          </a:prstGeom>
        </p:spPr>
        <p:txBody>
          <a:bodyPr wrap="square">
            <a:spAutoFit/>
          </a:bodyPr>
          <a:lstStyle/>
          <a:p>
            <a:pPr marL="1698625" lvl="4" algn="just"/>
            <a:r>
              <a:rPr lang="es-ES" dirty="0" smtClean="0"/>
              <a:t>Cada </a:t>
            </a:r>
            <a:r>
              <a:rPr lang="es-ES" dirty="0"/>
              <a:t>circuito no puede tener más de 8 bocas o </a:t>
            </a:r>
            <a:r>
              <a:rPr lang="es-ES" dirty="0" smtClean="0"/>
              <a:t>puntos </a:t>
            </a:r>
            <a:r>
              <a:rPr lang="es-ES" dirty="0"/>
              <a:t>de conexión.</a:t>
            </a:r>
          </a:p>
          <a:p>
            <a:pPr marL="1657350" lvl="3" indent="-285750" algn="just">
              <a:buFont typeface="Arial" panose="020B0604020202020204" pitchFamily="34" charset="0"/>
              <a:buChar char="•"/>
            </a:pPr>
            <a:r>
              <a:rPr lang="es-ES" b="1" dirty="0" smtClean="0"/>
              <a:t>Circuitos </a:t>
            </a:r>
            <a:r>
              <a:rPr lang="es-ES" b="1" dirty="0"/>
              <a:t>de tomacorrientes de uso especial (TUE): </a:t>
            </a:r>
            <a:r>
              <a:rPr lang="es-ES" dirty="0" smtClean="0"/>
              <a:t>están destinados únicamente a bocas con tomacorrientes</a:t>
            </a:r>
            <a:r>
              <a:rPr lang="es-ES" dirty="0"/>
              <a:t>, en las que se podrán conectar cargas unitarias de </a:t>
            </a:r>
            <a:r>
              <a:rPr lang="es-ES" dirty="0" smtClean="0"/>
              <a:t>no </a:t>
            </a:r>
            <a:r>
              <a:rPr lang="es-ES" dirty="0"/>
              <a:t>más de 20 A por medio de tomacorrientes del </a:t>
            </a:r>
            <a:r>
              <a:rPr lang="es-ES" dirty="0" smtClean="0"/>
              <a:t>tipo 2P+T </a:t>
            </a:r>
            <a:r>
              <a:rPr lang="es-ES" dirty="0"/>
              <a:t>de 204. Este tipo de circuito podrá utilizarse para </a:t>
            </a:r>
            <a:r>
              <a:rPr lang="es-ES" dirty="0" smtClean="0"/>
              <a:t>la </a:t>
            </a:r>
            <a:r>
              <a:rPr lang="es-ES" dirty="0"/>
              <a:t>electrificación de parques y jardines, debiendo </a:t>
            </a:r>
            <a:r>
              <a:rPr lang="es-ES" dirty="0" smtClean="0"/>
              <a:t>tener </a:t>
            </a:r>
            <a:r>
              <a:rPr lang="es-ES" dirty="0"/>
              <a:t>toda la instalación un grado de protección igual o </a:t>
            </a:r>
            <a:r>
              <a:rPr lang="es-ES" dirty="0" smtClean="0"/>
              <a:t>mejor </a:t>
            </a:r>
            <a:r>
              <a:rPr lang="es-ES" dirty="0"/>
              <a:t>que |1P55. Cada circuito no puede tener más de 8 </a:t>
            </a:r>
            <a:r>
              <a:rPr lang="es-ES" dirty="0" smtClean="0"/>
              <a:t>bocas </a:t>
            </a:r>
            <a:r>
              <a:rPr lang="es-ES" dirty="0"/>
              <a:t>o puntos de conexión.</a:t>
            </a:r>
          </a:p>
          <a:p>
            <a:pPr marL="1200150" lvl="2" indent="-285750" algn="just">
              <a:buFont typeface="Arial" panose="020B0604020202020204" pitchFamily="34" charset="0"/>
              <a:buChar char="•"/>
            </a:pPr>
            <a:r>
              <a:rPr lang="es-ES" b="1" dirty="0" smtClean="0"/>
              <a:t>Circuitos para usos específicos</a:t>
            </a:r>
            <a:r>
              <a:rPr lang="es-ES" dirty="0" smtClean="0"/>
              <a:t>: </a:t>
            </a:r>
            <a:r>
              <a:rPr lang="es-ES" dirty="0"/>
              <a:t>son circuitos </a:t>
            </a:r>
            <a:r>
              <a:rPr lang="es-ES" dirty="0" smtClean="0"/>
              <a:t>monofásicos </a:t>
            </a:r>
            <a:r>
              <a:rPr lang="es-ES" dirty="0"/>
              <a:t>o trifásicos que alimentan cargas no </a:t>
            </a:r>
            <a:r>
              <a:rPr lang="es-ES" dirty="0" smtClean="0"/>
              <a:t>comprendidas </a:t>
            </a:r>
            <a:r>
              <a:rPr lang="es-ES" dirty="0"/>
              <a:t>en las definiciones </a:t>
            </a:r>
            <a:r>
              <a:rPr lang="es-ES" dirty="0" smtClean="0"/>
              <a:t>anteriores</a:t>
            </a:r>
            <a:r>
              <a:rPr lang="es-ES" dirty="0"/>
              <a:t>, que a modo </a:t>
            </a:r>
            <a:r>
              <a:rPr lang="es-ES" dirty="0" smtClean="0"/>
              <a:t>de </a:t>
            </a:r>
            <a:r>
              <a:rPr lang="es-ES" dirty="0"/>
              <a:t>ejemplo, pueden ser: centrales telefónicas o de </a:t>
            </a:r>
            <a:r>
              <a:rPr lang="es-ES" dirty="0" smtClean="0"/>
              <a:t>circuito </a:t>
            </a:r>
            <a:r>
              <a:rPr lang="es-ES" dirty="0"/>
              <a:t>cerrado de TV (CCTV), bombas elevadoras de </a:t>
            </a:r>
            <a:r>
              <a:rPr lang="es-ES" dirty="0" smtClean="0"/>
              <a:t>agua</a:t>
            </a:r>
            <a:r>
              <a:rPr lang="es-ES" dirty="0"/>
              <a:t>, portones eléctricos, fuentes de alimentación </a:t>
            </a:r>
            <a:r>
              <a:rPr lang="es-ES" dirty="0" smtClean="0"/>
              <a:t>estabilizadas</a:t>
            </a:r>
            <a:r>
              <a:rPr lang="es-ES" dirty="0"/>
              <a:t>, equipos de aire acondicionado central. </a:t>
            </a:r>
          </a:p>
          <a:p>
            <a:pPr marL="1163638" lvl="3" algn="just"/>
            <a:r>
              <a:rPr lang="es-ES" dirty="0"/>
              <a:t>Por ejemplo, los circuitos de alimentación de tensión </a:t>
            </a:r>
            <a:r>
              <a:rPr lang="es-ES" dirty="0" smtClean="0"/>
              <a:t>estabilizada </a:t>
            </a:r>
            <a:r>
              <a:rPr lang="es-ES" dirty="0"/>
              <a:t>(ATE), que están destinados a bocas con </a:t>
            </a:r>
            <a:r>
              <a:rPr lang="es-ES" dirty="0" smtClean="0"/>
              <a:t>tomacorrientes </a:t>
            </a:r>
            <a:r>
              <a:rPr lang="es-ES" dirty="0"/>
              <a:t>cuyo fin es alimentar equipos </a:t>
            </a:r>
            <a:r>
              <a:rPr lang="es-ES" dirty="0" smtClean="0"/>
              <a:t>informáticos</a:t>
            </a:r>
            <a:r>
              <a:rPr lang="es-ES" dirty="0"/>
              <a:t>. Los mencionados tomacorrientes deben ser de color </a:t>
            </a:r>
            <a:r>
              <a:rPr lang="es-ES" dirty="0" smtClean="0"/>
              <a:t>rojo </a:t>
            </a:r>
            <a:r>
              <a:rPr lang="es-ES" dirty="0"/>
              <a:t>para diferenciarlos de los de uso general o de uso </a:t>
            </a:r>
            <a:r>
              <a:rPr lang="es-ES" dirty="0" smtClean="0"/>
              <a:t>especial</a:t>
            </a:r>
            <a:r>
              <a:rPr lang="es-ES" dirty="0"/>
              <a:t>. Se deberá contar con un tablero seccional de </a:t>
            </a:r>
            <a:r>
              <a:rPr lang="es-ES" dirty="0" smtClean="0"/>
              <a:t>distribución </a:t>
            </a:r>
            <a:r>
              <a:rPr lang="es-ES" dirty="0"/>
              <a:t>de estos circuitos con su correspondiente </a:t>
            </a:r>
            <a:r>
              <a:rPr lang="es-ES" dirty="0" smtClean="0"/>
              <a:t>interruptor </a:t>
            </a:r>
            <a:r>
              <a:rPr lang="es-ES" dirty="0"/>
              <a:t>diferencial y los interruptores </a:t>
            </a:r>
            <a:r>
              <a:rPr lang="es-ES" dirty="0" err="1"/>
              <a:t>termomagnéticos</a:t>
            </a:r>
            <a:r>
              <a:rPr lang="es-ES" dirty="0"/>
              <a:t> </a:t>
            </a:r>
            <a:r>
              <a:rPr lang="es-ES" dirty="0" smtClean="0"/>
              <a:t>necesarios </a:t>
            </a:r>
            <a:r>
              <a:rPr lang="es-ES" dirty="0"/>
              <a:t>para la cantidad de circuitos de salida que se </a:t>
            </a:r>
            <a:r>
              <a:rPr lang="es-ES" dirty="0" smtClean="0"/>
              <a:t>realicen</a:t>
            </a:r>
            <a:r>
              <a:rPr lang="es-ES" dirty="0"/>
              <a:t>. Cada circuito no podrá contar con más de 15 </a:t>
            </a:r>
            <a:r>
              <a:rPr lang="es-ES" dirty="0" smtClean="0"/>
              <a:t>bocas </a:t>
            </a:r>
            <a:r>
              <a:rPr lang="es-ES" dirty="0"/>
              <a:t>de alimentación.</a:t>
            </a:r>
          </a:p>
          <a:p>
            <a:pPr algn="just"/>
            <a:endParaRPr lang="es-ES" dirty="0"/>
          </a:p>
          <a:p>
            <a:pPr algn="ctr"/>
            <a:r>
              <a:rPr lang="es-ES" b="1" dirty="0" smtClean="0">
                <a:solidFill>
                  <a:srgbClr val="FF0000"/>
                </a:solidFill>
                <a:latin typeface="Arial Rounded MT Bold" panose="020F0704030504030204" pitchFamily="34" charset="0"/>
              </a:rPr>
              <a:t>Los circuitos de </a:t>
            </a:r>
            <a:r>
              <a:rPr lang="es-ES" b="1" dirty="0">
                <a:solidFill>
                  <a:srgbClr val="FF0000"/>
                </a:solidFill>
                <a:latin typeface="Arial Rounded MT Bold" panose="020F0704030504030204" pitchFamily="34" charset="0"/>
              </a:rPr>
              <a:t>tomacorrientes de USO </a:t>
            </a:r>
            <a:r>
              <a:rPr lang="es-ES" b="1" dirty="0" smtClean="0">
                <a:solidFill>
                  <a:srgbClr val="FF0000"/>
                </a:solidFill>
                <a:latin typeface="Arial Rounded MT Bold" panose="020F0704030504030204" pitchFamily="34" charset="0"/>
              </a:rPr>
              <a:t>general </a:t>
            </a:r>
            <a:r>
              <a:rPr lang="es-ES" b="1" dirty="0">
                <a:solidFill>
                  <a:srgbClr val="FF0000"/>
                </a:solidFill>
                <a:latin typeface="Arial Rounded MT Bold" panose="020F0704030504030204" pitchFamily="34" charset="0"/>
              </a:rPr>
              <a:t>están destinados </a:t>
            </a:r>
            <a:r>
              <a:rPr lang="es-ES" b="1" dirty="0" smtClean="0">
                <a:solidFill>
                  <a:srgbClr val="FF0000"/>
                </a:solidFill>
                <a:latin typeface="Arial Rounded MT Bold" panose="020F0704030504030204" pitchFamily="34" charset="0"/>
              </a:rPr>
              <a:t>Únicamente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Consumos de hasta 10 </a:t>
            </a:r>
            <a:r>
              <a:rPr lang="es-ES" b="1" dirty="0">
                <a:solidFill>
                  <a:srgbClr val="FF0000"/>
                </a:solidFill>
                <a:latin typeface="Arial Rounded MT Bold" panose="020F0704030504030204" pitchFamily="34" charset="0"/>
              </a:rPr>
              <a:t>A</a:t>
            </a:r>
            <a:r>
              <a:rPr lang="es-ES" b="1" dirty="0" smtClean="0">
                <a:solidFill>
                  <a:srgbClr val="FF0000"/>
                </a:solidFill>
                <a:latin typeface="Arial Rounded MT Bold" panose="020F0704030504030204" pitchFamily="34" charset="0"/>
              </a:rPr>
              <a:t>.</a:t>
            </a:r>
          </a:p>
          <a:p>
            <a:pPr algn="just"/>
            <a:endParaRPr lang="es-ES" dirty="0"/>
          </a:p>
        </p:txBody>
      </p:sp>
    </p:spTree>
    <p:extLst>
      <p:ext uri="{BB962C8B-B14F-4D97-AF65-F5344CB8AC3E}">
        <p14:creationId xmlns:p14="http://schemas.microsoft.com/office/powerpoint/2010/main" val="2119113669"/>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aéreas de distribución</a:t>
            </a:r>
          </a:p>
          <a:p>
            <a:pPr algn="just"/>
            <a:r>
              <a:rPr lang="es-ES" dirty="0"/>
              <a:t>Cuando hablamos de líneas aéreas de distribución de baja </a:t>
            </a:r>
            <a:r>
              <a:rPr lang="es-ES" dirty="0" smtClean="0"/>
              <a:t>tensión</a:t>
            </a:r>
            <a:r>
              <a:rPr lang="es-ES" dirty="0"/>
              <a:t>, nos referimos a las líneas de distribución pública </a:t>
            </a:r>
            <a:r>
              <a:rPr lang="es-ES" dirty="0" smtClean="0"/>
              <a:t>o privada </a:t>
            </a:r>
            <a:r>
              <a:rPr lang="es-ES" dirty="0"/>
              <a:t>de baja tensión (tensión nominal de hasta 1 </a:t>
            </a:r>
            <a:r>
              <a:rPr lang="es-ES" dirty="0" err="1"/>
              <a:t>kV</a:t>
            </a:r>
            <a:r>
              <a:rPr lang="es-ES" dirty="0"/>
              <a:t>) cuya </a:t>
            </a:r>
            <a:r>
              <a:rPr lang="es-ES" dirty="0" smtClean="0"/>
              <a:t>traza </a:t>
            </a:r>
            <a:r>
              <a:rPr lang="es-ES" dirty="0"/>
              <a:t>es aérea, es decir, su tendido se realiza sobre </a:t>
            </a:r>
            <a:r>
              <a:rPr lang="es-ES" dirty="0" smtClean="0"/>
              <a:t>postes destinados a tal fin</a:t>
            </a:r>
            <a:r>
              <a:rPr lang="es-ES" dirty="0"/>
              <a:t>.</a:t>
            </a:r>
          </a:p>
          <a:p>
            <a:pPr algn="just"/>
            <a:r>
              <a:rPr lang="es-ES" dirty="0"/>
              <a:t>Las líneas aéreas </a:t>
            </a:r>
            <a:r>
              <a:rPr lang="es-ES" dirty="0" smtClean="0"/>
              <a:t>de exteriores </a:t>
            </a:r>
            <a:r>
              <a:rPr lang="es-ES" dirty="0"/>
              <a:t>son </a:t>
            </a:r>
            <a:r>
              <a:rPr lang="es-ES" dirty="0" smtClean="0"/>
              <a:t>las instaladas al exterior</a:t>
            </a:r>
            <a:r>
              <a:rPr lang="es-ES" dirty="0"/>
              <a:t>, </a:t>
            </a:r>
            <a:r>
              <a:rPr lang="es-ES" dirty="0" smtClean="0"/>
              <a:t>sobre el terreno</a:t>
            </a:r>
            <a:r>
              <a:rPr lang="es-ES" dirty="0"/>
              <a:t>, constituidas </a:t>
            </a:r>
            <a:r>
              <a:rPr lang="es-ES" dirty="0" smtClean="0"/>
              <a:t>por conductores </a:t>
            </a:r>
            <a:r>
              <a:rPr lang="es-ES" dirty="0"/>
              <a:t>tendidos con </a:t>
            </a:r>
            <a:r>
              <a:rPr lang="es-ES" dirty="0" smtClean="0"/>
              <a:t>sus </a:t>
            </a:r>
            <a:r>
              <a:rPr lang="es-ES" dirty="0"/>
              <a:t>correspondientes aisladores, accesorios </a:t>
            </a:r>
            <a:r>
              <a:rPr lang="es-ES" dirty="0" smtClean="0"/>
              <a:t>y sostenes</a:t>
            </a:r>
            <a:r>
              <a:rPr lang="es-ES" dirty="0"/>
              <a:t>. </a:t>
            </a:r>
          </a:p>
          <a:p>
            <a:pPr algn="just"/>
            <a:r>
              <a:rPr lang="es-ES" dirty="0" smtClean="0"/>
              <a:t>Debemos tener en cuenta que los conductores que se emplean para realizar estos tendidos aéreos deben ser siempre conductores aislados; del mismo modo, todo el conexionado por realizar para su implementación como los empalmes, derivaciones a líneas y a consumos, equipamiento de protección o de maniobra en altura </a:t>
            </a:r>
            <a:r>
              <a:rPr lang="es-ES" dirty="0"/>
              <a:t>debe ser </a:t>
            </a:r>
            <a:r>
              <a:rPr lang="es-ES" dirty="0" smtClean="0"/>
              <a:t>realizado </a:t>
            </a:r>
            <a:r>
              <a:rPr lang="es-ES" dirty="0"/>
              <a:t>mediante </a:t>
            </a:r>
            <a:r>
              <a:rPr lang="es-ES" dirty="0" smtClean="0"/>
              <a:t>el empleo de elementos </a:t>
            </a:r>
            <a:r>
              <a:rPr lang="es-ES" dirty="0"/>
              <a:t>que </a:t>
            </a:r>
            <a:r>
              <a:rPr lang="es-ES" dirty="0" smtClean="0"/>
              <a:t>se encuentren debidamente </a:t>
            </a:r>
            <a:r>
              <a:rPr lang="es-ES" dirty="0"/>
              <a:t>aislados.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Plano </a:t>
            </a:r>
            <a:r>
              <a:rPr lang="es-ES" b="1" dirty="0"/>
              <a:t>de una típica instalación de electricidad con </a:t>
            </a:r>
            <a:r>
              <a:rPr lang="es-ES" b="1" dirty="0" smtClean="0"/>
              <a:t>un circuito </a:t>
            </a:r>
            <a:r>
              <a:rPr lang="es-ES" b="1" dirty="0"/>
              <a:t>de iluminación y un circuito de tomacorrientes</a:t>
            </a:r>
            <a:r>
              <a:rPr lang="es-ES" b="1" dirty="0" smtClean="0"/>
              <a:t>.</a:t>
            </a:r>
          </a:p>
          <a:p>
            <a:pPr algn="just"/>
            <a:endParaRPr lang="es-ES" dirty="0"/>
          </a:p>
        </p:txBody>
      </p:sp>
      <p:pic>
        <p:nvPicPr>
          <p:cNvPr id="4" name="Imagen 3"/>
          <p:cNvPicPr>
            <a:picLocks noChangeAspect="1"/>
          </p:cNvPicPr>
          <p:nvPr/>
        </p:nvPicPr>
        <p:blipFill>
          <a:blip r:embed="rId2"/>
          <a:stretch>
            <a:fillRect/>
          </a:stretch>
        </p:blipFill>
        <p:spPr>
          <a:xfrm>
            <a:off x="2434442" y="2945081"/>
            <a:ext cx="7267698" cy="3241963"/>
          </a:xfrm>
          <a:prstGeom prst="rect">
            <a:avLst/>
          </a:prstGeom>
        </p:spPr>
      </p:pic>
    </p:spTree>
    <p:extLst>
      <p:ext uri="{BB962C8B-B14F-4D97-AF65-F5344CB8AC3E}">
        <p14:creationId xmlns:p14="http://schemas.microsoft.com/office/powerpoint/2010/main" val="4271005107"/>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463308"/>
          </a:xfrm>
          <a:prstGeom prst="rect">
            <a:avLst/>
          </a:prstGeom>
        </p:spPr>
        <p:txBody>
          <a:bodyPr wrap="square">
            <a:spAutoFit/>
          </a:bodyPr>
          <a:lstStyle/>
          <a:p>
            <a:pPr algn="just"/>
            <a:r>
              <a:rPr lang="es-ES" dirty="0" smtClean="0"/>
              <a:t>Tendido </a:t>
            </a:r>
            <a:r>
              <a:rPr lang="es-ES" dirty="0"/>
              <a:t>aéreo de cable </a:t>
            </a:r>
            <a:r>
              <a:rPr lang="es-ES" dirty="0" err="1"/>
              <a:t>preensamblado</a:t>
            </a:r>
            <a:r>
              <a:rPr lang="es-ES" dirty="0"/>
              <a:t>, instalación de fusibles </a:t>
            </a:r>
            <a:r>
              <a:rPr lang="es-ES" dirty="0" smtClean="0"/>
              <a:t>de </a:t>
            </a:r>
            <a:r>
              <a:rPr lang="es-ES" dirty="0"/>
              <a:t>protección en columna de hormigón armado.</a:t>
            </a:r>
          </a:p>
          <a:p>
            <a:pPr algn="just"/>
            <a:r>
              <a:rPr lang="es-ES" dirty="0"/>
              <a:t>Se denomina tensión nominal de la línea al valor eficaz </a:t>
            </a:r>
            <a:r>
              <a:rPr lang="es-ES" dirty="0" smtClean="0"/>
              <a:t>entre </a:t>
            </a:r>
            <a:r>
              <a:rPr lang="es-ES" dirty="0"/>
              <a:t>fases en el caso de líneas trifásicas, y entre fase y </a:t>
            </a:r>
            <a:r>
              <a:rPr lang="es-ES" dirty="0" smtClean="0"/>
              <a:t>neutro o </a:t>
            </a:r>
            <a:r>
              <a:rPr lang="es-ES" dirty="0"/>
              <a:t>entre fase y tierra en sistemas monofásicos.</a:t>
            </a:r>
          </a:p>
          <a:p>
            <a:pPr algn="just"/>
            <a:r>
              <a:rPr lang="es-ES" dirty="0"/>
              <a:t>Los soportes de las líneas pueden ser postes de madera, de </a:t>
            </a:r>
            <a:r>
              <a:rPr lang="es-ES" dirty="0" smtClean="0"/>
              <a:t>cemento</a:t>
            </a:r>
            <a:r>
              <a:rPr lang="es-ES" dirty="0"/>
              <a:t>, o ménsulas fijadas a los muros y frentes de </a:t>
            </a:r>
            <a:r>
              <a:rPr lang="es-ES" dirty="0" smtClean="0"/>
              <a:t>edificaciones</a:t>
            </a:r>
            <a:r>
              <a:rPr lang="es-ES" dirty="0"/>
              <a:t>. Estos soportes se deben ubicar:</a:t>
            </a:r>
          </a:p>
          <a:p>
            <a:pPr marL="742950" lvl="1" indent="-285750" algn="just">
              <a:buFont typeface="Arial" panose="020B0604020202020204" pitchFamily="34" charset="0"/>
              <a:buChar char="•"/>
            </a:pPr>
            <a:r>
              <a:rPr lang="es-ES" b="1" dirty="0" smtClean="0"/>
              <a:t>Enfrentados a las líneas </a:t>
            </a:r>
            <a:r>
              <a:rPr lang="es-ES" b="1" dirty="0"/>
              <a:t>divisorias </a:t>
            </a:r>
            <a:r>
              <a:rPr lang="es-ES" b="1" dirty="0" smtClean="0"/>
              <a:t>de los predios </a:t>
            </a:r>
            <a:r>
              <a:rPr lang="es-ES" b="1" dirty="0"/>
              <a:t>(</a:t>
            </a:r>
            <a:r>
              <a:rPr lang="es-ES" b="1" dirty="0" smtClean="0"/>
              <a:t>medianeras</a:t>
            </a:r>
            <a:r>
              <a:rPr lang="es-ES" b="1" dirty="0"/>
              <a:t>).</a:t>
            </a:r>
          </a:p>
          <a:p>
            <a:pPr marL="742950" lvl="1" indent="-285750" algn="just">
              <a:buFont typeface="Arial" panose="020B0604020202020204" pitchFamily="34" charset="0"/>
              <a:buChar char="•"/>
            </a:pPr>
            <a:r>
              <a:rPr lang="es-ES" b="1" dirty="0" smtClean="0"/>
              <a:t>En la proyección de la ochava </a:t>
            </a:r>
            <a:r>
              <a:rPr lang="es-ES" b="1" dirty="0"/>
              <a:t>sobre </a:t>
            </a:r>
            <a:r>
              <a:rPr lang="es-ES" b="1" dirty="0" smtClean="0"/>
              <a:t>la traza</a:t>
            </a:r>
            <a:r>
              <a:rPr lang="es-ES" b="1" dirty="0"/>
              <a:t>.</a:t>
            </a:r>
          </a:p>
          <a:p>
            <a:pPr marL="742950" lvl="1" indent="-285750" algn="just">
              <a:buFont typeface="Arial" panose="020B0604020202020204" pitchFamily="34" charset="0"/>
              <a:buChar char="•"/>
            </a:pPr>
            <a:r>
              <a:rPr lang="es-ES" b="1" dirty="0" smtClean="0"/>
              <a:t>Solo </a:t>
            </a:r>
            <a:r>
              <a:rPr lang="es-ES" b="1" dirty="0"/>
              <a:t>para el desarrollo de ochavas (postes simples sin </a:t>
            </a:r>
            <a:r>
              <a:rPr lang="es-ES" b="1" dirty="0" smtClean="0"/>
              <a:t>refuerzo</a:t>
            </a:r>
            <a:r>
              <a:rPr lang="es-ES" b="1" dirty="0"/>
              <a:t>) hasta 1 metro hacia dentro de la zona delimitada </a:t>
            </a:r>
            <a:r>
              <a:rPr lang="es-ES" b="1" dirty="0" smtClean="0"/>
              <a:t>por </a:t>
            </a:r>
            <a:r>
              <a:rPr lang="es-ES" b="1" dirty="0"/>
              <a:t>la proyección de la línea de ochava hasta el </a:t>
            </a:r>
            <a:r>
              <a:rPr lang="es-ES" b="1" dirty="0" smtClean="0"/>
              <a:t>cordón de cada </a:t>
            </a:r>
            <a:r>
              <a:rPr lang="es-ES" b="1" dirty="0"/>
              <a:t>acera.</a:t>
            </a:r>
          </a:p>
          <a:p>
            <a:pPr algn="just"/>
            <a:r>
              <a:rPr lang="es-ES" dirty="0"/>
              <a:t>Si los frentes de las propiedades exceden los 40 metros, </a:t>
            </a:r>
            <a:r>
              <a:rPr lang="es-ES" dirty="0" smtClean="0"/>
              <a:t>se podrá </a:t>
            </a:r>
            <a:r>
              <a:rPr lang="es-ES" dirty="0"/>
              <a:t>colocar un poste intermedio entre los ubicados </a:t>
            </a:r>
            <a:r>
              <a:rPr lang="es-ES" dirty="0" smtClean="0"/>
              <a:t>antes</a:t>
            </a:r>
            <a:r>
              <a:rPr lang="es-ES" dirty="0"/>
              <a:t>. Este no podrá obstruir el normal uso y disposición del </a:t>
            </a:r>
            <a:r>
              <a:rPr lang="es-ES" dirty="0" smtClean="0"/>
              <a:t>acceso </a:t>
            </a:r>
            <a:r>
              <a:rPr lang="es-ES" dirty="0"/>
              <a:t>al predio.</a:t>
            </a:r>
          </a:p>
          <a:p>
            <a:pPr algn="just"/>
            <a:r>
              <a:rPr lang="es-ES" dirty="0"/>
              <a:t>Los postes simples pueden ir pegados a la línea municipal</a:t>
            </a:r>
            <a:r>
              <a:rPr lang="es-ES" dirty="0" smtClean="0"/>
              <a:t>, en </a:t>
            </a:r>
            <a:r>
              <a:rPr lang="es-ES" dirty="0"/>
              <a:t>este caso solamente se pueden realizar los tendidos con </a:t>
            </a:r>
            <a:r>
              <a:rPr lang="es-ES" dirty="0" smtClean="0"/>
              <a:t>cables </a:t>
            </a:r>
            <a:r>
              <a:rPr lang="es-ES" dirty="0"/>
              <a:t>agrupados. También, como se ha dicho, se pueden </a:t>
            </a:r>
            <a:r>
              <a:rPr lang="es-ES" dirty="0" smtClean="0"/>
              <a:t>instalar </a:t>
            </a:r>
            <a:r>
              <a:rPr lang="es-ES" dirty="0"/>
              <a:t>en ménsulas fijadas en el frente de la construcción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074" name="Picture 2" descr="Nota técnica | El electricista y las líneas aéreas públicas de baja tensión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366" y="3752603"/>
            <a:ext cx="3491346" cy="233943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903515" y="5967788"/>
            <a:ext cx="6096000" cy="646331"/>
          </a:xfrm>
          <a:prstGeom prst="rect">
            <a:avLst/>
          </a:prstGeom>
        </p:spPr>
        <p:txBody>
          <a:bodyPr>
            <a:spAutoFit/>
          </a:bodyPr>
          <a:lstStyle/>
          <a:p>
            <a:pPr algn="ctr"/>
            <a:r>
              <a:rPr lang="es-ES" b="1" dirty="0" smtClean="0"/>
              <a:t>Tendido </a:t>
            </a:r>
            <a:r>
              <a:rPr lang="es-ES" b="1" dirty="0"/>
              <a:t>aéreo de cable </a:t>
            </a:r>
            <a:r>
              <a:rPr lang="es-ES" b="1" dirty="0" err="1"/>
              <a:t>preensamblado</a:t>
            </a:r>
            <a:r>
              <a:rPr lang="es-ES" b="1" dirty="0"/>
              <a:t>, instalación de fusibles </a:t>
            </a:r>
          </a:p>
          <a:p>
            <a:pPr algn="ctr"/>
            <a:r>
              <a:rPr lang="es-ES" b="1" dirty="0"/>
              <a:t>de protección en columna de hormigón armado.</a:t>
            </a:r>
          </a:p>
        </p:txBody>
      </p:sp>
    </p:spTree>
    <p:extLst>
      <p:ext uri="{BB962C8B-B14F-4D97-AF65-F5344CB8AC3E}">
        <p14:creationId xmlns:p14="http://schemas.microsoft.com/office/powerpoint/2010/main" val="1766265646"/>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endParaRPr lang="es-ES" dirty="0"/>
          </a:p>
          <a:p>
            <a:pPr algn="ctr"/>
            <a:r>
              <a:rPr lang="es-ES" b="1" dirty="0" smtClean="0">
                <a:solidFill>
                  <a:srgbClr val="FF0000"/>
                </a:solidFill>
                <a:latin typeface="Arial Rounded MT Bold" panose="020F0704030504030204" pitchFamily="34" charset="0"/>
              </a:rPr>
              <a:t>Las líneas pueden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ejecutadas de dos </a:t>
            </a:r>
            <a:r>
              <a:rPr lang="es-ES" b="1" dirty="0">
                <a:solidFill>
                  <a:srgbClr val="FF0000"/>
                </a:solidFill>
                <a:latin typeface="Arial Rounded MT Bold" panose="020F0704030504030204" pitchFamily="34" charset="0"/>
              </a:rPr>
              <a:t>formas: </a:t>
            </a:r>
            <a:r>
              <a:rPr lang="es-ES" b="1" dirty="0" smtClean="0">
                <a:solidFill>
                  <a:srgbClr val="FF0000"/>
                </a:solidFill>
                <a:latin typeface="Arial Rounded MT Bold" panose="020F0704030504030204" pitchFamily="34" charset="0"/>
              </a:rPr>
              <a:t>tendida </a:t>
            </a:r>
            <a:r>
              <a:rPr lang="es-ES" b="1" dirty="0">
                <a:solidFill>
                  <a:srgbClr val="FF0000"/>
                </a:solidFill>
                <a:latin typeface="Arial Rounded MT Bold" panose="020F0704030504030204" pitchFamily="34" charset="0"/>
              </a:rPr>
              <a:t>(tensión mecánica) </a:t>
            </a:r>
            <a:r>
              <a:rPr lang="es-ES" b="1" dirty="0" smtClean="0">
                <a:solidFill>
                  <a:srgbClr val="FF0000"/>
                </a:solidFill>
                <a:latin typeface="Arial Rounded MT Bold" panose="020F0704030504030204" pitchFamily="34" charset="0"/>
              </a:rPr>
              <a:t>y dispuesta </a:t>
            </a:r>
            <a:r>
              <a:rPr lang="es-ES" b="1" dirty="0">
                <a:solidFill>
                  <a:srgbClr val="FF0000"/>
                </a:solidFill>
                <a:latin typeface="Arial Rounded MT Bold" panose="020F0704030504030204" pitchFamily="34" charset="0"/>
              </a:rPr>
              <a:t>(en fachadas).</a:t>
            </a:r>
          </a:p>
          <a:p>
            <a:pPr algn="just"/>
            <a:r>
              <a:rPr lang="es-ES" dirty="0"/>
              <a:t>En estos casos, el tendido no debe ser accesible desde </a:t>
            </a:r>
            <a:r>
              <a:rPr lang="es-ES" dirty="0" smtClean="0"/>
              <a:t>cualquier </a:t>
            </a:r>
            <a:r>
              <a:rPr lang="es-ES" dirty="0"/>
              <a:t>posición practicable existente, tampoco deben </a:t>
            </a:r>
            <a:r>
              <a:rPr lang="es-ES" dirty="0" smtClean="0"/>
              <a:t>facilitar </a:t>
            </a:r>
            <a:r>
              <a:rPr lang="es-ES" dirty="0"/>
              <a:t>accesos que previamente no existieran desde la vía </a:t>
            </a:r>
            <a:r>
              <a:rPr lang="es-ES" dirty="0" smtClean="0"/>
              <a:t>pública </a:t>
            </a:r>
            <a:r>
              <a:rPr lang="es-ES" dirty="0"/>
              <a:t>(prevención del delito). Existen dos tipos de </a:t>
            </a:r>
            <a:r>
              <a:rPr lang="es-ES" dirty="0" smtClean="0"/>
              <a:t>ejecución </a:t>
            </a:r>
            <a:r>
              <a:rPr lang="es-ES" dirty="0"/>
              <a:t>de las líneas:</a:t>
            </a:r>
          </a:p>
          <a:p>
            <a:pPr marL="742950" lvl="1" indent="-285750" algn="just">
              <a:buFont typeface="Arial" panose="020B0604020202020204" pitchFamily="34" charset="0"/>
              <a:buChar char="•"/>
            </a:pPr>
            <a:r>
              <a:rPr lang="es-ES" b="1" dirty="0" smtClean="0"/>
              <a:t>Tendida</a:t>
            </a:r>
            <a:r>
              <a:rPr lang="es-ES" dirty="0"/>
              <a:t>: cables </a:t>
            </a:r>
            <a:r>
              <a:rPr lang="es-ES" dirty="0" err="1"/>
              <a:t>preensamblados</a:t>
            </a:r>
            <a:r>
              <a:rPr lang="es-ES" dirty="0"/>
              <a:t> o no, sometidos a </a:t>
            </a:r>
            <a:r>
              <a:rPr lang="es-ES" dirty="0" smtClean="0"/>
              <a:t>tracción </a:t>
            </a:r>
            <a:r>
              <a:rPr lang="es-ES" dirty="0"/>
              <a:t>mecánica permanentemente variable, mediante </a:t>
            </a:r>
            <a:r>
              <a:rPr lang="es-ES" dirty="0" smtClean="0"/>
              <a:t>retención </a:t>
            </a:r>
            <a:r>
              <a:rPr lang="es-ES" dirty="0"/>
              <a:t>en sus extremos.</a:t>
            </a:r>
          </a:p>
          <a:p>
            <a:pPr marL="742950" lvl="1" indent="-285750" algn="just">
              <a:buFont typeface="Arial" panose="020B0604020202020204" pitchFamily="34" charset="0"/>
              <a:buChar char="•"/>
            </a:pPr>
            <a:r>
              <a:rPr lang="es-ES" b="1" dirty="0" smtClean="0"/>
              <a:t>Dispuesta</a:t>
            </a:r>
            <a:r>
              <a:rPr lang="es-ES" dirty="0"/>
              <a:t>: cables </a:t>
            </a:r>
            <a:r>
              <a:rPr lang="es-ES" dirty="0" err="1"/>
              <a:t>preensamblados</a:t>
            </a:r>
            <a:r>
              <a:rPr lang="es-ES" dirty="0"/>
              <a:t> aplicados a fachadas </a:t>
            </a:r>
            <a:r>
              <a:rPr lang="es-ES" dirty="0" smtClean="0"/>
              <a:t>y </a:t>
            </a:r>
            <a:r>
              <a:rPr lang="es-ES" dirty="0"/>
              <a:t>muros mediante sujeciones mecánicas sin </a:t>
            </a:r>
            <a:r>
              <a:rPr lang="es-ES" dirty="0" smtClean="0"/>
              <a:t>solicitaciones </a:t>
            </a:r>
            <a:r>
              <a:rPr lang="es-ES" dirty="0"/>
              <a:t>a la tracción</a:t>
            </a:r>
            <a:r>
              <a:rPr lang="es-ES" dirty="0" smtClean="0"/>
              <a:t>.</a:t>
            </a:r>
          </a:p>
          <a:p>
            <a:pPr algn="just"/>
            <a:endParaRPr lang="es-ES" dirty="0"/>
          </a:p>
          <a:p>
            <a:pPr algn="just"/>
            <a:r>
              <a:rPr lang="es-ES" dirty="0"/>
              <a:t>Hay diferentes materiales para la construcción de líneas </a:t>
            </a:r>
            <a:r>
              <a:rPr lang="es-ES" dirty="0" smtClean="0"/>
              <a:t>aéreas</a:t>
            </a:r>
            <a:r>
              <a:rPr lang="es-ES" dirty="0"/>
              <a:t>. Los cables no agrupados son los convencionales, </a:t>
            </a:r>
            <a:r>
              <a:rPr lang="es-ES" dirty="0" smtClean="0"/>
              <a:t>conductores </a:t>
            </a:r>
            <a:r>
              <a:rPr lang="es-ES" dirty="0"/>
              <a:t>unipolares sujetos mediante la utilización de </a:t>
            </a:r>
            <a:r>
              <a:rPr lang="es-ES" dirty="0" smtClean="0"/>
              <a:t>ataduras </a:t>
            </a:r>
            <a:r>
              <a:rPr lang="es-ES" dirty="0"/>
              <a:t>sobre aisladores soportados en crucetas o </a:t>
            </a:r>
            <a:r>
              <a:rPr lang="es-ES" dirty="0" smtClean="0"/>
              <a:t>soportes </a:t>
            </a:r>
            <a:r>
              <a:rPr lang="es-ES" dirty="0"/>
              <a:t>especiales, dispuestos en forma horizontal o vertical. </a:t>
            </a:r>
          </a:p>
          <a:p>
            <a:pPr algn="just"/>
            <a:r>
              <a:rPr lang="es-ES" dirty="0"/>
              <a:t>Cantidad de conductores mínima: dos conductores por </a:t>
            </a:r>
            <a:r>
              <a:rPr lang="es-ES" dirty="0" smtClean="0"/>
              <a:t>circuito</a:t>
            </a:r>
            <a:r>
              <a:rPr lang="es-ES" dirty="0"/>
              <a:t>. Por otra parte, los cables agrupados pueden ser:</a:t>
            </a:r>
          </a:p>
          <a:p>
            <a:pPr algn="just"/>
            <a:r>
              <a:rPr lang="es-ES" dirty="0" smtClean="0"/>
              <a:t>0 </a:t>
            </a:r>
            <a:r>
              <a:rPr lang="es-ES" dirty="0" err="1" smtClean="0"/>
              <a:t>Preensamblados</a:t>
            </a:r>
            <a:r>
              <a:rPr lang="es-ES" dirty="0" smtClean="0"/>
              <a:t>: conjunto de conductores en haz, fases arrolladas </a:t>
            </a:r>
            <a:r>
              <a:rPr lang="es-ES" dirty="0"/>
              <a:t>sobre </a:t>
            </a:r>
            <a:r>
              <a:rPr lang="es-ES" dirty="0" smtClean="0"/>
              <a:t>el neutro </a:t>
            </a:r>
            <a:r>
              <a:rPr lang="es-ES" dirty="0"/>
              <a:t>portante conformando </a:t>
            </a:r>
            <a:r>
              <a:rPr lang="es-ES" dirty="0" smtClean="0"/>
              <a:t>un cable</a:t>
            </a:r>
            <a:r>
              <a:rPr lang="es-ES" dirty="0"/>
              <a:t>.</a:t>
            </a:r>
          </a:p>
          <a:p>
            <a:pPr algn="just"/>
            <a:r>
              <a:rPr lang="es-ES" dirty="0"/>
              <a:t>( Concéntricos: cables de dos conductores, uno central </a:t>
            </a:r>
            <a:r>
              <a:rPr lang="es-ES" dirty="0" smtClean="0"/>
              <a:t>y el otro desarrollado en la periferia</a:t>
            </a:r>
            <a:r>
              <a:rPr lang="es-ES" dirty="0"/>
              <a:t>.</a:t>
            </a:r>
          </a:p>
          <a:p>
            <a:pPr algn="just"/>
            <a:r>
              <a:rPr lang="es-ES" dirty="0"/>
              <a:t>Estos cables van fijados a las estructuras mediante el </a:t>
            </a:r>
            <a:r>
              <a:rPr lang="es-ES" dirty="0" smtClean="0"/>
              <a:t>empleo </a:t>
            </a:r>
            <a:r>
              <a:rPr lang="es-ES" dirty="0"/>
              <a:t>de elementos de suspensión y retención especiales. </a:t>
            </a:r>
          </a:p>
          <a:p>
            <a:pPr algn="just"/>
            <a:r>
              <a:rPr lang="es-ES" dirty="0"/>
              <a:t>Cantidad de conductores mínima: dos por circuito.</a:t>
            </a:r>
          </a:p>
          <a:p>
            <a:pPr algn="just"/>
            <a:r>
              <a:rPr lang="es-ES" dirty="0"/>
              <a:t>Los conductores de fase típicos son de 70 </a:t>
            </a:r>
            <a:r>
              <a:rPr lang="es-ES" dirty="0" smtClean="0"/>
              <a:t>mm², </a:t>
            </a:r>
            <a:r>
              <a:rPr lang="es-ES" dirty="0"/>
              <a:t>y el de </a:t>
            </a:r>
            <a:r>
              <a:rPr lang="es-ES" dirty="0" smtClean="0"/>
              <a:t>neutro </a:t>
            </a:r>
            <a:r>
              <a:rPr lang="es-ES" dirty="0"/>
              <a:t>es de 50 </a:t>
            </a:r>
            <a:r>
              <a:rPr lang="es-ES" dirty="0" smtClean="0"/>
              <a:t>mm²; </a:t>
            </a:r>
            <a:r>
              <a:rPr lang="es-ES" dirty="0"/>
              <a:t>pueden existir secciones desde 4 </a:t>
            </a:r>
            <a:r>
              <a:rPr lang="es-ES" dirty="0" smtClean="0"/>
              <a:t>mm² hasta </a:t>
            </a:r>
            <a:r>
              <a:rPr lang="es-ES" dirty="0"/>
              <a:t>150 </a:t>
            </a:r>
            <a:r>
              <a:rPr lang="es-ES" dirty="0" smtClean="0"/>
              <a:t>mm²,</a:t>
            </a:r>
            <a:endParaRPr lang="es-ES" dirty="0"/>
          </a:p>
          <a:p>
            <a:pPr algn="just"/>
            <a:r>
              <a:rPr lang="es-ES" dirty="0" smtClean="0"/>
              <a:t>El conductor de neutro estará </a:t>
            </a:r>
            <a:r>
              <a:rPr lang="es-ES" dirty="0"/>
              <a:t>firmemente conectado </a:t>
            </a:r>
            <a:r>
              <a:rPr lang="es-ES" dirty="0" smtClean="0"/>
              <a:t>a tierra en distancias de 200 y 400 metros entre sí, en columnas de hormigón </a:t>
            </a:r>
            <a:r>
              <a:rPr lang="es-ES" dirty="0"/>
              <a:t>armado, con una resistencia </a:t>
            </a:r>
            <a:r>
              <a:rPr lang="es-ES" dirty="0" smtClean="0"/>
              <a:t>de puesta a tierra menor a 5 </a:t>
            </a:r>
            <a:r>
              <a:rPr lang="es-ES" dirty="0" err="1" smtClean="0"/>
              <a:t>ohms</a:t>
            </a:r>
            <a:r>
              <a:rPr lang="es-ES" dirty="0" smtClean="0"/>
              <a:t>.</a:t>
            </a:r>
          </a:p>
        </p:txBody>
      </p:sp>
    </p:spTree>
    <p:extLst>
      <p:ext uri="{BB962C8B-B14F-4D97-AF65-F5344CB8AC3E}">
        <p14:creationId xmlns:p14="http://schemas.microsoft.com/office/powerpoint/2010/main" val="3053682097"/>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r>
              <a:rPr lang="es-ES" dirty="0" smtClean="0"/>
              <a:t>Los </a:t>
            </a:r>
            <a:r>
              <a:rPr lang="es-ES" dirty="0"/>
              <a:t>conductores podrán ser de aluminio o de cobre, y </a:t>
            </a:r>
            <a:r>
              <a:rPr lang="es-ES" dirty="0" smtClean="0"/>
              <a:t>la </a:t>
            </a:r>
            <a:r>
              <a:rPr lang="es-ES" dirty="0"/>
              <a:t>sección es variable de acuerdo a la carga que deberá </a:t>
            </a:r>
            <a:r>
              <a:rPr lang="es-ES" dirty="0" smtClean="0"/>
              <a:t>soportar</a:t>
            </a:r>
            <a:r>
              <a:rPr lang="es-ES" dirty="0"/>
              <a:t>. La sección de los conductores será no inferior </a:t>
            </a:r>
            <a:r>
              <a:rPr lang="es-ES" dirty="0" smtClean="0"/>
              <a:t>a 16 mm² </a:t>
            </a:r>
            <a:r>
              <a:rPr lang="es-ES" dirty="0"/>
              <a:t>si el conductor es de cobre, no inferior a 35 </a:t>
            </a:r>
            <a:r>
              <a:rPr lang="es-ES" dirty="0" smtClean="0"/>
              <a:t>mm² si es </a:t>
            </a:r>
            <a:r>
              <a:rPr lang="es-ES" dirty="0"/>
              <a:t>de aluminio duro, y no inferior a 25 </a:t>
            </a:r>
            <a:r>
              <a:rPr lang="es-ES" dirty="0" smtClean="0"/>
              <a:t>mm² </a:t>
            </a:r>
            <a:r>
              <a:rPr lang="es-ES" dirty="0"/>
              <a:t>si es de aleación </a:t>
            </a:r>
            <a:r>
              <a:rPr lang="es-ES" dirty="0" smtClean="0"/>
              <a:t>de </a:t>
            </a:r>
            <a:r>
              <a:rPr lang="es-ES" dirty="0"/>
              <a:t>aluminio. La vaina de aislación debe ser de polietileno </a:t>
            </a:r>
            <a:r>
              <a:rPr lang="es-ES" dirty="0" smtClean="0"/>
              <a:t>reticulado</a:t>
            </a:r>
            <a:r>
              <a:rPr lang="es-ES" dirty="0"/>
              <a:t>. Estas secciones están pensadas para </a:t>
            </a:r>
            <a:r>
              <a:rPr lang="es-ES" dirty="0" smtClean="0"/>
              <a:t>soportar </a:t>
            </a:r>
            <a:r>
              <a:rPr lang="es-ES" dirty="0"/>
              <a:t>el paso de la electricidad y, además, por la resistencia mecánica necesaria para </a:t>
            </a:r>
            <a:r>
              <a:rPr lang="es-ES" dirty="0" err="1"/>
              <a:t>autosostener</a:t>
            </a:r>
            <a:r>
              <a:rPr lang="es-ES" dirty="0"/>
              <a:t> el cable. En el </a:t>
            </a:r>
            <a:r>
              <a:rPr lang="es-ES" dirty="0" smtClean="0"/>
              <a:t>caso de </a:t>
            </a:r>
            <a:r>
              <a:rPr lang="es-ES" dirty="0"/>
              <a:t>usar cable de aluminio con rienda de acero, separados </a:t>
            </a:r>
            <a:r>
              <a:rPr lang="es-ES" dirty="0" smtClean="0"/>
              <a:t>entre </a:t>
            </a:r>
            <a:r>
              <a:rPr lang="es-ES" dirty="0"/>
              <a:t>sí, pero conformando un conjunto por medio del </a:t>
            </a:r>
            <a:r>
              <a:rPr lang="es-ES" dirty="0" smtClean="0"/>
              <a:t>envainado </a:t>
            </a:r>
            <a:r>
              <a:rPr lang="es-ES" dirty="0"/>
              <a:t>en polietileno reticulado, las secciones mínimas </a:t>
            </a:r>
            <a:r>
              <a:rPr lang="es-ES" dirty="0" smtClean="0"/>
              <a:t>serán de </a:t>
            </a:r>
            <a:r>
              <a:rPr lang="es-ES" dirty="0"/>
              <a:t>16 </a:t>
            </a:r>
            <a:r>
              <a:rPr lang="es-ES" dirty="0" smtClean="0"/>
              <a:t>mm² </a:t>
            </a:r>
            <a:r>
              <a:rPr lang="es-ES" dirty="0"/>
              <a:t>para el conductor de aluminio y de 2,5 </a:t>
            </a:r>
            <a:r>
              <a:rPr lang="es-ES" dirty="0" smtClean="0"/>
              <a:t>mm² para el cable de acero </a:t>
            </a:r>
            <a:r>
              <a:rPr lang="es-ES" dirty="0"/>
              <a:t>que hace </a:t>
            </a:r>
            <a:r>
              <a:rPr lang="es-ES" dirty="0" smtClean="0"/>
              <a:t>de soporte.</a:t>
            </a:r>
          </a:p>
          <a:p>
            <a:pPr algn="just"/>
            <a:endParaRPr lang="es-ES" dirty="0"/>
          </a:p>
          <a:p>
            <a:pPr algn="ctr"/>
            <a:r>
              <a:rPr lang="es-ES" b="1" dirty="0" smtClean="0">
                <a:solidFill>
                  <a:srgbClr val="FF0000"/>
                </a:solidFill>
                <a:latin typeface="Arial Rounded MT Bold" panose="020F0704030504030204" pitchFamily="34" charset="0"/>
              </a:rPr>
              <a:t>Las líneas aéreas de </a:t>
            </a:r>
            <a:r>
              <a:rPr lang="es-ES" b="1" dirty="0" err="1" smtClean="0">
                <a:solidFill>
                  <a:srgbClr val="FF0000"/>
                </a:solidFill>
                <a:latin typeface="Arial Rounded MT Bold" panose="020F0704030504030204" pitchFamily="34" charset="0"/>
              </a:rPr>
              <a:t>haja</a:t>
            </a:r>
            <a:r>
              <a:rPr lang="es-ES" b="1" dirty="0" smtClean="0">
                <a:solidFill>
                  <a:srgbClr val="FF0000"/>
                </a:solidFill>
                <a:latin typeface="Arial Rounded MT Bold" panose="020F0704030504030204" pitchFamily="34" charset="0"/>
              </a:rPr>
              <a:t> tensión no pueden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sobre </a:t>
            </a:r>
            <a:r>
              <a:rPr lang="es-ES" b="1" dirty="0">
                <a:solidFill>
                  <a:srgbClr val="FF0000"/>
                </a:solidFill>
                <a:latin typeface="Arial Rounded MT Bold" panose="020F0704030504030204" pitchFamily="34" charset="0"/>
              </a:rPr>
              <a:t>campos deportivos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Están prohibidos para este tipo de instalaciones los cables </a:t>
            </a:r>
            <a:r>
              <a:rPr lang="es-ES" dirty="0" smtClean="0"/>
              <a:t>unipolares </a:t>
            </a:r>
            <a:r>
              <a:rPr lang="es-ES" dirty="0"/>
              <a:t>aptos para instalaciones interiores, pues sus </a:t>
            </a:r>
            <a:r>
              <a:rPr lang="es-ES" dirty="0" smtClean="0"/>
              <a:t>aislantes </a:t>
            </a:r>
            <a:r>
              <a:rPr lang="es-ES" dirty="0"/>
              <a:t>no resisten las inclemencias del tiempo.</a:t>
            </a:r>
          </a:p>
          <a:p>
            <a:pPr algn="just"/>
            <a:r>
              <a:rPr lang="es-ES" dirty="0"/>
              <a:t>Las líneas aéreas de baja tensión, sean de tendido unifilar </a:t>
            </a:r>
            <a:r>
              <a:rPr lang="es-ES" dirty="0" smtClean="0"/>
              <a:t>o </a:t>
            </a:r>
            <a:r>
              <a:rPr lang="es-ES" dirty="0" err="1" smtClean="0"/>
              <a:t>preensamblado</a:t>
            </a:r>
            <a:r>
              <a:rPr lang="es-ES" dirty="0"/>
              <a:t>, deben estar a no menos de 5 metros </a:t>
            </a:r>
            <a:r>
              <a:rPr lang="es-ES" dirty="0" smtClean="0"/>
              <a:t>sobre el </a:t>
            </a:r>
            <a:r>
              <a:rPr lang="es-ES" dirty="0"/>
              <a:t>nivel del suelo, salvo en el caso de avenidas o rutas, </a:t>
            </a:r>
            <a:r>
              <a:rPr lang="es-ES" dirty="0" smtClean="0"/>
              <a:t>en donde </a:t>
            </a:r>
            <a:r>
              <a:rPr lang="es-ES" dirty="0"/>
              <a:t>se deben encontrar a 6 m del suelo. No pueden ser </a:t>
            </a:r>
            <a:r>
              <a:rPr lang="es-ES" dirty="0" smtClean="0"/>
              <a:t>tendidas </a:t>
            </a:r>
            <a:r>
              <a:rPr lang="es-ES" dirty="0"/>
              <a:t>sobre áreas de deportes o donde se desarrollen </a:t>
            </a:r>
            <a:r>
              <a:rPr lang="es-ES" dirty="0" smtClean="0"/>
              <a:t>actividades </a:t>
            </a:r>
            <a:r>
              <a:rPr lang="es-ES" dirty="0"/>
              <a:t>deportivas.</a:t>
            </a:r>
          </a:p>
          <a:p>
            <a:pPr algn="just"/>
            <a:r>
              <a:rPr lang="es-ES" dirty="0"/>
              <a:t>Si las líneas de baja tensión se deben montar en el </a:t>
            </a:r>
            <a:r>
              <a:rPr lang="es-ES" dirty="0" smtClean="0"/>
              <a:t>frente de </a:t>
            </a:r>
            <a:r>
              <a:rPr lang="es-ES" dirty="0"/>
              <a:t>viviendas o edificaciones sobre la línea municipal, deben </a:t>
            </a:r>
            <a:r>
              <a:rPr lang="es-ES" dirty="0" smtClean="0"/>
              <a:t>estar </a:t>
            </a:r>
            <a:r>
              <a:rPr lang="es-ES" dirty="0"/>
              <a:t>a por lo menos 5 m sobre el nivel de la vereda, a por lo </a:t>
            </a:r>
            <a:r>
              <a:rPr lang="es-ES" dirty="0" smtClean="0"/>
              <a:t>menos </a:t>
            </a:r>
            <a:r>
              <a:rPr lang="es-ES" dirty="0"/>
              <a:t>0,95 m por debajo de las ventanas y tener un mínimo </a:t>
            </a:r>
            <a:r>
              <a:rPr lang="es-ES" dirty="0" smtClean="0"/>
              <a:t>de </a:t>
            </a:r>
            <a:r>
              <a:rPr lang="es-ES" dirty="0"/>
              <a:t>0,40 m por encima de ellas.</a:t>
            </a:r>
          </a:p>
          <a:p>
            <a:pPr algn="just"/>
            <a:r>
              <a:rPr lang="es-ES" dirty="0"/>
              <a:t>En el caso del cruce de una línea con otra de baja tensión, la </a:t>
            </a:r>
            <a:r>
              <a:rPr lang="es-ES" dirty="0" smtClean="0"/>
              <a:t>distancia </a:t>
            </a:r>
            <a:r>
              <a:rPr lang="es-ES" dirty="0"/>
              <a:t>de separación vertical no será inferior a 0,40 m. Si </a:t>
            </a:r>
            <a:r>
              <a:rPr lang="es-ES" dirty="0" smtClean="0"/>
              <a:t>la </a:t>
            </a:r>
            <a:r>
              <a:rPr lang="es-ES" dirty="0"/>
              <a:t>línea por cruzar es de media o de alta tensión, las </a:t>
            </a:r>
            <a:r>
              <a:rPr lang="es-ES" dirty="0" smtClean="0"/>
              <a:t>distancias </a:t>
            </a:r>
            <a:r>
              <a:rPr lang="es-ES" dirty="0"/>
              <a:t>se incrementan de acuerdo a la tensión de la línea que </a:t>
            </a:r>
            <a:r>
              <a:rPr lang="es-ES" dirty="0" smtClean="0"/>
              <a:t>se </a:t>
            </a:r>
            <a:r>
              <a:rPr lang="es-ES" dirty="0"/>
              <a:t>debe cruzar, y será de 1,20 m para cruces con líneas de </a:t>
            </a:r>
            <a:r>
              <a:rPr lang="es-ES" dirty="0" smtClean="0"/>
              <a:t>hasta </a:t>
            </a:r>
            <a:r>
              <a:rPr lang="es-ES" dirty="0"/>
              <a:t>33 </a:t>
            </a:r>
            <a:r>
              <a:rPr lang="es-ES" dirty="0" err="1"/>
              <a:t>kV</a:t>
            </a:r>
            <a:r>
              <a:rPr lang="es-ES" dirty="0"/>
              <a:t>, 2,60 m para cruces con líneas de 66 </a:t>
            </a:r>
            <a:r>
              <a:rPr lang="es-ES" dirty="0" err="1"/>
              <a:t>kV</a:t>
            </a:r>
            <a:r>
              <a:rPr lang="es-ES" dirty="0"/>
              <a:t>, 3,10 m </a:t>
            </a:r>
            <a:r>
              <a:rPr lang="es-ES" dirty="0" smtClean="0"/>
              <a:t>para </a:t>
            </a:r>
            <a:r>
              <a:rPr lang="es-ES" dirty="0"/>
              <a:t>cruces con líneas de 132 </a:t>
            </a:r>
            <a:r>
              <a:rPr lang="es-ES" dirty="0" err="1"/>
              <a:t>kV</a:t>
            </a:r>
            <a:r>
              <a:rPr lang="es-ES" dirty="0"/>
              <a:t>, 3,60 m para el cruce con </a:t>
            </a:r>
            <a:r>
              <a:rPr lang="es-ES" dirty="0" smtClean="0"/>
              <a:t>líneas </a:t>
            </a:r>
            <a:r>
              <a:rPr lang="es-ES" dirty="0"/>
              <a:t>de 220 </a:t>
            </a:r>
            <a:r>
              <a:rPr lang="es-ES" dirty="0" err="1"/>
              <a:t>kV</a:t>
            </a:r>
            <a:r>
              <a:rPr lang="es-ES" dirty="0"/>
              <a:t> y 5,10 m para el cruce con líneas de 500 </a:t>
            </a:r>
            <a:r>
              <a:rPr lang="es-ES" dirty="0" err="1"/>
              <a:t>kV</a:t>
            </a:r>
            <a:r>
              <a:rPr lang="es-ES" dirty="0" smtClean="0"/>
              <a:t>.</a:t>
            </a:r>
          </a:p>
        </p:txBody>
      </p:sp>
    </p:spTree>
    <p:extLst>
      <p:ext uri="{BB962C8B-B14F-4D97-AF65-F5344CB8AC3E}">
        <p14:creationId xmlns:p14="http://schemas.microsoft.com/office/powerpoint/2010/main" val="1967349744"/>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237506"/>
            <a:ext cx="1172490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de acometida</a:t>
            </a:r>
          </a:p>
          <a:p>
            <a:pPr algn="just"/>
            <a:r>
              <a:rPr lang="es-ES" dirty="0"/>
              <a:t>Se denomina líneas de acometida a </a:t>
            </a:r>
            <a:r>
              <a:rPr lang="es-ES" dirty="0" smtClean="0"/>
              <a:t>aquella porción de un </a:t>
            </a:r>
            <a:r>
              <a:rPr lang="es-ES" dirty="0"/>
              <a:t>tendido aéreo </a:t>
            </a:r>
            <a:r>
              <a:rPr lang="es-ES" dirty="0" smtClean="0"/>
              <a:t>que vincula la red aérea de baja tensión </a:t>
            </a:r>
            <a:r>
              <a:rPr lang="es-ES" dirty="0"/>
              <a:t>con </a:t>
            </a:r>
            <a:r>
              <a:rPr lang="es-ES" dirty="0" smtClean="0"/>
              <a:t>el punto de suministro de </a:t>
            </a:r>
            <a:r>
              <a:rPr lang="es-ES" dirty="0"/>
              <a:t>energía </a:t>
            </a:r>
            <a:r>
              <a:rPr lang="es-ES" dirty="0" smtClean="0"/>
              <a:t>al cliente o usuario</a:t>
            </a:r>
            <a:r>
              <a:rPr lang="es-ES" dirty="0"/>
              <a:t>. Se </a:t>
            </a:r>
            <a:r>
              <a:rPr lang="es-ES" dirty="0" smtClean="0"/>
              <a:t>realizan </a:t>
            </a:r>
            <a:r>
              <a:rPr lang="es-ES" dirty="0"/>
              <a:t>siempre con conductores </a:t>
            </a:r>
            <a:r>
              <a:rPr lang="es-ES" dirty="0" smtClean="0"/>
              <a:t>aislados</a:t>
            </a:r>
            <a:r>
              <a:rPr lang="es-ES" dirty="0"/>
              <a:t>, </a:t>
            </a:r>
            <a:r>
              <a:rPr lang="es-ES" dirty="0" smtClean="0"/>
              <a:t>y con </a:t>
            </a:r>
            <a:r>
              <a:rPr lang="es-ES" dirty="0"/>
              <a:t>cables </a:t>
            </a:r>
            <a:r>
              <a:rPr lang="es-ES" dirty="0" err="1" smtClean="0"/>
              <a:t>preensamblados</a:t>
            </a:r>
            <a:r>
              <a:rPr lang="es-ES" dirty="0" smtClean="0"/>
              <a:t> o concéntricos </a:t>
            </a:r>
            <a:r>
              <a:rPr lang="es-ES" dirty="0"/>
              <a:t>de aislación simple </a:t>
            </a:r>
            <a:r>
              <a:rPr lang="es-ES" dirty="0" smtClean="0"/>
              <a:t>o reforzada. Pueden </a:t>
            </a:r>
            <a:r>
              <a:rPr lang="es-ES" dirty="0"/>
              <a:t>alimentar consumos </a:t>
            </a:r>
            <a:r>
              <a:rPr lang="es-ES" dirty="0" smtClean="0"/>
              <a:t>individuales o colectivos </a:t>
            </a:r>
            <a:r>
              <a:rPr lang="es-ES" dirty="0"/>
              <a:t>(más </a:t>
            </a:r>
            <a:r>
              <a:rPr lang="es-ES" dirty="0" smtClean="0"/>
              <a:t>de un usuario</a:t>
            </a:r>
            <a:r>
              <a:rPr lang="es-ES" dirty="0"/>
              <a:t>) con sistemas monofásicos o </a:t>
            </a:r>
            <a:r>
              <a:rPr lang="es-ES" dirty="0" smtClean="0"/>
              <a:t>trifásicos con neutro</a:t>
            </a:r>
            <a:r>
              <a:rPr lang="es-ES" dirty="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Ninguna línea de distribución eléctrica de baja </a:t>
            </a:r>
            <a:r>
              <a:rPr lang="es-ES" b="1" dirty="0">
                <a:solidFill>
                  <a:srgbClr val="FF0000"/>
                </a:solidFill>
                <a:latin typeface="Arial Rounded MT Bold" panose="020F0704030504030204" pitchFamily="34" charset="0"/>
              </a:rPr>
              <a:t>tensión </a:t>
            </a:r>
            <a:r>
              <a:rPr lang="es-ES" b="1" dirty="0" smtClean="0">
                <a:solidFill>
                  <a:srgbClr val="FF0000"/>
                </a:solidFill>
                <a:latin typeface="Arial Rounded MT Bold" panose="020F0704030504030204" pitchFamily="34" charset="0"/>
              </a:rPr>
              <a:t>puede hallarse a menos de 5 m sobre el nivel de la vereda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r>
              <a:rPr lang="es-ES" b="1" dirty="0" smtClean="0"/>
              <a:t>Cruce e interconexión </a:t>
            </a:r>
            <a:r>
              <a:rPr lang="es-ES" b="1" dirty="0"/>
              <a:t>de dos líneas aéreas </a:t>
            </a:r>
            <a:r>
              <a:rPr lang="es-ES" b="1" dirty="0" err="1"/>
              <a:t>preensambladas</a:t>
            </a:r>
            <a:r>
              <a:rPr lang="es-ES" b="1" dirty="0"/>
              <a:t>.</a:t>
            </a:r>
          </a:p>
          <a:p>
            <a:pPr marL="6365875" indent="-6365875" algn="just"/>
            <a:r>
              <a:rPr lang="es-ES" dirty="0" smtClean="0"/>
              <a:t>		Tendido </a:t>
            </a:r>
            <a:r>
              <a:rPr lang="es-ES" dirty="0"/>
              <a:t>aéreo monofásico de cables unifilares separados en forma horizontal.</a:t>
            </a:r>
          </a:p>
        </p:txBody>
      </p:sp>
      <p:pic>
        <p:nvPicPr>
          <p:cNvPr id="7" name="Picture 6" descr="Federico De Celis - Culminan trabajos de Preensamblado en Speluzzi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5" y="2503467"/>
            <a:ext cx="4286992" cy="2911682"/>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cord Electric | Cómo elegir el cable correcto para 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81" y="2303814"/>
            <a:ext cx="3906981" cy="36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806149"/>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1889" y="1459583"/>
            <a:ext cx="11198431" cy="3785652"/>
          </a:xfrm>
          <a:prstGeom prst="rect">
            <a:avLst/>
          </a:prstGeom>
        </p:spPr>
        <p:txBody>
          <a:bodyPr wrap="square">
            <a:spAutoFit/>
          </a:bodyPr>
          <a:lstStyle/>
          <a:p>
            <a:pPr algn="ctr"/>
            <a:r>
              <a:rPr lang="es-ES" sz="4800" b="1" dirty="0" smtClean="0"/>
              <a:t>CIRCUITOS EN INSTALACIONES ELECTRICAS</a:t>
            </a:r>
            <a:endParaRPr lang="es-ES" sz="4800" b="1" dirty="0"/>
          </a:p>
          <a:p>
            <a:pPr algn="ctr"/>
            <a:r>
              <a:rPr lang="es-ES" sz="4800" b="1" dirty="0"/>
              <a:t>Conoceremos </a:t>
            </a:r>
            <a:r>
              <a:rPr lang="es-ES" sz="4800" b="1" dirty="0" smtClean="0"/>
              <a:t>los circuitos </a:t>
            </a:r>
            <a:r>
              <a:rPr lang="es-ES" sz="4800" b="1" dirty="0"/>
              <a:t>de alumbrado </a:t>
            </a:r>
            <a:r>
              <a:rPr lang="es-ES" sz="4800" b="1" dirty="0" smtClean="0"/>
              <a:t>y tomacorrientes. Analizaremos el proceso de determinación de las corrientes máximas.</a:t>
            </a:r>
            <a:endParaRPr lang="es-ES" sz="4800" b="1" dirty="0"/>
          </a:p>
        </p:txBody>
      </p:sp>
    </p:spTree>
    <p:extLst>
      <p:ext uri="{BB962C8B-B14F-4D97-AF65-F5344CB8AC3E}">
        <p14:creationId xmlns:p14="http://schemas.microsoft.com/office/powerpoint/2010/main" val="317625706"/>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1754326"/>
          </a:xfrm>
          <a:prstGeom prst="rect">
            <a:avLst/>
          </a:prstGeom>
        </p:spPr>
        <p:txBody>
          <a:bodyPr wrap="square">
            <a:spAutoFit/>
          </a:bodyPr>
          <a:lstStyle/>
          <a:p>
            <a:pPr algn="just"/>
            <a:r>
              <a:rPr lang="es-ES" dirty="0" smtClean="0"/>
              <a:t>Hemos visto las diferentes líneas y los elementos de </a:t>
            </a:r>
            <a:r>
              <a:rPr lang="es-ES" dirty="0"/>
              <a:t>protección adecuados, ahora veremos </a:t>
            </a:r>
            <a:r>
              <a:rPr lang="es-ES" dirty="0" smtClean="0"/>
              <a:t>la simbología por </a:t>
            </a:r>
            <a:r>
              <a:rPr lang="es-ES" dirty="0"/>
              <a:t>emplear </a:t>
            </a:r>
            <a:r>
              <a:rPr lang="es-ES" dirty="0" smtClean="0"/>
              <a:t>en los planos y cómo se realiza el esquema general de una instalación eléctrica</a:t>
            </a:r>
            <a:r>
              <a:rPr lang="es-ES" dirty="0"/>
              <a:t>.</a:t>
            </a:r>
          </a:p>
          <a:p>
            <a:pPr algn="just"/>
            <a:r>
              <a:rPr lang="es-ES" dirty="0"/>
              <a:t>Desde cada interruptor </a:t>
            </a:r>
            <a:r>
              <a:rPr lang="es-ES" dirty="0" err="1"/>
              <a:t>termomagnético</a:t>
            </a:r>
            <a:r>
              <a:rPr lang="es-ES" dirty="0"/>
              <a:t> instalado en el </a:t>
            </a:r>
            <a:r>
              <a:rPr lang="es-ES" dirty="0" smtClean="0"/>
              <a:t>tablero </a:t>
            </a:r>
            <a:r>
              <a:rPr lang="es-ES" dirty="0"/>
              <a:t>seccional, se sale con el juego de cables de la </a:t>
            </a:r>
            <a:r>
              <a:rPr lang="es-ES" dirty="0" smtClean="0"/>
              <a:t>sección adecuada </a:t>
            </a:r>
            <a:r>
              <a:rPr lang="es-ES" dirty="0"/>
              <a:t>para alimentar cada circuito. Esta sección </a:t>
            </a:r>
            <a:r>
              <a:rPr lang="es-ES" dirty="0" smtClean="0"/>
              <a:t>se </a:t>
            </a:r>
            <a:r>
              <a:rPr lang="es-ES" dirty="0"/>
              <a:t>determina de acuerdo a la corriente máxima que deba </a:t>
            </a:r>
            <a:r>
              <a:rPr lang="es-ES" dirty="0" smtClean="0"/>
              <a:t>alimentar </a:t>
            </a:r>
            <a:r>
              <a:rPr lang="es-ES" dirty="0"/>
              <a:t>dicho circuito</a:t>
            </a:r>
            <a:r>
              <a:rPr lang="es-ES" dirty="0" smtClean="0"/>
              <a:t>.</a:t>
            </a:r>
          </a:p>
          <a:p>
            <a:pPr algn="just"/>
            <a:endParaRPr lang="es-ES" dirty="0"/>
          </a:p>
        </p:txBody>
      </p:sp>
      <p:sp>
        <p:nvSpPr>
          <p:cNvPr id="3" name="Rectángulo 2"/>
          <p:cNvSpPr/>
          <p:nvPr/>
        </p:nvSpPr>
        <p:spPr>
          <a:xfrm>
            <a:off x="1053895" y="5911795"/>
            <a:ext cx="2869848" cy="923330"/>
          </a:xfrm>
          <a:prstGeom prst="rect">
            <a:avLst/>
          </a:prstGeom>
        </p:spPr>
        <p:txBody>
          <a:bodyPr wrap="square">
            <a:spAutoFit/>
          </a:bodyPr>
          <a:lstStyle/>
          <a:p>
            <a:pPr algn="ctr"/>
            <a:r>
              <a:rPr lang="es-ES" b="1" dirty="0" smtClean="0"/>
              <a:t>Simbología </a:t>
            </a:r>
            <a:r>
              <a:rPr lang="es-ES" b="1" dirty="0"/>
              <a:t>básica de los elementos que componen una instalación eléctrica.</a:t>
            </a:r>
          </a:p>
        </p:txBody>
      </p:sp>
      <p:pic>
        <p:nvPicPr>
          <p:cNvPr id="4" name="Imagen 3"/>
          <p:cNvPicPr>
            <a:picLocks noChangeAspect="1"/>
          </p:cNvPicPr>
          <p:nvPr/>
        </p:nvPicPr>
        <p:blipFill>
          <a:blip r:embed="rId2"/>
          <a:stretch>
            <a:fillRect/>
          </a:stretch>
        </p:blipFill>
        <p:spPr>
          <a:xfrm>
            <a:off x="1293432" y="1870261"/>
            <a:ext cx="2390775" cy="4064409"/>
          </a:xfrm>
          <a:prstGeom prst="rect">
            <a:avLst/>
          </a:prstGeom>
        </p:spPr>
      </p:pic>
      <p:pic>
        <p:nvPicPr>
          <p:cNvPr id="5" name="Imagen 4"/>
          <p:cNvPicPr>
            <a:picLocks noChangeAspect="1"/>
          </p:cNvPicPr>
          <p:nvPr/>
        </p:nvPicPr>
        <p:blipFill>
          <a:blip r:embed="rId3"/>
          <a:stretch>
            <a:fillRect/>
          </a:stretch>
        </p:blipFill>
        <p:spPr>
          <a:xfrm>
            <a:off x="4688651" y="1546206"/>
            <a:ext cx="6496050" cy="4665464"/>
          </a:xfrm>
          <a:prstGeom prst="rect">
            <a:avLst/>
          </a:prstGeom>
        </p:spPr>
      </p:pic>
      <p:sp>
        <p:nvSpPr>
          <p:cNvPr id="6" name="Rectángulo 5"/>
          <p:cNvSpPr/>
          <p:nvPr/>
        </p:nvSpPr>
        <p:spPr>
          <a:xfrm>
            <a:off x="5134234" y="6188794"/>
            <a:ext cx="6096000" cy="646331"/>
          </a:xfrm>
          <a:prstGeom prst="rect">
            <a:avLst/>
          </a:prstGeom>
        </p:spPr>
        <p:txBody>
          <a:bodyPr>
            <a:spAutoFit/>
          </a:bodyPr>
          <a:lstStyle/>
          <a:p>
            <a:r>
              <a:rPr lang="es-ES" b="1" dirty="0" smtClean="0"/>
              <a:t>Circuito </a:t>
            </a:r>
            <a:r>
              <a:rPr lang="es-ES" b="1" dirty="0"/>
              <a:t>de cableado de tablero seccional para alimentar cada circuito </a:t>
            </a:r>
            <a:r>
              <a:rPr lang="es-ES" b="1" dirty="0" smtClean="0"/>
              <a:t>de los </a:t>
            </a:r>
            <a:r>
              <a:rPr lang="es-ES" b="1" dirty="0"/>
              <a:t>que conforman una instalación eléctrica.</a:t>
            </a:r>
          </a:p>
        </p:txBody>
      </p:sp>
      <p:sp>
        <p:nvSpPr>
          <p:cNvPr id="7" name="Rectángulo 6"/>
          <p:cNvSpPr/>
          <p:nvPr/>
        </p:nvSpPr>
        <p:spPr>
          <a:xfrm>
            <a:off x="9405257" y="1546206"/>
            <a:ext cx="1824977" cy="48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10970563"/>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smtClean="0"/>
          </a:p>
          <a:p>
            <a:pPr algn="just"/>
            <a:r>
              <a:rPr lang="es-ES" dirty="0"/>
              <a:t>Esquema de uso de protecciones disponibles (marca Schneider Electric) según </a:t>
            </a:r>
            <a:r>
              <a:rPr lang="es-ES" dirty="0" smtClean="0"/>
              <a:t>el destino del circuito </a:t>
            </a:r>
            <a:r>
              <a:rPr lang="es-ES" dirty="0"/>
              <a:t>eléctrico.</a:t>
            </a:r>
          </a:p>
          <a:p>
            <a:pPr algn="just"/>
            <a:endParaRPr lang="es-ES" dirty="0"/>
          </a:p>
        </p:txBody>
      </p:sp>
      <p:pic>
        <p:nvPicPr>
          <p:cNvPr id="8" name="Imagen 7"/>
          <p:cNvPicPr>
            <a:picLocks noChangeAspect="1"/>
          </p:cNvPicPr>
          <p:nvPr/>
        </p:nvPicPr>
        <p:blipFill>
          <a:blip r:embed="rId2"/>
          <a:stretch>
            <a:fillRect/>
          </a:stretch>
        </p:blipFill>
        <p:spPr>
          <a:xfrm>
            <a:off x="2149434" y="334879"/>
            <a:ext cx="7908965" cy="6077796"/>
          </a:xfrm>
          <a:prstGeom prst="rect">
            <a:avLst/>
          </a:prstGeom>
        </p:spPr>
      </p:pic>
    </p:spTree>
    <p:extLst>
      <p:ext uri="{BB962C8B-B14F-4D97-AF65-F5344CB8AC3E}">
        <p14:creationId xmlns:p14="http://schemas.microsoft.com/office/powerpoint/2010/main" val="3892286331"/>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4801314"/>
          </a:xfrm>
          <a:prstGeom prst="rect">
            <a:avLst/>
          </a:prstGeom>
        </p:spPr>
        <p:txBody>
          <a:bodyPr wrap="square">
            <a:spAutoFit/>
          </a:bodyPr>
          <a:lstStyle/>
          <a:p>
            <a:pPr algn="just"/>
            <a:r>
              <a:rPr lang="es-ES" dirty="0" smtClean="0"/>
              <a:t>Debe </a:t>
            </a:r>
            <a:r>
              <a:rPr lang="es-ES" dirty="0"/>
              <a:t>haber circuitos dedicados exclusivamente para la </a:t>
            </a:r>
            <a:r>
              <a:rPr lang="es-ES" dirty="0" smtClean="0"/>
              <a:t>iluminación </a:t>
            </a:r>
            <a:r>
              <a:rPr lang="es-ES" dirty="0"/>
              <a:t>de interiores, que podrán contener ventiladores </a:t>
            </a:r>
            <a:r>
              <a:rPr lang="es-ES" dirty="0" smtClean="0"/>
              <a:t>de </a:t>
            </a:r>
            <a:r>
              <a:rPr lang="es-ES" dirty="0"/>
              <a:t>techo (IUG); circuitos de iluminación de patios y </a:t>
            </a:r>
            <a:r>
              <a:rPr lang="es-ES" dirty="0" smtClean="0"/>
              <a:t>jardines (</a:t>
            </a:r>
            <a:r>
              <a:rPr lang="es-ES" dirty="0" err="1" smtClean="0"/>
              <a:t>lUE</a:t>
            </a:r>
            <a:r>
              <a:rPr lang="es-ES" dirty="0" smtClean="0"/>
              <a:t>); circuitos </a:t>
            </a:r>
            <a:r>
              <a:rPr lang="es-ES" dirty="0"/>
              <a:t>de tomacorrientes </a:t>
            </a:r>
            <a:r>
              <a:rPr lang="es-ES" dirty="0" smtClean="0"/>
              <a:t>de uso general interiores (</a:t>
            </a:r>
            <a:r>
              <a:rPr lang="es-ES" dirty="0"/>
              <a:t>TUG); </a:t>
            </a:r>
            <a:r>
              <a:rPr lang="es-ES" dirty="0" smtClean="0"/>
              <a:t>circuitos de alimentación de equipos acondicionadores </a:t>
            </a:r>
            <a:r>
              <a:rPr lang="es-ES" dirty="0"/>
              <a:t>de aires (TUE); </a:t>
            </a:r>
            <a:r>
              <a:rPr lang="es-ES" dirty="0" smtClean="0"/>
              <a:t>circuitos </a:t>
            </a:r>
            <a:r>
              <a:rPr lang="es-ES" dirty="0"/>
              <a:t>destinados a alimentar bombas </a:t>
            </a:r>
            <a:r>
              <a:rPr lang="es-ES" dirty="0" smtClean="0"/>
              <a:t>de </a:t>
            </a:r>
            <a:r>
              <a:rPr lang="es-ES" dirty="0"/>
              <a:t>agua, portones eléctricos, conjunto bomba-filtro en </a:t>
            </a:r>
            <a:r>
              <a:rPr lang="es-ES" dirty="0" smtClean="0"/>
              <a:t>piscinas </a:t>
            </a:r>
            <a:r>
              <a:rPr lang="es-ES" dirty="0"/>
              <a:t>(ACU) que son de carga única</a:t>
            </a:r>
            <a:r>
              <a:rPr lang="es-ES" dirty="0" smtClean="0"/>
              <a:t>.</a:t>
            </a:r>
          </a:p>
          <a:p>
            <a:pPr algn="ctr"/>
            <a:r>
              <a:rPr lang="es-ES" b="1" dirty="0" smtClean="0">
                <a:solidFill>
                  <a:srgbClr val="FF0000"/>
                </a:solidFill>
                <a:latin typeface="Arial Rounded MT Bold" panose="020F0704030504030204" pitchFamily="34" charset="0"/>
              </a:rPr>
              <a:t>No se deben mezclar elementos de un circuito en oro ni tampoco agregar cargas a los circuitos de carga única.</a:t>
            </a:r>
          </a:p>
          <a:p>
            <a:pPr algn="just"/>
            <a:r>
              <a:rPr lang="es-ES" dirty="0" smtClean="0"/>
              <a:t>No se </a:t>
            </a:r>
            <a:r>
              <a:rPr lang="es-ES" dirty="0"/>
              <a:t>deben mezclar elementos de un circuito en otro; por </a:t>
            </a:r>
            <a:r>
              <a:rPr lang="es-ES" dirty="0" smtClean="0"/>
              <a:t>ejemplo</a:t>
            </a:r>
            <a:r>
              <a:rPr lang="es-ES" dirty="0"/>
              <a:t>, en un circuito de tomacorrientes no puede haber </a:t>
            </a:r>
            <a:r>
              <a:rPr lang="es-ES" dirty="0" smtClean="0"/>
              <a:t>bocas </a:t>
            </a:r>
            <a:r>
              <a:rPr lang="es-ES" dirty="0"/>
              <a:t>de iluminación.</a:t>
            </a:r>
          </a:p>
          <a:p>
            <a:pPr algn="just"/>
            <a:r>
              <a:rPr lang="es-ES" dirty="0" smtClean="0"/>
              <a:t>Los </a:t>
            </a:r>
            <a:r>
              <a:rPr lang="es-ES" dirty="0"/>
              <a:t>circuitos de cargas únicas son para esa carga única, </a:t>
            </a:r>
            <a:r>
              <a:rPr lang="es-ES" dirty="0" smtClean="0"/>
              <a:t>no </a:t>
            </a:r>
            <a:r>
              <a:rPr lang="es-ES" dirty="0"/>
              <a:t>se les puede agregar ninguna otra carga.</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alumbrado y tomacorriente</a:t>
            </a:r>
            <a:endParaRPr lang="es-ES" b="1" dirty="0">
              <a:solidFill>
                <a:srgbClr val="0070C0"/>
              </a:solidFill>
              <a:latin typeface="Arial Rounded MT Bold" panose="020F0704030504030204" pitchFamily="34" charset="0"/>
            </a:endParaRPr>
          </a:p>
          <a:p>
            <a:pPr algn="just"/>
            <a:r>
              <a:rPr lang="es-ES" dirty="0"/>
              <a:t>En los planos de una instalación de electricidad, se debe </a:t>
            </a:r>
            <a:r>
              <a:rPr lang="es-ES" dirty="0" smtClean="0"/>
              <a:t>mostrar</a:t>
            </a:r>
            <a:r>
              <a:rPr lang="es-ES" dirty="0"/>
              <a:t>, en la planta, la ubicación de los diferentes elementos </a:t>
            </a:r>
            <a:r>
              <a:rPr lang="es-ES" dirty="0" smtClean="0"/>
              <a:t>que hacen </a:t>
            </a:r>
            <a:r>
              <a:rPr lang="es-ES" dirty="0"/>
              <a:t>a la </a:t>
            </a:r>
            <a:r>
              <a:rPr lang="es-ES" dirty="0" smtClean="0"/>
              <a:t>instalación eléctrica</a:t>
            </a:r>
            <a:r>
              <a:rPr lang="es-ES" dirty="0"/>
              <a:t>.</a:t>
            </a:r>
            <a:endParaRPr lang="es-ES" dirty="0" smtClean="0"/>
          </a:p>
          <a:p>
            <a:pPr algn="just"/>
            <a:r>
              <a:rPr lang="es-ES" dirty="0" smtClean="0"/>
              <a:t>Estos </a:t>
            </a:r>
            <a:r>
              <a:rPr lang="es-ES" dirty="0"/>
              <a:t>serán: las bocas de iluminación, ya sean de uso común </a:t>
            </a:r>
            <a:r>
              <a:rPr lang="es-ES" dirty="0" smtClean="0"/>
              <a:t>o de uso especial</a:t>
            </a:r>
            <a:r>
              <a:rPr lang="es-ES" dirty="0"/>
              <a:t>, tanto de techo como </a:t>
            </a:r>
            <a:r>
              <a:rPr lang="es-ES" dirty="0" smtClean="0"/>
              <a:t>de pared; los </a:t>
            </a:r>
            <a:r>
              <a:rPr lang="es-ES" dirty="0"/>
              <a:t>tomacorrientes de uso común o los de uso </a:t>
            </a:r>
            <a:r>
              <a:rPr lang="es-ES" dirty="0" smtClean="0"/>
              <a:t>especial (</a:t>
            </a:r>
            <a:r>
              <a:rPr lang="es-ES" dirty="0"/>
              <a:t>horno eléctrico, equipos acondicionadores de aire); las </a:t>
            </a:r>
            <a:r>
              <a:rPr lang="es-ES" dirty="0" smtClean="0"/>
              <a:t>instalaciones </a:t>
            </a:r>
            <a:r>
              <a:rPr lang="es-ES" dirty="0"/>
              <a:t>fijas (bombas de agua, portones, </a:t>
            </a:r>
            <a:r>
              <a:rPr lang="es-ES" dirty="0" smtClean="0"/>
              <a:t>ascensores); los circuitos de telefonía, televisión y otras aplicaciones </a:t>
            </a:r>
            <a:r>
              <a:rPr lang="es-ES" dirty="0"/>
              <a:t>de muy baja </a:t>
            </a:r>
            <a:r>
              <a:rPr lang="es-ES" dirty="0" smtClean="0"/>
              <a:t>tensión de servicio (MBTS).-</a:t>
            </a:r>
          </a:p>
          <a:p>
            <a:pPr algn="just"/>
            <a:endParaRPr lang="es-ES" dirty="0"/>
          </a:p>
        </p:txBody>
      </p:sp>
    </p:spTree>
    <p:extLst>
      <p:ext uri="{BB962C8B-B14F-4D97-AF65-F5344CB8AC3E}">
        <p14:creationId xmlns:p14="http://schemas.microsoft.com/office/powerpoint/2010/main" val="3855927520"/>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447925" y="785812"/>
            <a:ext cx="7296150" cy="5286375"/>
          </a:xfrm>
          <a:prstGeom prst="rect">
            <a:avLst/>
          </a:prstGeom>
        </p:spPr>
      </p:pic>
      <p:sp>
        <p:nvSpPr>
          <p:cNvPr id="4" name="Rectángulo 3"/>
          <p:cNvSpPr/>
          <p:nvPr/>
        </p:nvSpPr>
        <p:spPr>
          <a:xfrm>
            <a:off x="2857995" y="6072187"/>
            <a:ext cx="6096000" cy="646331"/>
          </a:xfrm>
          <a:prstGeom prst="rect">
            <a:avLst/>
          </a:prstGeom>
        </p:spPr>
        <p:txBody>
          <a:bodyPr>
            <a:spAutoFit/>
          </a:bodyPr>
          <a:lstStyle/>
          <a:p>
            <a:pPr algn="ctr"/>
            <a:r>
              <a:rPr lang="es-ES" b="1" dirty="0"/>
              <a:t>Planta tipo de instalación eléctrica que muestra los circuitos de iluminación </a:t>
            </a:r>
            <a:r>
              <a:rPr lang="es-ES" b="1" dirty="0" smtClean="0"/>
              <a:t>y de </a:t>
            </a:r>
            <a:r>
              <a:rPr lang="es-ES" b="1" dirty="0"/>
              <a:t>tomacorrientes.</a:t>
            </a:r>
          </a:p>
        </p:txBody>
      </p:sp>
    </p:spTree>
    <p:extLst>
      <p:ext uri="{BB962C8B-B14F-4D97-AF65-F5344CB8AC3E}">
        <p14:creationId xmlns:p14="http://schemas.microsoft.com/office/powerpoint/2010/main" val="4169908528"/>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Primero se debe establecer qué grado de electrificación corresponde para cada local, oficina o vivienda. Para ello se tomará la superficie cubierta más la </a:t>
            </a:r>
            <a:r>
              <a:rPr lang="es-ES" dirty="0" err="1" smtClean="0"/>
              <a:t>semicubierta</a:t>
            </a:r>
            <a:r>
              <a:rPr lang="es-ES" dirty="0" smtClean="0"/>
              <a:t> de la vivienda</a:t>
            </a:r>
            <a:r>
              <a:rPr lang="es-ES" dirty="0"/>
              <a:t>, </a:t>
            </a:r>
            <a:r>
              <a:rPr lang="es-ES" dirty="0" smtClean="0"/>
              <a:t>oficina o local y, con este dato, se tendrá una primera </a:t>
            </a:r>
            <a:r>
              <a:rPr lang="es-ES" dirty="0"/>
              <a:t>aproximación </a:t>
            </a:r>
            <a:r>
              <a:rPr lang="es-ES" dirty="0" smtClean="0"/>
              <a:t>del grado </a:t>
            </a:r>
            <a:r>
              <a:rPr lang="es-ES" dirty="0"/>
              <a:t>de electrificación necesario. </a:t>
            </a:r>
          </a:p>
          <a:p>
            <a:pPr algn="just"/>
            <a:r>
              <a:rPr lang="es-ES" dirty="0"/>
              <a:t>Debemos tener </a:t>
            </a:r>
            <a:r>
              <a:rPr lang="es-ES" dirty="0" smtClean="0"/>
              <a:t>en cuenta que el segundo paso es calcular la potencia máxima </a:t>
            </a:r>
            <a:r>
              <a:rPr lang="es-ES" dirty="0"/>
              <a:t>simultánea, </a:t>
            </a:r>
            <a:r>
              <a:rPr lang="es-ES" dirty="0" smtClean="0"/>
              <a:t>la que se determina por la suma de las bocas de iluminación, más los consumos de los tomacorrientes</a:t>
            </a:r>
            <a:r>
              <a:rPr lang="es-ES" dirty="0"/>
              <a:t>, más </a:t>
            </a:r>
            <a:r>
              <a:rPr lang="es-ES" dirty="0" smtClean="0"/>
              <a:t>las cargas </a:t>
            </a:r>
            <a:r>
              <a:rPr lang="es-ES" dirty="0"/>
              <a:t>especiales </a:t>
            </a:r>
            <a:r>
              <a:rPr lang="es-ES" dirty="0" smtClean="0"/>
              <a:t>por instalar, todo </a:t>
            </a:r>
            <a:r>
              <a:rPr lang="es-ES" dirty="0"/>
              <a:t>de acuerdo al destino de cada ambiente según se </a:t>
            </a:r>
            <a:r>
              <a:rPr lang="es-ES" dirty="0" smtClean="0"/>
              <a:t>encuentre </a:t>
            </a:r>
            <a:r>
              <a:rPr lang="es-ES" dirty="0"/>
              <a:t>establecido en la reglamentación vigente propia de </a:t>
            </a:r>
            <a:r>
              <a:rPr lang="es-ES" dirty="0" smtClean="0"/>
              <a:t>cada </a:t>
            </a:r>
            <a:r>
              <a:rPr lang="es-ES" dirty="0"/>
              <a:t>país.</a:t>
            </a:r>
          </a:p>
          <a:p>
            <a:pPr algn="just"/>
            <a:r>
              <a:rPr lang="es-ES" dirty="0"/>
              <a:t>Pensemos por ejemplo en una vivienda conformada por un </a:t>
            </a:r>
            <a:r>
              <a:rPr lang="es-ES" dirty="0" smtClean="0"/>
              <a:t>dormitorio </a:t>
            </a:r>
            <a:r>
              <a:rPr lang="es-ES" dirty="0"/>
              <a:t>(9 </a:t>
            </a:r>
            <a:r>
              <a:rPr lang="es-ES" dirty="0" smtClean="0"/>
              <a:t>m²), </a:t>
            </a:r>
            <a:r>
              <a:rPr lang="es-ES" dirty="0"/>
              <a:t>living-comedor (24 </a:t>
            </a:r>
            <a:r>
              <a:rPr lang="es-ES" dirty="0" smtClean="0"/>
              <a:t>m²), </a:t>
            </a:r>
            <a:r>
              <a:rPr lang="es-ES" dirty="0"/>
              <a:t>baño (5 </a:t>
            </a:r>
            <a:r>
              <a:rPr lang="es-ES" dirty="0" smtClean="0"/>
              <a:t>m²), </a:t>
            </a:r>
            <a:r>
              <a:rPr lang="es-ES" dirty="0"/>
              <a:t>cocina</a:t>
            </a:r>
          </a:p>
          <a:p>
            <a:pPr algn="just"/>
            <a:r>
              <a:rPr lang="es-ES" dirty="0"/>
              <a:t>(6 </a:t>
            </a:r>
            <a:r>
              <a:rPr lang="es-ES" dirty="0" smtClean="0"/>
              <a:t>m²) </a:t>
            </a:r>
            <a:r>
              <a:rPr lang="es-ES" dirty="0"/>
              <a:t>y un paso (3 </a:t>
            </a:r>
            <a:r>
              <a:rPr lang="es-ES" dirty="0" smtClean="0"/>
              <a:t>m²) </a:t>
            </a:r>
            <a:r>
              <a:rPr lang="es-ES" dirty="0"/>
              <a:t>de acceso al dormitorio y al baño. La </a:t>
            </a:r>
            <a:r>
              <a:rPr lang="es-ES" dirty="0" smtClean="0"/>
              <a:t>superficie </a:t>
            </a:r>
            <a:r>
              <a:rPr lang="es-ES" dirty="0"/>
              <a:t>total es de 47 </a:t>
            </a:r>
            <a:r>
              <a:rPr lang="es-ES" dirty="0" smtClean="0"/>
              <a:t>m², </a:t>
            </a:r>
            <a:r>
              <a:rPr lang="es-ES" dirty="0"/>
              <a:t>En principio, estamos ante un </a:t>
            </a:r>
            <a:r>
              <a:rPr lang="es-ES" dirty="0" smtClean="0"/>
              <a:t>caso </a:t>
            </a:r>
            <a:r>
              <a:rPr lang="es-ES" dirty="0"/>
              <a:t>de electrificación mínima. Veamos los requerimientos </a:t>
            </a:r>
            <a:r>
              <a:rPr lang="es-ES" dirty="0" smtClean="0"/>
              <a:t>para </a:t>
            </a:r>
            <a:r>
              <a:rPr lang="es-ES" dirty="0"/>
              <a:t>calcular la potencia máxima simultánea.</a:t>
            </a:r>
          </a:p>
          <a:p>
            <a:pPr marL="742950" lvl="1" indent="-285750" algn="just">
              <a:buFont typeface="Arial" panose="020B0604020202020204" pitchFamily="34" charset="0"/>
              <a:buChar char="•"/>
            </a:pPr>
            <a:r>
              <a:rPr lang="es-ES" b="1" dirty="0" smtClean="0"/>
              <a:t>Living- comedor</a:t>
            </a:r>
            <a:r>
              <a:rPr lang="es-ES" dirty="0" smtClean="0"/>
              <a:t>: Un </a:t>
            </a:r>
            <a:r>
              <a:rPr lang="es-ES" dirty="0"/>
              <a:t>tomacorriente de uso general cada 6 </a:t>
            </a:r>
            <a:r>
              <a:rPr lang="es-ES" dirty="0" smtClean="0"/>
              <a:t>m² </a:t>
            </a:r>
            <a:r>
              <a:rPr lang="es-ES" dirty="0"/>
              <a:t>o fracción </a:t>
            </a:r>
            <a:r>
              <a:rPr lang="es-ES" dirty="0" smtClean="0"/>
              <a:t>de </a:t>
            </a:r>
            <a:r>
              <a:rPr lang="es-ES" dirty="0"/>
              <a:t>superficie; corresponden cuatro tomacorrientes de </a:t>
            </a:r>
            <a:r>
              <a:rPr lang="es-ES" dirty="0" smtClean="0"/>
              <a:t>uso </a:t>
            </a:r>
            <a:r>
              <a:rPr lang="es-ES" dirty="0"/>
              <a:t>general.</a:t>
            </a:r>
          </a:p>
          <a:p>
            <a:pPr marL="712788" algn="just"/>
            <a:r>
              <a:rPr lang="es-ES" dirty="0" smtClean="0"/>
              <a:t>Una </a:t>
            </a:r>
            <a:r>
              <a:rPr lang="es-ES" dirty="0"/>
              <a:t>boca de iluminación de uso general por cada 18 </a:t>
            </a:r>
            <a:r>
              <a:rPr lang="es-ES" dirty="0" smtClean="0"/>
              <a:t>m²o fracción </a:t>
            </a:r>
            <a:r>
              <a:rPr lang="es-ES" dirty="0"/>
              <a:t>de superficie; corresponden dos bocas de </a:t>
            </a:r>
            <a:r>
              <a:rPr lang="es-ES" b="1" dirty="0" smtClean="0"/>
              <a:t>iluminación </a:t>
            </a:r>
            <a:r>
              <a:rPr lang="es-ES" b="1" dirty="0"/>
              <a:t>de uso general.</a:t>
            </a:r>
          </a:p>
          <a:p>
            <a:pPr marL="742950" lvl="1" indent="-285750" algn="just">
              <a:buFont typeface="Arial" panose="020B0604020202020204" pitchFamily="34" charset="0"/>
              <a:buChar char="•"/>
            </a:pPr>
            <a:r>
              <a:rPr lang="es-ES" b="1" dirty="0"/>
              <a:t>Dormitorio</a:t>
            </a:r>
            <a:r>
              <a:rPr lang="es-ES" b="1" dirty="0" smtClean="0"/>
              <a:t>: </a:t>
            </a:r>
            <a:r>
              <a:rPr lang="es-ES" dirty="0" smtClean="0"/>
              <a:t>Tres </a:t>
            </a:r>
            <a:r>
              <a:rPr lang="es-ES" dirty="0"/>
              <a:t>tomacorrientes </a:t>
            </a:r>
            <a:r>
              <a:rPr lang="es-ES" dirty="0" smtClean="0"/>
              <a:t>de uso general</a:t>
            </a:r>
            <a:r>
              <a:rPr lang="es-ES" dirty="0"/>
              <a:t>.</a:t>
            </a:r>
          </a:p>
          <a:p>
            <a:pPr marL="712788" algn="just"/>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smtClean="0"/>
              <a:t>Cocina: </a:t>
            </a:r>
            <a:r>
              <a:rPr lang="es-ES" dirty="0" smtClean="0"/>
              <a:t>Tres </a:t>
            </a:r>
            <a:r>
              <a:rPr lang="es-ES" dirty="0"/>
              <a:t>tomacorrientes </a:t>
            </a:r>
            <a:r>
              <a:rPr lang="es-ES" dirty="0" smtClean="0"/>
              <a:t>de uso general</a:t>
            </a:r>
            <a:r>
              <a:rPr lang="es-ES" dirty="0"/>
              <a:t>.</a:t>
            </a:r>
          </a:p>
          <a:p>
            <a:pPr marL="712788" algn="just">
              <a:tabLst>
                <a:tab pos="712788" algn="l"/>
              </a:tabLst>
            </a:pPr>
            <a:r>
              <a:rPr lang="es-ES" dirty="0"/>
              <a:t>Dos tomacorrientes de uso general (como mínimo) para </a:t>
            </a:r>
            <a:r>
              <a:rPr lang="es-ES" dirty="0" smtClean="0"/>
              <a:t>artefactos </a:t>
            </a:r>
            <a:r>
              <a:rPr lang="es-ES" dirty="0"/>
              <a:t>electrodomésticos de ubicación fija (heladera, </a:t>
            </a:r>
            <a:r>
              <a:rPr lang="es-ES" dirty="0" smtClean="0"/>
              <a:t>lavavajillas</a:t>
            </a:r>
            <a:r>
              <a:rPr lang="es-ES" dirty="0"/>
              <a:t>, etcétera) adicionales a los anteriores.</a:t>
            </a:r>
          </a:p>
          <a:p>
            <a:pPr marL="712788" algn="just">
              <a:tabLst>
                <a:tab pos="712788" algn="l"/>
              </a:tabLst>
            </a:pPr>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a:t>Baño:</a:t>
            </a:r>
          </a:p>
          <a:p>
            <a:pPr marL="712788" algn="just"/>
            <a:r>
              <a:rPr lang="es-ES" dirty="0"/>
              <a:t>Un tomacorriente </a:t>
            </a:r>
            <a:r>
              <a:rPr lang="es-ES" dirty="0" smtClean="0"/>
              <a:t>de uso </a:t>
            </a:r>
            <a:r>
              <a:rPr lang="es-ES" dirty="0"/>
              <a:t>general.</a:t>
            </a:r>
          </a:p>
          <a:p>
            <a:pPr marL="712788" algn="just"/>
            <a:r>
              <a:rPr lang="es-ES" dirty="0" smtClean="0"/>
              <a:t>Una boca de iluminación de uso general</a:t>
            </a:r>
            <a:r>
              <a:rPr lang="es-ES" dirty="0"/>
              <a:t>. </a:t>
            </a:r>
          </a:p>
          <a:p>
            <a:pPr algn="just"/>
            <a:endParaRPr lang="es-ES" dirty="0"/>
          </a:p>
        </p:txBody>
      </p:sp>
    </p:spTree>
    <p:extLst>
      <p:ext uri="{BB962C8B-B14F-4D97-AF65-F5344CB8AC3E}">
        <p14:creationId xmlns:p14="http://schemas.microsoft.com/office/powerpoint/2010/main" val="1632691214"/>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Pasillo</a:t>
            </a:r>
            <a:r>
              <a:rPr lang="es-ES" dirty="0"/>
              <a:t>:</a:t>
            </a:r>
          </a:p>
          <a:p>
            <a:pPr marL="712788" algn="just"/>
            <a:r>
              <a:rPr lang="es-ES" dirty="0"/>
              <a:t>Una boca de iluminación de uso general por cada 5 m </a:t>
            </a:r>
            <a:r>
              <a:rPr lang="es-ES" dirty="0" smtClean="0"/>
              <a:t>lineales </a:t>
            </a:r>
            <a:r>
              <a:rPr lang="es-ES" dirty="0"/>
              <a:t>o fracción; corresponde una boca de iluminación </a:t>
            </a:r>
            <a:r>
              <a:rPr lang="es-ES" dirty="0" smtClean="0"/>
              <a:t>de </a:t>
            </a:r>
            <a:r>
              <a:rPr lang="es-ES" dirty="0"/>
              <a:t>uso </a:t>
            </a:r>
            <a:r>
              <a:rPr lang="es-ES" dirty="0" smtClean="0"/>
              <a:t>general. </a:t>
            </a:r>
          </a:p>
          <a:p>
            <a:pPr algn="just"/>
            <a:endParaRPr lang="es-ES" dirty="0"/>
          </a:p>
          <a:p>
            <a:pPr algn="just"/>
            <a:r>
              <a:rPr lang="es-ES" dirty="0" smtClean="0"/>
              <a:t>Si hacemos el recuento </a:t>
            </a:r>
            <a:r>
              <a:rPr lang="es-ES" dirty="0"/>
              <a:t>tenemos:</a:t>
            </a:r>
          </a:p>
          <a:p>
            <a:pPr marL="742950" lvl="1" indent="-285750" algn="just">
              <a:buFont typeface="Arial" panose="020B0604020202020204" pitchFamily="34" charset="0"/>
              <a:buChar char="•"/>
            </a:pPr>
            <a:r>
              <a:rPr lang="es-ES" b="1" dirty="0" smtClean="0"/>
              <a:t>Tomacorrientes de uso general</a:t>
            </a:r>
            <a:r>
              <a:rPr lang="es-ES" b="1" dirty="0"/>
              <a:t>: 13</a:t>
            </a:r>
          </a:p>
          <a:p>
            <a:pPr marL="742950" lvl="1" indent="-285750" algn="just">
              <a:buFont typeface="Arial" panose="020B0604020202020204" pitchFamily="34" charset="0"/>
              <a:buChar char="•"/>
            </a:pPr>
            <a:r>
              <a:rPr lang="es-ES" b="1" dirty="0" smtClean="0"/>
              <a:t>Bocas de iluminación de uso general</a:t>
            </a:r>
            <a:r>
              <a:rPr lang="es-ES" b="1" dirty="0"/>
              <a:t>: 6</a:t>
            </a:r>
          </a:p>
          <a:p>
            <a:pPr algn="just"/>
            <a:r>
              <a:rPr lang="es-ES" dirty="0"/>
              <a:t>Por las cantidades, contamos con un circuito de </a:t>
            </a:r>
            <a:r>
              <a:rPr lang="es-ES" dirty="0" smtClean="0"/>
              <a:t>tomacorrientes </a:t>
            </a:r>
            <a:r>
              <a:rPr lang="es-ES" dirty="0"/>
              <a:t>de uso general y un circuito de iluminación de uso </a:t>
            </a:r>
            <a:r>
              <a:rPr lang="es-ES" dirty="0" smtClean="0"/>
              <a:t>general</a:t>
            </a:r>
            <a:r>
              <a:rPr lang="es-ES" dirty="0"/>
              <a:t>.</a:t>
            </a:r>
          </a:p>
          <a:p>
            <a:pPr algn="just"/>
            <a:r>
              <a:rPr lang="es-ES" dirty="0"/>
              <a:t>Para calcular la potencia máxima simultánea, se toma el 66 % </a:t>
            </a:r>
            <a:r>
              <a:rPr lang="es-ES" dirty="0" smtClean="0"/>
              <a:t>de </a:t>
            </a:r>
            <a:r>
              <a:rPr lang="es-ES" dirty="0"/>
              <a:t>la potencia instalada para iluminación a razón de 150 VA </a:t>
            </a:r>
          </a:p>
          <a:p>
            <a:pPr algn="just"/>
            <a:r>
              <a:rPr lang="es-ES" dirty="0"/>
              <a:t>por boca, en nuestro ejemplo será 66 % de 6 x 150 VA, o sea </a:t>
            </a:r>
            <a:r>
              <a:rPr lang="es-ES" dirty="0" smtClean="0"/>
              <a:t>594 </a:t>
            </a:r>
            <a:r>
              <a:rPr lang="es-ES" dirty="0"/>
              <a:t>VA, y 2200 VA por el circuito de tomacorrientes de uso </a:t>
            </a:r>
            <a:r>
              <a:rPr lang="es-ES" dirty="0" smtClean="0"/>
              <a:t>general</a:t>
            </a:r>
            <a:r>
              <a:rPr lang="es-ES" dirty="0"/>
              <a:t>. Tenemos entonces un total de 2794 VA que corresponde </a:t>
            </a:r>
            <a:r>
              <a:rPr lang="es-ES" dirty="0" smtClean="0"/>
              <a:t>a </a:t>
            </a:r>
            <a:r>
              <a:rPr lang="es-ES" dirty="0"/>
              <a:t>un grado de electrificación mínimo.</a:t>
            </a:r>
          </a:p>
          <a:p>
            <a:pPr algn="just"/>
            <a:r>
              <a:rPr lang="es-ES" dirty="0"/>
              <a:t>Ahora bien, si se piensa en instalar equipos </a:t>
            </a:r>
            <a:r>
              <a:rPr lang="es-ES" dirty="0" smtClean="0"/>
              <a:t>acondicionadores </a:t>
            </a:r>
            <a:r>
              <a:rPr lang="es-ES" dirty="0"/>
              <a:t>de aire, se debe agregar un circuito de tomas </a:t>
            </a:r>
            <a:r>
              <a:rPr lang="es-ES" dirty="0" smtClean="0"/>
              <a:t>especiales</a:t>
            </a:r>
            <a:r>
              <a:rPr lang="es-ES" dirty="0"/>
              <a:t>, y el consumo de este circuito se calcula a 3300 VA, </a:t>
            </a:r>
            <a:r>
              <a:rPr lang="es-ES" dirty="0" smtClean="0"/>
              <a:t>lo </a:t>
            </a:r>
            <a:r>
              <a:rPr lang="es-ES" dirty="0"/>
              <a:t>que hace que la potencia máxima simultánea calculada </a:t>
            </a:r>
            <a:r>
              <a:rPr lang="es-ES" dirty="0" smtClean="0"/>
              <a:t>se </a:t>
            </a:r>
            <a:r>
              <a:rPr lang="es-ES" dirty="0"/>
              <a:t>eleve a 6094 VA, la que determina un grado de </a:t>
            </a:r>
            <a:r>
              <a:rPr lang="es-ES" dirty="0" smtClean="0"/>
              <a:t>electrificación </a:t>
            </a:r>
            <a:r>
              <a:rPr lang="es-ES" dirty="0"/>
              <a:t>medio, independiente de la superficie que es menor. </a:t>
            </a:r>
          </a:p>
          <a:p>
            <a:pPr algn="just"/>
            <a:r>
              <a:rPr lang="es-ES" dirty="0"/>
              <a:t>Respecto de las cantidades de bocas por ambiente que se </a:t>
            </a:r>
            <a:r>
              <a:rPr lang="es-ES" dirty="0" smtClean="0"/>
              <a:t>habían </a:t>
            </a:r>
            <a:r>
              <a:rPr lang="es-ES" dirty="0"/>
              <a:t>calculado para el grado de electrificación mínimo, </a:t>
            </a:r>
            <a:r>
              <a:rPr lang="es-ES" dirty="0" smtClean="0"/>
              <a:t>como </a:t>
            </a:r>
            <a:r>
              <a:rPr lang="es-ES" dirty="0"/>
              <a:t>ahora se tiene un grado de electrificación medio, para </a:t>
            </a:r>
            <a:r>
              <a:rPr lang="es-ES" dirty="0" smtClean="0"/>
              <a:t>nuestro </a:t>
            </a:r>
            <a:r>
              <a:rPr lang="es-ES" dirty="0"/>
              <a:t>ejemplo debemos agregar a las bocas ya </a:t>
            </a:r>
            <a:r>
              <a:rPr lang="es-ES" dirty="0" smtClean="0"/>
              <a:t>calculadas </a:t>
            </a:r>
            <a:r>
              <a:rPr lang="es-ES" dirty="0"/>
              <a:t>una boca de iluminación de uso general en la cocina y </a:t>
            </a:r>
            <a:r>
              <a:rPr lang="es-ES" dirty="0" smtClean="0"/>
              <a:t>un </a:t>
            </a:r>
            <a:r>
              <a:rPr lang="es-ES" dirty="0"/>
              <a:t>tomacorriente de uso general en el paso.</a:t>
            </a:r>
          </a:p>
          <a:p>
            <a:pPr algn="just"/>
            <a:r>
              <a:rPr lang="es-ES" dirty="0"/>
              <a:t>Por lo tanto, el tablero seccional contendrá, además del </a:t>
            </a:r>
            <a:r>
              <a:rPr lang="es-ES" dirty="0" smtClean="0"/>
              <a:t>disyuntor </a:t>
            </a:r>
            <a:r>
              <a:rPr lang="es-ES" dirty="0"/>
              <a:t>diferencial de entrada, tres interruptores </a:t>
            </a:r>
            <a:r>
              <a:rPr lang="es-ES" dirty="0" err="1" smtClean="0"/>
              <a:t>termomagnéticos</a:t>
            </a:r>
            <a:r>
              <a:rPr lang="es-ES" dirty="0" smtClean="0"/>
              <a:t> </a:t>
            </a:r>
            <a:r>
              <a:rPr lang="es-ES" dirty="0"/>
              <a:t>bipolares, uno para iluminación de uso general </a:t>
            </a:r>
            <a:r>
              <a:rPr lang="es-ES" dirty="0" smtClean="0"/>
              <a:t>(</a:t>
            </a:r>
            <a:r>
              <a:rPr lang="es-ES" dirty="0"/>
              <a:t>7 bocas), uno para toma-corrientes de uso general (14 </a:t>
            </a:r>
            <a:r>
              <a:rPr lang="es-ES" dirty="0" smtClean="0"/>
              <a:t>bocas</a:t>
            </a:r>
            <a:r>
              <a:rPr lang="es-ES" dirty="0"/>
              <a:t>) y uno para tomacorrientes de uso especial (2 bocas</a:t>
            </a:r>
            <a:r>
              <a:rPr lang="es-ES" dirty="0" smtClean="0"/>
              <a:t>).</a:t>
            </a:r>
          </a:p>
          <a:p>
            <a:pPr algn="just"/>
            <a:endParaRPr lang="es-ES" dirty="0"/>
          </a:p>
        </p:txBody>
      </p:sp>
    </p:spTree>
    <p:extLst>
      <p:ext uri="{BB962C8B-B14F-4D97-AF65-F5344CB8AC3E}">
        <p14:creationId xmlns:p14="http://schemas.microsoft.com/office/powerpoint/2010/main" val="3851054423"/>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en bocas de iluminación </a:t>
            </a:r>
            <a:r>
              <a:rPr lang="es-ES" b="1" dirty="0">
                <a:solidFill>
                  <a:srgbClr val="0070C0"/>
                </a:solidFill>
                <a:latin typeface="Arial Rounded MT Bold" panose="020F0704030504030204" pitchFamily="34" charset="0"/>
              </a:rPr>
              <a:t>y ventilación</a:t>
            </a:r>
          </a:p>
          <a:p>
            <a:pPr algn="just"/>
            <a:r>
              <a:rPr lang="es-ES" dirty="0"/>
              <a:t>Los circuitos de iluminación a uso general (</a:t>
            </a:r>
            <a:r>
              <a:rPr lang="es-ES" dirty="0" err="1"/>
              <a:t>IlUG</a:t>
            </a:r>
            <a:r>
              <a:rPr lang="es-ES" dirty="0"/>
              <a:t>) están </a:t>
            </a:r>
            <a:r>
              <a:rPr lang="es-ES" dirty="0" smtClean="0"/>
              <a:t>destinados </a:t>
            </a:r>
            <a:r>
              <a:rPr lang="es-ES" dirty="0"/>
              <a:t>a artefactos de iluminación o ventiladores de </a:t>
            </a:r>
            <a:r>
              <a:rPr lang="es-ES" dirty="0" smtClean="0"/>
              <a:t>techo</a:t>
            </a:r>
            <a:r>
              <a:rPr lang="es-ES" dirty="0"/>
              <a:t>, cuya corriente de funcionamiento permanente no sea </a:t>
            </a:r>
            <a:r>
              <a:rPr lang="es-ES" dirty="0" smtClean="0"/>
              <a:t>mayor </a:t>
            </a:r>
            <a:r>
              <a:rPr lang="es-ES" dirty="0"/>
              <a:t>a 6 A. Cada circuito no puede tener más de 15 bocas </a:t>
            </a:r>
            <a:r>
              <a:rPr lang="es-ES" dirty="0" smtClean="0"/>
              <a:t>o </a:t>
            </a:r>
            <a:r>
              <a:rPr lang="es-ES" dirty="0"/>
              <a:t>puntos de conexión.</a:t>
            </a:r>
          </a:p>
          <a:p>
            <a:pPr algn="just"/>
            <a:r>
              <a:rPr lang="es-ES" dirty="0"/>
              <a:t>Los circuitos de iluminación para uso especial (IUE) están </a:t>
            </a:r>
            <a:r>
              <a:rPr lang="es-ES" dirty="0" smtClean="0"/>
              <a:t>destinados </a:t>
            </a:r>
            <a:r>
              <a:rPr lang="es-ES" dirty="0"/>
              <a:t>solo para artefactos de iluminación. Estos </a:t>
            </a:r>
            <a:r>
              <a:rPr lang="es-ES" dirty="0" smtClean="0"/>
              <a:t>circuitos </a:t>
            </a:r>
            <a:r>
              <a:rPr lang="es-ES" dirty="0"/>
              <a:t>son aptos para iluminación de patios o jardines. Toda </a:t>
            </a:r>
            <a:r>
              <a:rPr lang="es-ES" dirty="0" smtClean="0"/>
              <a:t>la </a:t>
            </a:r>
            <a:r>
              <a:rPr lang="es-ES" dirty="0"/>
              <a:t>instalación debe tener un grado de protección mejor o </a:t>
            </a:r>
            <a:r>
              <a:rPr lang="es-ES" dirty="0" smtClean="0"/>
              <a:t>igual </a:t>
            </a:r>
            <a:r>
              <a:rPr lang="es-ES" dirty="0"/>
              <a:t>a 1P44 en espacios </a:t>
            </a:r>
            <a:r>
              <a:rPr lang="es-ES" dirty="0" err="1"/>
              <a:t>semicubiertos</a:t>
            </a:r>
            <a:r>
              <a:rPr lang="es-ES" dirty="0"/>
              <a:t> o IP55 en áreas </a:t>
            </a:r>
            <a:r>
              <a:rPr lang="es-ES" dirty="0" err="1" smtClean="0"/>
              <a:t>desubiertas</a:t>
            </a:r>
            <a:r>
              <a:rPr lang="es-ES" dirty="0"/>
              <a:t>. Cada circuito no puede tener más de 8 bocas o </a:t>
            </a:r>
            <a:r>
              <a:rPr lang="es-ES" dirty="0" smtClean="0"/>
              <a:t>puntos </a:t>
            </a:r>
            <a:r>
              <a:rPr lang="es-ES" dirty="0"/>
              <a:t>de conexión.</a:t>
            </a:r>
          </a:p>
          <a:p>
            <a:pPr algn="just"/>
            <a:r>
              <a:rPr lang="es-ES" dirty="0"/>
              <a:t>Asimismo, la protección máxima de un circuito de </a:t>
            </a:r>
            <a:r>
              <a:rPr lang="es-ES" dirty="0" smtClean="0"/>
              <a:t>iluminación </a:t>
            </a:r>
            <a:r>
              <a:rPr lang="es-ES" dirty="0"/>
              <a:t>de uso general no puede superar los 16 A y, en los de </a:t>
            </a:r>
            <a:r>
              <a:rPr lang="es-ES" dirty="0" smtClean="0"/>
              <a:t>iluminación </a:t>
            </a:r>
            <a:r>
              <a:rPr lang="es-ES" dirty="0"/>
              <a:t>de uso especial, la protección máxima no </a:t>
            </a:r>
            <a:r>
              <a:rPr lang="es-ES" dirty="0" smtClean="0"/>
              <a:t>puede ser </a:t>
            </a:r>
            <a:r>
              <a:rPr lang="es-ES" dirty="0"/>
              <a:t>mayor </a:t>
            </a:r>
            <a:r>
              <a:rPr lang="es-ES" dirty="0" smtClean="0"/>
              <a:t>a 25 </a:t>
            </a:r>
            <a:r>
              <a:rPr lang="es-ES" dirty="0"/>
              <a:t>A.</a:t>
            </a:r>
          </a:p>
          <a:p>
            <a:pPr algn="just"/>
            <a:r>
              <a:rPr lang="es-ES" dirty="0"/>
              <a:t>Si bien la reglamentación de cada país establece </a:t>
            </a:r>
            <a:r>
              <a:rPr lang="es-ES" dirty="0" smtClean="0"/>
              <a:t>cantidades </a:t>
            </a:r>
            <a:r>
              <a:rPr lang="es-ES" dirty="0"/>
              <a:t>máximas de bocas por circuito, potencias máximas por </a:t>
            </a:r>
            <a:r>
              <a:rPr lang="es-ES" dirty="0" smtClean="0"/>
              <a:t>boca </a:t>
            </a:r>
            <a:r>
              <a:rPr lang="es-ES" dirty="0"/>
              <a:t>de iluminación y corrientes máximas por artefacto, se </a:t>
            </a:r>
            <a:r>
              <a:rPr lang="es-ES" dirty="0" smtClean="0"/>
              <a:t>pueden </a:t>
            </a:r>
            <a:r>
              <a:rPr lang="es-ES" dirty="0"/>
              <a:t>dar casos en los que los valores de diseño no sean </a:t>
            </a:r>
            <a:r>
              <a:rPr lang="es-ES" dirty="0" smtClean="0"/>
              <a:t>los </a:t>
            </a:r>
            <a:r>
              <a:rPr lang="es-ES" dirty="0"/>
              <a:t>que realmente se usan.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t>Artefacto </a:t>
            </a:r>
            <a:r>
              <a:rPr lang="es-ES" b="1" dirty="0"/>
              <a:t>de iluminación con </a:t>
            </a:r>
            <a:r>
              <a:rPr lang="es-ES" b="1" dirty="0" smtClean="0"/>
              <a:t>varias</a:t>
            </a:r>
          </a:p>
          <a:p>
            <a:pPr algn="just"/>
            <a:r>
              <a:rPr lang="es-ES" b="1" dirty="0" smtClean="0"/>
              <a:t> </a:t>
            </a:r>
            <a:r>
              <a:rPr lang="es-ES" b="1" dirty="0"/>
              <a:t>lámparas (araña). </a:t>
            </a:r>
          </a:p>
        </p:txBody>
      </p:sp>
      <p:pic>
        <p:nvPicPr>
          <p:cNvPr id="3" name="Imagen 2"/>
          <p:cNvPicPr>
            <a:picLocks noChangeAspect="1"/>
          </p:cNvPicPr>
          <p:nvPr/>
        </p:nvPicPr>
        <p:blipFill>
          <a:blip r:embed="rId2"/>
          <a:stretch>
            <a:fillRect/>
          </a:stretch>
        </p:blipFill>
        <p:spPr>
          <a:xfrm>
            <a:off x="288987" y="4027097"/>
            <a:ext cx="2981325" cy="2152650"/>
          </a:xfrm>
          <a:prstGeom prst="rect">
            <a:avLst/>
          </a:prstGeom>
        </p:spPr>
      </p:pic>
      <p:sp>
        <p:nvSpPr>
          <p:cNvPr id="4" name="Rectángulo 3"/>
          <p:cNvSpPr/>
          <p:nvPr/>
        </p:nvSpPr>
        <p:spPr>
          <a:xfrm>
            <a:off x="3871357" y="3684273"/>
            <a:ext cx="7968342" cy="2862322"/>
          </a:xfrm>
          <a:prstGeom prst="rect">
            <a:avLst/>
          </a:prstGeom>
        </p:spPr>
        <p:txBody>
          <a:bodyPr wrap="square">
            <a:spAutoFit/>
          </a:bodyPr>
          <a:lstStyle/>
          <a:p>
            <a:pPr algn="just"/>
            <a:r>
              <a:rPr lang="es-ES" dirty="0"/>
              <a:t>Veamos por ejemplo, una araña de 20 lámparas, que </a:t>
            </a:r>
            <a:r>
              <a:rPr lang="es-ES" dirty="0" smtClean="0"/>
              <a:t>tienen un </a:t>
            </a:r>
            <a:r>
              <a:rPr lang="es-ES" dirty="0"/>
              <a:t>consumo de 28 W, cada una (nuevo diseño de bajo </a:t>
            </a:r>
            <a:r>
              <a:rPr lang="es-ES" dirty="0" smtClean="0"/>
              <a:t>consumo</a:t>
            </a:r>
            <a:r>
              <a:rPr lang="es-ES" dirty="0"/>
              <a:t>) tendrá una potencia total instalada de 560 W lo que </a:t>
            </a:r>
            <a:r>
              <a:rPr lang="es-ES" dirty="0" smtClean="0"/>
              <a:t>excede </a:t>
            </a:r>
            <a:r>
              <a:rPr lang="es-ES" dirty="0"/>
              <a:t>en mucho los 150 VA de diseño por boca, </a:t>
            </a:r>
            <a:r>
              <a:rPr lang="es-ES" dirty="0" smtClean="0"/>
              <a:t>representando </a:t>
            </a:r>
            <a:r>
              <a:rPr lang="es-ES" dirty="0"/>
              <a:t>casi cuatro veces el valor de una boca.</a:t>
            </a:r>
          </a:p>
          <a:p>
            <a:pPr algn="just"/>
            <a:r>
              <a:rPr lang="es-ES" dirty="0"/>
              <a:t>El proyectista debería conocer las características de los </a:t>
            </a:r>
            <a:r>
              <a:rPr lang="es-ES" dirty="0" smtClean="0"/>
              <a:t>usuarios </a:t>
            </a:r>
            <a:r>
              <a:rPr lang="es-ES" dirty="0"/>
              <a:t>para asegurar una instalación acorde con las </a:t>
            </a:r>
            <a:r>
              <a:rPr lang="es-ES" dirty="0" smtClean="0"/>
              <a:t>necesidades </a:t>
            </a:r>
            <a:r>
              <a:rPr lang="es-ES" dirty="0"/>
              <a:t>de estos. En este caso, por ejemplo, si en un </a:t>
            </a:r>
            <a:r>
              <a:rPr lang="es-ES" dirty="0" smtClean="0"/>
              <a:t>living-comedor </a:t>
            </a:r>
            <a:r>
              <a:rPr lang="es-ES" dirty="0"/>
              <a:t>con dos bocas en el cielorraso, se instalan </a:t>
            </a:r>
            <a:r>
              <a:rPr lang="es-ES" dirty="0" smtClean="0"/>
              <a:t>artefactos </a:t>
            </a:r>
            <a:r>
              <a:rPr lang="es-ES" dirty="0"/>
              <a:t>que, por la cantidad de lámparas que se emplean, </a:t>
            </a:r>
            <a:r>
              <a:rPr lang="es-ES" dirty="0" smtClean="0"/>
              <a:t>superan </a:t>
            </a:r>
            <a:r>
              <a:rPr lang="es-ES" dirty="0"/>
              <a:t>el valor máximo de 150 VA de diseño, ese circuito </a:t>
            </a:r>
            <a:r>
              <a:rPr lang="es-ES" dirty="0" smtClean="0"/>
              <a:t>debería </a:t>
            </a:r>
            <a:r>
              <a:rPr lang="es-ES" dirty="0"/>
              <a:t>ver reducida la cantidad de bocas máximas en igual </a:t>
            </a:r>
          </a:p>
          <a:p>
            <a:pPr algn="just"/>
            <a:r>
              <a:rPr lang="es-ES" dirty="0"/>
              <a:t>proporción a fin de no </a:t>
            </a:r>
            <a:r>
              <a:rPr lang="es-ES" dirty="0" err="1"/>
              <a:t>sobreexigir</a:t>
            </a:r>
            <a:r>
              <a:rPr lang="es-ES" dirty="0"/>
              <a:t> a la protección instalada.</a:t>
            </a:r>
          </a:p>
        </p:txBody>
      </p:sp>
    </p:spTree>
    <p:extLst>
      <p:ext uri="{BB962C8B-B14F-4D97-AF65-F5344CB8AC3E}">
        <p14:creationId xmlns:p14="http://schemas.microsoft.com/office/powerpoint/2010/main" val="1192389031"/>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smtClean="0"/>
              <a:t>Ventilador </a:t>
            </a:r>
            <a:r>
              <a:rPr lang="es-ES" b="1" dirty="0"/>
              <a:t>de techo </a:t>
            </a:r>
            <a:r>
              <a:rPr lang="es-ES" b="1" dirty="0" smtClean="0"/>
              <a:t>sin artefacto de iluminación </a:t>
            </a:r>
          </a:p>
          <a:p>
            <a:pPr algn="just"/>
            <a:r>
              <a:rPr lang="es-ES" b="1" dirty="0" smtClean="0"/>
              <a:t>incorporado</a:t>
            </a:r>
            <a:r>
              <a:rPr lang="es-ES" b="1"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88988" y="334879"/>
            <a:ext cx="3819525" cy="2152650"/>
          </a:xfrm>
          <a:prstGeom prst="rect">
            <a:avLst/>
          </a:prstGeom>
        </p:spPr>
      </p:pic>
      <p:pic>
        <p:nvPicPr>
          <p:cNvPr id="6" name="Imagen 5"/>
          <p:cNvPicPr>
            <a:picLocks noChangeAspect="1"/>
          </p:cNvPicPr>
          <p:nvPr/>
        </p:nvPicPr>
        <p:blipFill>
          <a:blip r:embed="rId3"/>
          <a:stretch>
            <a:fillRect/>
          </a:stretch>
        </p:blipFill>
        <p:spPr>
          <a:xfrm>
            <a:off x="6964692" y="334879"/>
            <a:ext cx="4105275" cy="2219325"/>
          </a:xfrm>
          <a:prstGeom prst="rect">
            <a:avLst/>
          </a:prstGeom>
        </p:spPr>
      </p:pic>
      <p:sp>
        <p:nvSpPr>
          <p:cNvPr id="7" name="Rectángulo 6"/>
          <p:cNvSpPr/>
          <p:nvPr/>
        </p:nvSpPr>
        <p:spPr>
          <a:xfrm>
            <a:off x="5838701" y="2554204"/>
            <a:ext cx="6096000" cy="646331"/>
          </a:xfrm>
          <a:prstGeom prst="rect">
            <a:avLst/>
          </a:prstGeom>
        </p:spPr>
        <p:txBody>
          <a:bodyPr>
            <a:spAutoFit/>
          </a:bodyPr>
          <a:lstStyle/>
          <a:p>
            <a:pPr algn="just"/>
            <a:r>
              <a:rPr lang="es-ES" b="1" dirty="0"/>
              <a:t>Esquema de conexionado de ventilador de techo sin artefacto de iluminación. </a:t>
            </a:r>
          </a:p>
        </p:txBody>
      </p:sp>
      <p:pic>
        <p:nvPicPr>
          <p:cNvPr id="8" name="Imagen 7"/>
          <p:cNvPicPr>
            <a:picLocks noChangeAspect="1"/>
          </p:cNvPicPr>
          <p:nvPr/>
        </p:nvPicPr>
        <p:blipFill>
          <a:blip r:embed="rId4"/>
          <a:stretch>
            <a:fillRect/>
          </a:stretch>
        </p:blipFill>
        <p:spPr>
          <a:xfrm>
            <a:off x="384238" y="3516766"/>
            <a:ext cx="3724275" cy="1914525"/>
          </a:xfrm>
          <a:prstGeom prst="rect">
            <a:avLst/>
          </a:prstGeom>
        </p:spPr>
      </p:pic>
      <p:pic>
        <p:nvPicPr>
          <p:cNvPr id="9" name="Imagen 8"/>
          <p:cNvPicPr>
            <a:picLocks noChangeAspect="1"/>
          </p:cNvPicPr>
          <p:nvPr/>
        </p:nvPicPr>
        <p:blipFill>
          <a:blip r:embed="rId5"/>
          <a:stretch>
            <a:fillRect/>
          </a:stretch>
        </p:blipFill>
        <p:spPr>
          <a:xfrm>
            <a:off x="6791201" y="3516766"/>
            <a:ext cx="4191000" cy="2495550"/>
          </a:xfrm>
          <a:prstGeom prst="rect">
            <a:avLst/>
          </a:prstGeom>
        </p:spPr>
      </p:pic>
      <p:sp>
        <p:nvSpPr>
          <p:cNvPr id="10" name="Rectángulo 9"/>
          <p:cNvSpPr/>
          <p:nvPr/>
        </p:nvSpPr>
        <p:spPr>
          <a:xfrm>
            <a:off x="288988" y="5651952"/>
            <a:ext cx="4663022" cy="646331"/>
          </a:xfrm>
          <a:prstGeom prst="rect">
            <a:avLst/>
          </a:prstGeom>
        </p:spPr>
        <p:txBody>
          <a:bodyPr wrap="square">
            <a:spAutoFit/>
          </a:bodyPr>
          <a:lstStyle/>
          <a:p>
            <a:r>
              <a:rPr lang="es-ES" b="1" dirty="0"/>
              <a:t>Ventilador de techo con artefacto de iluminación incorporado.</a:t>
            </a:r>
          </a:p>
        </p:txBody>
      </p:sp>
      <p:sp>
        <p:nvSpPr>
          <p:cNvPr id="11" name="Rectángulo 10"/>
          <p:cNvSpPr/>
          <p:nvPr/>
        </p:nvSpPr>
        <p:spPr>
          <a:xfrm>
            <a:off x="5969329" y="6012316"/>
            <a:ext cx="6096000" cy="646331"/>
          </a:xfrm>
          <a:prstGeom prst="rect">
            <a:avLst/>
          </a:prstGeom>
        </p:spPr>
        <p:txBody>
          <a:bodyPr>
            <a:spAutoFit/>
          </a:bodyPr>
          <a:lstStyle/>
          <a:p>
            <a:r>
              <a:rPr lang="es-ES" b="1" dirty="0"/>
              <a:t>Esquema de conexionado de ventilador de techo con artefacto de iluminación.</a:t>
            </a:r>
          </a:p>
        </p:txBody>
      </p:sp>
    </p:spTree>
    <p:extLst>
      <p:ext uri="{BB962C8B-B14F-4D97-AF65-F5344CB8AC3E}">
        <p14:creationId xmlns:p14="http://schemas.microsoft.com/office/powerpoint/2010/main" val="1739262337"/>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líneas de alimentación </a:t>
            </a:r>
            <a:r>
              <a:rPr lang="es-ES" b="1" dirty="0">
                <a:solidFill>
                  <a:srgbClr val="FF0000"/>
                </a:solidFill>
                <a:latin typeface="Arial Rounded MT Bold" panose="020F0704030504030204" pitchFamily="34" charset="0"/>
              </a:rPr>
              <a:t>deben tener </a:t>
            </a:r>
            <a:r>
              <a:rPr lang="es-ES" b="1" dirty="0" smtClean="0">
                <a:solidFill>
                  <a:srgbClr val="FF0000"/>
                </a:solidFill>
                <a:latin typeface="Arial Rounded MT Bold" panose="020F0704030504030204" pitchFamily="34" charset="0"/>
              </a:rPr>
              <a:t>la sección que corresponda a la realidad de las cargas </a:t>
            </a:r>
            <a:r>
              <a:rPr lang="es-ES" b="1" dirty="0">
                <a:solidFill>
                  <a:srgbClr val="FF0000"/>
                </a:solidFill>
                <a:latin typeface="Arial Rounded MT Bold" panose="020F0704030504030204" pitchFamily="34" charset="0"/>
              </a:rPr>
              <a:t>alimentadas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conexiones de tomacorrientes</a:t>
            </a:r>
            <a:r>
              <a:rPr lang="es-ES" dirty="0"/>
              <a:t>.</a:t>
            </a:r>
          </a:p>
          <a:p>
            <a:pPr algn="just"/>
            <a:r>
              <a:rPr lang="es-ES" dirty="0"/>
              <a:t>Las líneas de alimentación de circuitos de iluminación de </a:t>
            </a:r>
            <a:r>
              <a:rPr lang="es-ES" dirty="0" smtClean="0"/>
              <a:t>uso </a:t>
            </a:r>
            <a:r>
              <a:rPr lang="es-ES" dirty="0"/>
              <a:t>general (1UG) y de iluminación de uso especial (IUE) </a:t>
            </a:r>
            <a:r>
              <a:rPr lang="es-ES" dirty="0" smtClean="0"/>
              <a:t>deben </a:t>
            </a:r>
            <a:r>
              <a:rPr lang="es-ES" dirty="0"/>
              <a:t>ser de al menos 2,5 </a:t>
            </a:r>
            <a:r>
              <a:rPr lang="es-ES" dirty="0" smtClean="0"/>
              <a:t>mm² </a:t>
            </a:r>
            <a:r>
              <a:rPr lang="es-ES" dirty="0"/>
              <a:t>de sección para fase, </a:t>
            </a:r>
            <a:r>
              <a:rPr lang="es-ES" dirty="0" smtClean="0"/>
              <a:t>neutro </a:t>
            </a:r>
            <a:r>
              <a:rPr lang="es-ES" dirty="0"/>
              <a:t>y tierra de seguridad. El retorno desde la llave de </a:t>
            </a:r>
            <a:r>
              <a:rPr lang="es-ES" dirty="0" smtClean="0"/>
              <a:t>efectos </a:t>
            </a:r>
            <a:r>
              <a:rPr lang="es-ES" dirty="0"/>
              <a:t>hacia la lámpara puede ser de 1,5 </a:t>
            </a:r>
            <a:r>
              <a:rPr lang="es-ES" dirty="0" smtClean="0"/>
              <a:t>mm² </a:t>
            </a:r>
            <a:r>
              <a:rPr lang="es-ES" dirty="0"/>
              <a:t>de </a:t>
            </a:r>
            <a:r>
              <a:rPr lang="es-ES" dirty="0" smtClean="0"/>
              <a:t>sección</a:t>
            </a:r>
            <a:r>
              <a:rPr lang="es-ES" dirty="0"/>
              <a:t>. Se debe tener en cuenta que estas dimensiones </a:t>
            </a:r>
            <a:r>
              <a:rPr lang="es-ES" dirty="0" smtClean="0"/>
              <a:t>son las </a:t>
            </a:r>
            <a:r>
              <a:rPr lang="es-ES" dirty="0"/>
              <a:t>mínimas aceptadas, pero, como ya hemos visto, si las </a:t>
            </a:r>
            <a:r>
              <a:rPr lang="es-ES" dirty="0" smtClean="0"/>
              <a:t>cargas </a:t>
            </a:r>
            <a:r>
              <a:rPr lang="es-ES" dirty="0"/>
              <a:t>por alimentar requieren secciones mayores, estas </a:t>
            </a:r>
            <a:r>
              <a:rPr lang="es-ES" dirty="0" smtClean="0"/>
              <a:t>deben </a:t>
            </a:r>
            <a:r>
              <a:rPr lang="es-ES" dirty="0"/>
              <a:t>ser instaladas.</a:t>
            </a:r>
          </a:p>
          <a:p>
            <a:pPr algn="just"/>
            <a:r>
              <a:rPr lang="es-ES" b="1" dirty="0">
                <a:solidFill>
                  <a:srgbClr val="0070C0"/>
                </a:solidFill>
                <a:latin typeface="Arial Rounded MT Bold" panose="020F0704030504030204" pitchFamily="34" charset="0"/>
              </a:rPr>
              <a:t>Corrientes máximas </a:t>
            </a:r>
            <a:r>
              <a:rPr lang="es-ES" b="1" dirty="0" smtClean="0">
                <a:solidFill>
                  <a:srgbClr val="0070C0"/>
                </a:solidFill>
                <a:latin typeface="Arial Rounded MT Bold" panose="020F0704030504030204" pitchFamily="34" charset="0"/>
              </a:rPr>
              <a:t>en tomacorrientes </a:t>
            </a:r>
          </a:p>
          <a:p>
            <a:pPr algn="just"/>
            <a:r>
              <a:rPr lang="es-ES" dirty="0" smtClean="0"/>
              <a:t>Los </a:t>
            </a:r>
            <a:r>
              <a:rPr lang="es-ES" dirty="0"/>
              <a:t>tomacorrientes se obtienen en el mercado con </a:t>
            </a:r>
            <a:r>
              <a:rPr lang="es-ES" dirty="0" smtClean="0"/>
              <a:t>variadas </a:t>
            </a:r>
            <a:r>
              <a:rPr lang="es-ES" dirty="0"/>
              <a:t>características de acuerdo con el uso para el que están </a:t>
            </a:r>
            <a:r>
              <a:rPr lang="es-ES" dirty="0" smtClean="0"/>
              <a:t>destinados</a:t>
            </a:r>
            <a:r>
              <a:rPr lang="es-ES" dirty="0"/>
              <a:t>.</a:t>
            </a:r>
          </a:p>
          <a:p>
            <a:pPr algn="just"/>
            <a:r>
              <a:rPr lang="es-ES" dirty="0" smtClean="0"/>
              <a:t>Para uso domiciliario, los tomacorrientes de uso general tienen una corriente máxima </a:t>
            </a:r>
            <a:r>
              <a:rPr lang="es-ES" dirty="0"/>
              <a:t>admisible </a:t>
            </a:r>
            <a:r>
              <a:rPr lang="es-ES" dirty="0" smtClean="0"/>
              <a:t>de 10 A. De la misma </a:t>
            </a:r>
            <a:r>
              <a:rPr lang="es-ES" dirty="0"/>
              <a:t>forma, existen tomacorrientes </a:t>
            </a:r>
            <a:r>
              <a:rPr lang="es-ES" dirty="0" smtClean="0"/>
              <a:t>para corrientes </a:t>
            </a:r>
            <a:r>
              <a:rPr lang="es-ES" dirty="0"/>
              <a:t>máximas </a:t>
            </a:r>
            <a:r>
              <a:rPr lang="es-ES" dirty="0" smtClean="0"/>
              <a:t>de 20 A destinados a los circuitos de usos especiales, por ejemplo, cocinas eléctricas, hornos eléctricos, equipos de acondicionadores de aire, etcétera</a:t>
            </a:r>
            <a:r>
              <a:rPr lang="es-ES" dirty="0"/>
              <a:t>, que por sus </a:t>
            </a:r>
            <a:r>
              <a:rPr lang="es-ES" dirty="0" smtClean="0"/>
              <a:t>características requieren ser alimentados con corrientes mayores </a:t>
            </a:r>
            <a:r>
              <a:rPr lang="es-ES" dirty="0"/>
              <a:t>a </a:t>
            </a:r>
            <a:r>
              <a:rPr lang="es-ES" dirty="0" smtClean="0"/>
              <a:t>los 10 A de los circuitos </a:t>
            </a:r>
            <a:r>
              <a:rPr lang="es-ES" dirty="0"/>
              <a:t>de tomacorrientes </a:t>
            </a:r>
            <a:r>
              <a:rPr lang="es-ES" dirty="0" smtClean="0"/>
              <a:t>de uso </a:t>
            </a:r>
            <a:r>
              <a:rPr lang="es-ES" dirty="0"/>
              <a:t>general. </a:t>
            </a:r>
            <a:endParaRPr lang="es-ES" dirty="0" smtClean="0"/>
          </a:p>
        </p:txBody>
      </p:sp>
      <p:pic>
        <p:nvPicPr>
          <p:cNvPr id="3" name="Imagen 2"/>
          <p:cNvPicPr>
            <a:picLocks noChangeAspect="1"/>
          </p:cNvPicPr>
          <p:nvPr/>
        </p:nvPicPr>
        <p:blipFill>
          <a:blip r:embed="rId2"/>
          <a:stretch>
            <a:fillRect/>
          </a:stretch>
        </p:blipFill>
        <p:spPr>
          <a:xfrm>
            <a:off x="4249830" y="900854"/>
            <a:ext cx="3629025" cy="2542989"/>
          </a:xfrm>
          <a:prstGeom prst="rect">
            <a:avLst/>
          </a:prstGeom>
        </p:spPr>
      </p:pic>
    </p:spTree>
    <p:extLst>
      <p:ext uri="{BB962C8B-B14F-4D97-AF65-F5344CB8AC3E}">
        <p14:creationId xmlns:p14="http://schemas.microsoft.com/office/powerpoint/2010/main" val="2282493740"/>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8094991" cy="6740307"/>
          </a:xfrm>
          <a:prstGeom prst="rect">
            <a:avLst/>
          </a:prstGeom>
        </p:spPr>
        <p:txBody>
          <a:bodyPr wrap="square">
            <a:spAutoFit/>
          </a:bodyPr>
          <a:lstStyle/>
          <a:p>
            <a:pPr algn="just"/>
            <a:r>
              <a:rPr lang="es-ES" dirty="0" smtClean="0"/>
              <a:t>Para uso industrial, existe una variedad mayor de </a:t>
            </a:r>
            <a:r>
              <a:rPr lang="es-ES" dirty="0"/>
              <a:t>tomacorrientes, pues los encontramos disponibles para </a:t>
            </a:r>
            <a:r>
              <a:rPr lang="es-ES" dirty="0" smtClean="0"/>
              <a:t>corrientes máximas </a:t>
            </a:r>
            <a:r>
              <a:rPr lang="es-ES" dirty="0"/>
              <a:t>desde los 16 A hasta valores que superan los 60 A.</a:t>
            </a:r>
          </a:p>
          <a:p>
            <a:pPr algn="just"/>
            <a:r>
              <a:rPr lang="es-ES" dirty="0" smtClean="0"/>
              <a:t>En general</a:t>
            </a:r>
            <a:r>
              <a:rPr lang="es-ES" dirty="0"/>
              <a:t>, </a:t>
            </a:r>
            <a:r>
              <a:rPr lang="es-ES" dirty="0" smtClean="0"/>
              <a:t>todos los tomacorrientes de uso industrial tienen un nivel de protección </a:t>
            </a:r>
            <a:r>
              <a:rPr lang="es-ES" dirty="0"/>
              <a:t>mínimo </a:t>
            </a:r>
            <a:r>
              <a:rPr lang="es-ES" dirty="0" smtClean="0"/>
              <a:t>de 1P44</a:t>
            </a:r>
            <a:r>
              <a:rPr lang="es-ES" dirty="0"/>
              <a:t>.</a:t>
            </a:r>
          </a:p>
          <a:p>
            <a:pPr algn="just"/>
            <a:r>
              <a:rPr lang="es-ES" dirty="0"/>
              <a:t>En el proceso de diseño de las líneas de electricidad de </a:t>
            </a:r>
            <a:r>
              <a:rPr lang="es-ES" dirty="0" smtClean="0"/>
              <a:t>los </a:t>
            </a:r>
            <a:r>
              <a:rPr lang="es-ES" dirty="0"/>
              <a:t>tomacorrientes, se debe tener en cuenta el tipo </a:t>
            </a:r>
            <a:r>
              <a:rPr lang="es-ES" dirty="0" smtClean="0"/>
              <a:t>de cargas que se alimentarán con ellos, a fin de no sobrecargar las líneas</a:t>
            </a:r>
            <a:r>
              <a:rPr lang="es-ES" dirty="0"/>
              <a:t>.</a:t>
            </a:r>
          </a:p>
          <a:p>
            <a:pPr algn="just"/>
            <a:r>
              <a:rPr lang="es-ES" dirty="0"/>
              <a:t>Si bien, para uso domiciliario, un circuito de tomacorrientes </a:t>
            </a:r>
            <a:r>
              <a:rPr lang="es-ES" dirty="0" smtClean="0"/>
              <a:t>de </a:t>
            </a:r>
            <a:r>
              <a:rPr lang="es-ES" dirty="0"/>
              <a:t>uso general admite un máximo de 15 tomacorrientes, y </a:t>
            </a:r>
            <a:r>
              <a:rPr lang="es-ES" dirty="0" smtClean="0"/>
              <a:t>un </a:t>
            </a:r>
            <a:r>
              <a:rPr lang="es-ES" dirty="0"/>
              <a:t>circuito de tomacorrientes de uso especial admite </a:t>
            </a:r>
            <a:r>
              <a:rPr lang="es-ES" dirty="0" smtClean="0"/>
              <a:t>un máximo </a:t>
            </a:r>
            <a:r>
              <a:rPr lang="es-ES" dirty="0"/>
              <a:t>de 8 tomacorrientes, el proyectista debe tener en </a:t>
            </a:r>
            <a:r>
              <a:rPr lang="es-ES" dirty="0" smtClean="0"/>
              <a:t>cuenta </a:t>
            </a:r>
            <a:r>
              <a:rPr lang="es-ES" dirty="0"/>
              <a:t>las diferentes cargas que se alimentarán, a fin de </a:t>
            </a:r>
            <a:r>
              <a:rPr lang="es-ES" dirty="0" smtClean="0"/>
              <a:t>decidir </a:t>
            </a:r>
            <a:r>
              <a:rPr lang="es-ES" dirty="0"/>
              <a:t>si pondrá esa cantidad de bocas o si realizará más </a:t>
            </a:r>
            <a:r>
              <a:rPr lang="es-ES" dirty="0" smtClean="0"/>
              <a:t>circuitos </a:t>
            </a:r>
            <a:r>
              <a:rPr lang="es-ES" dirty="0"/>
              <a:t>de tomacorrientes de uso general con menor </a:t>
            </a:r>
            <a:r>
              <a:rPr lang="es-ES" dirty="0" smtClean="0"/>
              <a:t>cantidad </a:t>
            </a:r>
            <a:r>
              <a:rPr lang="es-ES" dirty="0"/>
              <a:t>de bocas por circuito.</a:t>
            </a:r>
          </a:p>
          <a:p>
            <a:pPr algn="just"/>
            <a:r>
              <a:rPr lang="es-ES" dirty="0"/>
              <a:t>En el caso de tomacorrientes de uso general, se tendrá en </a:t>
            </a:r>
            <a:r>
              <a:rPr lang="es-ES" dirty="0" smtClean="0"/>
              <a:t>cuenta </a:t>
            </a:r>
            <a:r>
              <a:rPr lang="es-ES" dirty="0"/>
              <a:t>si los elementos por alimentar son de uso continuo o </a:t>
            </a:r>
            <a:r>
              <a:rPr lang="es-ES" dirty="0" smtClean="0"/>
              <a:t>esporádico</a:t>
            </a:r>
            <a:r>
              <a:rPr lang="es-ES" dirty="0"/>
              <a:t>. Por ejemplo, una heladera permanece conectada </a:t>
            </a:r>
            <a:r>
              <a:rPr lang="es-ES" dirty="0" smtClean="0"/>
              <a:t>las </a:t>
            </a:r>
            <a:r>
              <a:rPr lang="es-ES" dirty="0"/>
              <a:t>24 horas, pero el ciclo de encendido y apagado lo </a:t>
            </a:r>
            <a:r>
              <a:rPr lang="es-ES" dirty="0" smtClean="0"/>
              <a:t>determina </a:t>
            </a:r>
            <a:r>
              <a:rPr lang="es-ES" dirty="0"/>
              <a:t>el termostato; un lavarropas o lavavajilla puede ser usado </a:t>
            </a:r>
            <a:r>
              <a:rPr lang="es-ES" dirty="0" smtClean="0"/>
              <a:t>una </a:t>
            </a:r>
            <a:r>
              <a:rPr lang="es-ES" dirty="0"/>
              <a:t>o dos veces al día por un período de una hora cada vez. Un </a:t>
            </a:r>
            <a:r>
              <a:rPr lang="es-ES" dirty="0" smtClean="0"/>
              <a:t>velador </a:t>
            </a:r>
            <a:r>
              <a:rPr lang="es-ES" dirty="0"/>
              <a:t>o una lámpara de pie estarán encendidos 2 o 3 horas </a:t>
            </a:r>
            <a:r>
              <a:rPr lang="es-ES" dirty="0" smtClean="0"/>
              <a:t>al </a:t>
            </a:r>
            <a:r>
              <a:rPr lang="es-ES" dirty="0"/>
              <a:t>día. Y así podemos seguir analizando cada elemento. Para </a:t>
            </a:r>
            <a:r>
              <a:rPr lang="es-ES" dirty="0" smtClean="0"/>
              <a:t>las </a:t>
            </a:r>
            <a:r>
              <a:rPr lang="es-ES" dirty="0"/>
              <a:t>oficinas, la situación es diferente, pues las computadoras, </a:t>
            </a:r>
            <a:r>
              <a:rPr lang="es-ES" dirty="0" smtClean="0"/>
              <a:t>la </a:t>
            </a:r>
            <a:r>
              <a:rPr lang="es-ES" dirty="0"/>
              <a:t>caja registradora y otros equipos pueden llegar a estar en </a:t>
            </a:r>
            <a:r>
              <a:rPr lang="es-ES" dirty="0" smtClean="0"/>
              <a:t>servicio </a:t>
            </a:r>
            <a:r>
              <a:rPr lang="es-ES" dirty="0"/>
              <a:t>durante las 24 horas del día, por lo que dejan de ser </a:t>
            </a:r>
            <a:r>
              <a:rPr lang="es-ES" dirty="0" smtClean="0"/>
              <a:t>cargas </a:t>
            </a:r>
            <a:r>
              <a:rPr lang="es-ES" dirty="0"/>
              <a:t>esporádicas para pasar a ser cargas permanentes.</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8478611" y="427202"/>
            <a:ext cx="3333750" cy="5267325"/>
          </a:xfrm>
          <a:prstGeom prst="rect">
            <a:avLst/>
          </a:prstGeom>
        </p:spPr>
      </p:pic>
      <p:sp>
        <p:nvSpPr>
          <p:cNvPr id="5" name="Rectángulo 4"/>
          <p:cNvSpPr/>
          <p:nvPr/>
        </p:nvSpPr>
        <p:spPr>
          <a:xfrm>
            <a:off x="10707586" y="1863068"/>
            <a:ext cx="1199408" cy="2554545"/>
          </a:xfrm>
          <a:prstGeom prst="rect">
            <a:avLst/>
          </a:prstGeom>
          <a:solidFill>
            <a:schemeClr val="bg1"/>
          </a:solidFill>
          <a:ln>
            <a:noFill/>
          </a:ln>
        </p:spPr>
        <p:txBody>
          <a:bodyPr wrap="square">
            <a:spAutoFit/>
          </a:bodyPr>
          <a:lstStyle/>
          <a:p>
            <a:pPr algn="just"/>
            <a:r>
              <a:rPr lang="es-ES" sz="1600" b="1" dirty="0"/>
              <a:t>Tomacorrientes</a:t>
            </a:r>
          </a:p>
          <a:p>
            <a:pPr algn="just"/>
            <a:r>
              <a:rPr lang="es-ES" sz="1600" b="1" dirty="0"/>
              <a:t>de uso</a:t>
            </a:r>
          </a:p>
          <a:p>
            <a:pPr algn="just"/>
            <a:r>
              <a:rPr lang="es-ES" sz="1600" b="1" dirty="0"/>
              <a:t>domiciliario</a:t>
            </a:r>
          </a:p>
          <a:p>
            <a:pPr algn="just"/>
            <a:r>
              <a:rPr lang="es-ES" sz="1600" b="1" dirty="0"/>
              <a:t>de 10 A montados </a:t>
            </a:r>
          </a:p>
          <a:p>
            <a:pPr algn="just"/>
            <a:r>
              <a:rPr lang="es-ES" sz="1600" b="1" dirty="0"/>
              <a:t>en periscopio </a:t>
            </a:r>
          </a:p>
          <a:p>
            <a:pPr algn="just"/>
            <a:r>
              <a:rPr lang="es-ES" sz="1600" b="1" dirty="0"/>
              <a:t>para oficinas.</a:t>
            </a:r>
          </a:p>
        </p:txBody>
      </p:sp>
      <p:sp>
        <p:nvSpPr>
          <p:cNvPr id="6" name="Rectángulo 5"/>
          <p:cNvSpPr/>
          <p:nvPr/>
        </p:nvSpPr>
        <p:spPr>
          <a:xfrm>
            <a:off x="10707586" y="5071099"/>
            <a:ext cx="1301534" cy="1569660"/>
          </a:xfrm>
          <a:prstGeom prst="rect">
            <a:avLst/>
          </a:prstGeom>
          <a:solidFill>
            <a:schemeClr val="bg1"/>
          </a:solidFill>
        </p:spPr>
        <p:txBody>
          <a:bodyPr wrap="square">
            <a:spAutoFit/>
          </a:bodyPr>
          <a:lstStyle/>
          <a:p>
            <a:pPr algn="just"/>
            <a:r>
              <a:rPr lang="es-ES" sz="1600" b="1" dirty="0"/>
              <a:t>Tomacorriente de </a:t>
            </a:r>
          </a:p>
          <a:p>
            <a:pPr algn="just"/>
            <a:r>
              <a:rPr lang="es-ES" sz="1600" b="1" dirty="0"/>
              <a:t>uso </a:t>
            </a:r>
            <a:r>
              <a:rPr lang="es-ES" sz="1600" b="1" dirty="0" smtClean="0"/>
              <a:t>domiciliario simple de 20A </a:t>
            </a:r>
            <a:endParaRPr lang="es-ES" sz="1600" b="1" dirty="0"/>
          </a:p>
        </p:txBody>
      </p:sp>
    </p:spTree>
    <p:extLst>
      <p:ext uri="{BB962C8B-B14F-4D97-AF65-F5344CB8AC3E}">
        <p14:creationId xmlns:p14="http://schemas.microsoft.com/office/powerpoint/2010/main" val="2239669065"/>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La corriente determinada </a:t>
            </a:r>
            <a:r>
              <a:rPr lang="es-ES" dirty="0"/>
              <a:t>para </a:t>
            </a:r>
            <a:r>
              <a:rPr lang="es-ES" dirty="0" smtClean="0"/>
              <a:t>cada carga que se alimentará por un tomacorriente debe ser Inferior a la corriente máxima </a:t>
            </a:r>
            <a:r>
              <a:rPr lang="es-ES" dirty="0"/>
              <a:t>admitida </a:t>
            </a:r>
            <a:r>
              <a:rPr lang="es-ES" dirty="0" smtClean="0"/>
              <a:t>por ese tomacorriente</a:t>
            </a:r>
            <a:r>
              <a:rPr lang="es-ES" dirty="0"/>
              <a:t>.</a:t>
            </a:r>
          </a:p>
          <a:p>
            <a:pPr algn="just"/>
            <a:r>
              <a:rPr lang="es-ES" dirty="0"/>
              <a:t>Cuando se analizan los consumos, lo que se aconseja es </a:t>
            </a:r>
            <a:r>
              <a:rPr lang="es-ES" dirty="0" smtClean="0"/>
              <a:t>realizar </a:t>
            </a:r>
            <a:r>
              <a:rPr lang="es-ES" dirty="0"/>
              <a:t>una tabla de todos los elementos alimentados por </a:t>
            </a:r>
            <a:r>
              <a:rPr lang="es-ES" dirty="0" smtClean="0"/>
              <a:t>electricidad </a:t>
            </a:r>
            <a:r>
              <a:rPr lang="es-ES" dirty="0"/>
              <a:t>que se emplearán, incluyendo también </a:t>
            </a:r>
            <a:r>
              <a:rPr lang="es-ES" dirty="0" smtClean="0"/>
              <a:t>los tiempos </a:t>
            </a:r>
            <a:r>
              <a:rPr lang="es-ES" dirty="0"/>
              <a:t>de uso y los horarios en los que se los utiliza. Para </a:t>
            </a:r>
            <a:r>
              <a:rPr lang="es-ES" dirty="0" smtClean="0"/>
              <a:t>esto </a:t>
            </a:r>
            <a:r>
              <a:rPr lang="es-ES" dirty="0"/>
              <a:t>se debe tener cabal conocimiento de los usos y </a:t>
            </a:r>
            <a:r>
              <a:rPr lang="es-ES" dirty="0" smtClean="0"/>
              <a:t>costumbres </a:t>
            </a:r>
            <a:r>
              <a:rPr lang="es-ES" dirty="0"/>
              <a:t>de los usuarios finales o emplear el conocimiento y </a:t>
            </a:r>
            <a:r>
              <a:rPr lang="es-ES" dirty="0" smtClean="0"/>
              <a:t>la </a:t>
            </a:r>
            <a:r>
              <a:rPr lang="es-ES" dirty="0"/>
              <a:t>experiencia propia del proyectista con el fin de </a:t>
            </a:r>
            <a:r>
              <a:rPr lang="es-ES" dirty="0" smtClean="0"/>
              <a:t>determinar </a:t>
            </a:r>
            <a:r>
              <a:rPr lang="es-ES" dirty="0"/>
              <a:t>las cargas. En función de estos datos, se establecerán </a:t>
            </a:r>
            <a:r>
              <a:rPr lang="es-ES" dirty="0" smtClean="0"/>
              <a:t>las </a:t>
            </a:r>
            <a:r>
              <a:rPr lang="es-ES" dirty="0"/>
              <a:t>corrientes que serán alimentadas en cada circuito. A </a:t>
            </a:r>
            <a:r>
              <a:rPr lang="es-ES" dirty="0" smtClean="0"/>
              <a:t>partir de esto, se elegirán las secciones de los cables de alimentación y las protecciones </a:t>
            </a:r>
            <a:r>
              <a:rPr lang="es-ES" dirty="0"/>
              <a:t>necesarias.</a:t>
            </a:r>
          </a:p>
          <a:p>
            <a:pPr algn="just"/>
            <a:r>
              <a:rPr lang="es-ES" dirty="0"/>
              <a:t>Para los circuitos de usos especiales, se realiza el mismo </a:t>
            </a:r>
            <a:r>
              <a:rPr lang="es-ES" dirty="0" smtClean="0"/>
              <a:t>proceso</a:t>
            </a:r>
            <a:r>
              <a:rPr lang="es-ES" dirty="0"/>
              <a:t>, pero, de ser posible, se limitará en cada circuito la </a:t>
            </a:r>
            <a:r>
              <a:rPr lang="es-ES" dirty="0" smtClean="0"/>
              <a:t>cantidad </a:t>
            </a:r>
            <a:r>
              <a:rPr lang="es-ES" dirty="0"/>
              <a:t>de tomacorrientes a un número menor. Por </a:t>
            </a:r>
            <a:r>
              <a:rPr lang="es-ES" dirty="0" smtClean="0"/>
              <a:t>ejemplo</a:t>
            </a:r>
            <a:r>
              <a:rPr lang="es-ES" dirty="0"/>
              <a:t>, en el caso de equipos acondicionadores de aire, lo ideal </a:t>
            </a:r>
            <a:r>
              <a:rPr lang="es-ES" dirty="0" smtClean="0"/>
              <a:t>sería </a:t>
            </a:r>
            <a:r>
              <a:rPr lang="es-ES" dirty="0"/>
              <a:t>tener cargas únicas por circuito o, a lo sumo, dos </a:t>
            </a:r>
            <a:r>
              <a:rPr lang="es-ES" dirty="0" smtClean="0"/>
              <a:t>equipos </a:t>
            </a:r>
            <a:r>
              <a:rPr lang="es-ES" dirty="0"/>
              <a:t>por circuito, balanceando las cargas.</a:t>
            </a:r>
          </a:p>
          <a:p>
            <a:pPr algn="just"/>
            <a:r>
              <a:rPr lang="es-ES" dirty="0"/>
              <a:t>En el caso de las cargas únicas, tales como piletas, bombas </a:t>
            </a:r>
            <a:r>
              <a:rPr lang="es-ES" dirty="0" smtClean="0"/>
              <a:t>de </a:t>
            </a:r>
            <a:r>
              <a:rPr lang="es-ES" dirty="0"/>
              <a:t>agua, portones eléctricos, etcétera, se debería proceder </a:t>
            </a:r>
            <a:r>
              <a:rPr lang="es-ES" dirty="0" smtClean="0"/>
              <a:t>de </a:t>
            </a:r>
            <a:r>
              <a:rPr lang="es-ES" dirty="0"/>
              <a:t>una manera similar: considerar el consumo del equipo </a:t>
            </a:r>
            <a:r>
              <a:rPr lang="es-ES" dirty="0" smtClean="0"/>
              <a:t>por </a:t>
            </a:r>
            <a:r>
              <a:rPr lang="es-ES" dirty="0"/>
              <a:t>alimentar para así establecer la corriente necesaria de </a:t>
            </a:r>
            <a:r>
              <a:rPr lang="es-ES" dirty="0" smtClean="0"/>
              <a:t>alimentación </a:t>
            </a:r>
            <a:r>
              <a:rPr lang="es-ES" dirty="0"/>
              <a:t>y, en función de ella, establecer la sección de </a:t>
            </a:r>
            <a:r>
              <a:rPr lang="es-ES" dirty="0" smtClean="0"/>
              <a:t>los </a:t>
            </a:r>
            <a:r>
              <a:rPr lang="es-ES" dirty="0"/>
              <a:t>cables de alimentación y las protecciones necesarias </a:t>
            </a:r>
            <a:r>
              <a:rPr lang="es-ES" dirty="0" smtClean="0"/>
              <a:t>para </a:t>
            </a:r>
            <a:r>
              <a:rPr lang="es-ES" dirty="0"/>
              <a:t>instalar en el circuito.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2592531" y="4251366"/>
            <a:ext cx="3380757" cy="2506312"/>
          </a:xfrm>
          <a:prstGeom prst="rect">
            <a:avLst/>
          </a:prstGeom>
        </p:spPr>
      </p:pic>
      <p:sp>
        <p:nvSpPr>
          <p:cNvPr id="4" name="Rectángulo 3"/>
          <p:cNvSpPr/>
          <p:nvPr/>
        </p:nvSpPr>
        <p:spPr>
          <a:xfrm>
            <a:off x="6064343" y="4776389"/>
            <a:ext cx="4738255" cy="1200329"/>
          </a:xfrm>
          <a:prstGeom prst="rect">
            <a:avLst/>
          </a:prstGeom>
        </p:spPr>
        <p:txBody>
          <a:bodyPr wrap="square">
            <a:spAutoFit/>
          </a:bodyPr>
          <a:lstStyle/>
          <a:p>
            <a:pPr algn="just"/>
            <a:r>
              <a:rPr lang="es-ES" b="1" dirty="0"/>
              <a:t>Tomacorrientes de uso industrial, de izquierda a derecha, bipolar con tierra externa (tipo </a:t>
            </a:r>
            <a:r>
              <a:rPr lang="es-ES" b="1" dirty="0" err="1"/>
              <a:t>Shuko</a:t>
            </a:r>
            <a:r>
              <a:rPr lang="es-ES" b="1" dirty="0"/>
              <a:t>), bipolar con tierra incorporada (la tierra es la pata inferior más gruesa), </a:t>
            </a:r>
            <a:r>
              <a:rPr lang="es-ES" b="1" dirty="0" err="1"/>
              <a:t>tetrapolar</a:t>
            </a:r>
            <a:r>
              <a:rPr lang="es-ES" b="1" dirty="0"/>
              <a:t> con tierra.</a:t>
            </a:r>
          </a:p>
        </p:txBody>
      </p:sp>
    </p:spTree>
    <p:extLst>
      <p:ext uri="{BB962C8B-B14F-4D97-AF65-F5344CB8AC3E}">
        <p14:creationId xmlns:p14="http://schemas.microsoft.com/office/powerpoint/2010/main" val="3080087440"/>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protección</a:t>
            </a:r>
          </a:p>
          <a:p>
            <a:pPr algn="just"/>
            <a:r>
              <a:rPr lang="es-ES" dirty="0"/>
              <a:t>Cada tipo de circuito tiene sus características propias en lo </a:t>
            </a:r>
            <a:r>
              <a:rPr lang="es-ES" dirty="0" smtClean="0"/>
              <a:t>que </a:t>
            </a:r>
            <a:r>
              <a:rPr lang="es-ES" dirty="0"/>
              <a:t>a cargas se refiere. Los valores máximos de las </a:t>
            </a:r>
            <a:r>
              <a:rPr lang="es-ES" dirty="0" smtClean="0"/>
              <a:t>protecciones </a:t>
            </a:r>
            <a:r>
              <a:rPr lang="es-ES" dirty="0"/>
              <a:t>por instalar en cada tipo de circuito son los siguientes:</a:t>
            </a:r>
          </a:p>
          <a:p>
            <a:pPr marL="742950" lvl="1" indent="-285750" algn="just">
              <a:buFont typeface="Arial" panose="020B0604020202020204" pitchFamily="34" charset="0"/>
              <a:buChar char="•"/>
            </a:pPr>
            <a:r>
              <a:rPr lang="es-ES" b="1" dirty="0" smtClean="0"/>
              <a:t>En los circuitos de iluminación de uso general (</a:t>
            </a:r>
            <a:r>
              <a:rPr lang="es-ES" b="1" dirty="0"/>
              <a:t>IUG</a:t>
            </a:r>
            <a:r>
              <a:rPr lang="es-ES" b="1" dirty="0" smtClean="0"/>
              <a:t>), la protección </a:t>
            </a:r>
            <a:r>
              <a:rPr lang="es-ES" b="1" dirty="0"/>
              <a:t>máxima </a:t>
            </a:r>
            <a:r>
              <a:rPr lang="es-ES" b="1" dirty="0" smtClean="0"/>
              <a:t>es de 16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de uso general (TUG</a:t>
            </a:r>
            <a:r>
              <a:rPr lang="es-ES" b="1" dirty="0" smtClean="0"/>
              <a:t>), la protección </a:t>
            </a:r>
            <a:r>
              <a:rPr lang="es-ES" b="1" dirty="0"/>
              <a:t>máxima </a:t>
            </a:r>
            <a:r>
              <a:rPr lang="es-ES" b="1" dirty="0" smtClean="0"/>
              <a:t>es de 16 A</a:t>
            </a:r>
            <a:r>
              <a:rPr lang="es-ES" b="1" dirty="0"/>
              <a:t>.</a:t>
            </a:r>
          </a:p>
          <a:p>
            <a:pPr marL="742950" lvl="1" indent="-285750" algn="just">
              <a:buFont typeface="Arial" panose="020B0604020202020204" pitchFamily="34" charset="0"/>
              <a:buChar char="•"/>
            </a:pPr>
            <a:r>
              <a:rPr lang="es-ES" b="1" dirty="0" smtClean="0"/>
              <a:t>En los circuitos de iluminación de uso especial (</a:t>
            </a:r>
            <a:r>
              <a:rPr lang="es-ES" b="1" dirty="0"/>
              <a:t>IUE</a:t>
            </a:r>
            <a:r>
              <a:rPr lang="es-ES" b="1" dirty="0" smtClean="0"/>
              <a:t>), la protección </a:t>
            </a:r>
            <a:r>
              <a:rPr lang="es-ES" b="1" dirty="0"/>
              <a:t>máxima </a:t>
            </a:r>
            <a:r>
              <a:rPr lang="es-ES" b="1" dirty="0" smtClean="0"/>
              <a:t>es de 25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a:t>
            </a:r>
            <a:r>
              <a:rPr lang="es-ES" b="1" dirty="0" smtClean="0"/>
              <a:t>de uso </a:t>
            </a:r>
            <a:r>
              <a:rPr lang="es-ES" b="1" dirty="0"/>
              <a:t>especial (TUE), </a:t>
            </a:r>
            <a:r>
              <a:rPr lang="es-ES" b="1" dirty="0" smtClean="0"/>
              <a:t>la protección </a:t>
            </a:r>
            <a:r>
              <a:rPr lang="es-ES" b="1" dirty="0"/>
              <a:t>máxima </a:t>
            </a:r>
            <a:r>
              <a:rPr lang="es-ES" b="1" dirty="0" smtClean="0"/>
              <a:t>es de 25 A</a:t>
            </a:r>
            <a:r>
              <a:rPr lang="es-ES" b="1" dirty="0"/>
              <a:t>.</a:t>
            </a:r>
          </a:p>
          <a:p>
            <a:pPr marL="742950" lvl="1" indent="-285750" algn="just">
              <a:buFont typeface="Arial" panose="020B0604020202020204" pitchFamily="34" charset="0"/>
              <a:buChar char="•"/>
            </a:pPr>
            <a:r>
              <a:rPr lang="es-ES" b="1" dirty="0" smtClean="0"/>
              <a:t>En </a:t>
            </a:r>
            <a:r>
              <a:rPr lang="es-ES" b="1" dirty="0"/>
              <a:t>los circuitos de uso específico (alimentación de </a:t>
            </a:r>
            <a:r>
              <a:rPr lang="es-ES" b="1" dirty="0" smtClean="0"/>
              <a:t>tensión </a:t>
            </a:r>
            <a:r>
              <a:rPr lang="es-ES" b="1" dirty="0"/>
              <a:t>estabilizada, cargas puntuales, etcétera), es </a:t>
            </a:r>
            <a:r>
              <a:rPr lang="es-ES" b="1" dirty="0" smtClean="0"/>
              <a:t>responsabilidad </a:t>
            </a:r>
            <a:r>
              <a:rPr lang="es-ES" b="1" dirty="0"/>
              <a:t>del proyectista establecer el valor de la </a:t>
            </a:r>
            <a:r>
              <a:rPr lang="es-ES" b="1" dirty="0" smtClean="0"/>
              <a:t>protección </a:t>
            </a:r>
            <a:r>
              <a:rPr lang="es-ES" b="1" dirty="0"/>
              <a:t>máxima</a:t>
            </a:r>
            <a:r>
              <a:rPr lang="es-ES" dirty="0" smtClean="0"/>
              <a:t>.</a:t>
            </a:r>
          </a:p>
          <a:p>
            <a:pPr algn="just"/>
            <a:endParaRPr lang="es-ES" dirty="0"/>
          </a:p>
          <a:p>
            <a:pPr algn="just"/>
            <a:r>
              <a:rPr lang="es-ES" dirty="0" smtClean="0"/>
              <a:t>En </a:t>
            </a:r>
            <a:r>
              <a:rPr lang="es-ES" dirty="0"/>
              <a:t>las líneas seccionales, que alimentan a cada tablero </a:t>
            </a:r>
            <a:r>
              <a:rPr lang="es-ES" dirty="0" smtClean="0"/>
              <a:t>seccional</a:t>
            </a:r>
            <a:r>
              <a:rPr lang="es-ES" dirty="0"/>
              <a:t>, la protección de entrada deberá ser calculada en </a:t>
            </a:r>
            <a:r>
              <a:rPr lang="es-ES" dirty="0" smtClean="0"/>
              <a:t>función </a:t>
            </a:r>
            <a:r>
              <a:rPr lang="es-ES" dirty="0"/>
              <a:t>de la corriente necesaria para alimentar las cargas </a:t>
            </a:r>
            <a:r>
              <a:rPr lang="es-ES" dirty="0" smtClean="0"/>
              <a:t>conectadas </a:t>
            </a:r>
            <a:r>
              <a:rPr lang="es-ES" dirty="0"/>
              <a:t>a cada tablero. De la misma manera, la </a:t>
            </a:r>
            <a:r>
              <a:rPr lang="es-ES" dirty="0" smtClean="0"/>
              <a:t>protección </a:t>
            </a:r>
            <a:r>
              <a:rPr lang="es-ES" dirty="0"/>
              <a:t>de entrada al tablero principal será la que corresponda </a:t>
            </a:r>
            <a:r>
              <a:rPr lang="es-ES" dirty="0" smtClean="0"/>
              <a:t>a </a:t>
            </a:r>
            <a:r>
              <a:rPr lang="es-ES" dirty="0"/>
              <a:t>la sumatoria de las cargas distribuidas a lo largo de los </a:t>
            </a:r>
            <a:r>
              <a:rPr lang="es-ES" dirty="0" smtClean="0"/>
              <a:t>diferentes </a:t>
            </a:r>
            <a:r>
              <a:rPr lang="es-ES" dirty="0"/>
              <a:t>tableros seccionales de la instalación.</a:t>
            </a:r>
          </a:p>
          <a:p>
            <a:pPr algn="just"/>
            <a:r>
              <a:rPr lang="es-ES" dirty="0"/>
              <a:t>Este mismo criterio de cargas por alimentar es el que debe </a:t>
            </a:r>
            <a:r>
              <a:rPr lang="es-ES" dirty="0" smtClean="0"/>
              <a:t>utilizarse </a:t>
            </a:r>
            <a:r>
              <a:rPr lang="es-ES" dirty="0"/>
              <a:t>para calcular las líneas que alimentan cada </a:t>
            </a:r>
            <a:r>
              <a:rPr lang="es-ES" dirty="0" smtClean="0"/>
              <a:t>tablero </a:t>
            </a:r>
            <a:r>
              <a:rPr lang="es-ES" dirty="0"/>
              <a:t>de la instalación.</a:t>
            </a:r>
          </a:p>
          <a:p>
            <a:pPr algn="just"/>
            <a:r>
              <a:rPr lang="es-ES" dirty="0"/>
              <a:t>Podemos pensar en que la electricidad es como una </a:t>
            </a:r>
            <a:r>
              <a:rPr lang="es-ES" dirty="0" smtClean="0"/>
              <a:t>cañería </a:t>
            </a:r>
            <a:r>
              <a:rPr lang="es-ES" dirty="0"/>
              <a:t>de agua que alimenta diferentes canillas; si se quiere </a:t>
            </a:r>
            <a:r>
              <a:rPr lang="es-ES" dirty="0" smtClean="0"/>
              <a:t>que </a:t>
            </a:r>
            <a:r>
              <a:rPr lang="es-ES" dirty="0"/>
              <a:t>cada canilla tenga un flujo constante de agua que sale, </a:t>
            </a:r>
            <a:r>
              <a:rPr lang="es-ES" dirty="0" smtClean="0"/>
              <a:t>a </a:t>
            </a:r>
            <a:r>
              <a:rPr lang="es-ES" dirty="0"/>
              <a:t>medida que nos acercamos al tanque debemos aumentar </a:t>
            </a:r>
            <a:r>
              <a:rPr lang="es-ES" dirty="0" smtClean="0"/>
              <a:t>el </a:t>
            </a:r>
            <a:r>
              <a:rPr lang="es-ES" dirty="0"/>
              <a:t>diámetro de la cañería para permitir que llegue más agua </a:t>
            </a:r>
            <a:r>
              <a:rPr lang="es-ES" dirty="0" smtClean="0"/>
              <a:t>a </a:t>
            </a:r>
            <a:r>
              <a:rPr lang="es-ES" dirty="0"/>
              <a:t>las canillas y, de esta forma, asegurar que las cantidades </a:t>
            </a:r>
            <a:r>
              <a:rPr lang="es-ES" dirty="0" smtClean="0"/>
              <a:t>que </a:t>
            </a:r>
            <a:r>
              <a:rPr lang="es-ES" dirty="0"/>
              <a:t>fluyen por cada una de ellas no varíen si hay o no otras </a:t>
            </a:r>
            <a:r>
              <a:rPr lang="es-ES" dirty="0" smtClean="0"/>
              <a:t>canillas </a:t>
            </a:r>
            <a:r>
              <a:rPr lang="es-ES" dirty="0"/>
              <a:t>abiertas</a:t>
            </a:r>
            <a:r>
              <a:rPr lang="es-ES" dirty="0" smtClean="0"/>
              <a:t>.</a:t>
            </a:r>
          </a:p>
          <a:p>
            <a:pPr algn="just"/>
            <a:endParaRPr lang="es-ES" dirty="0" smtClean="0"/>
          </a:p>
        </p:txBody>
      </p:sp>
    </p:spTree>
    <p:extLst>
      <p:ext uri="{BB962C8B-B14F-4D97-AF65-F5344CB8AC3E}">
        <p14:creationId xmlns:p14="http://schemas.microsoft.com/office/powerpoint/2010/main" val="1867272917"/>
      </p:ext>
    </p:extLst>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4524315"/>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Electrodoméstico </a:t>
            </a:r>
            <a:r>
              <a:rPr lang="es-ES" b="1" dirty="0"/>
              <a:t>de uso general (aspiradora) en una vivienda, </a:t>
            </a:r>
            <a:r>
              <a:rPr lang="es-ES" b="1" dirty="0" smtClean="0"/>
              <a:t>que </a:t>
            </a:r>
            <a:r>
              <a:rPr lang="es-ES" b="1" dirty="0"/>
              <a:t>puede ser alimentado desde circuitos TUG.</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Las protecciones por instalar en cualquier circuito deben ser adecuadas a las cargas que deben soportar en el circuito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a su alimentador.</a:t>
            </a:r>
          </a:p>
        </p:txBody>
      </p:sp>
      <p:pic>
        <p:nvPicPr>
          <p:cNvPr id="3" name="Imagen 2"/>
          <p:cNvPicPr>
            <a:picLocks noChangeAspect="1"/>
          </p:cNvPicPr>
          <p:nvPr/>
        </p:nvPicPr>
        <p:blipFill>
          <a:blip r:embed="rId2"/>
          <a:stretch>
            <a:fillRect/>
          </a:stretch>
        </p:blipFill>
        <p:spPr>
          <a:xfrm>
            <a:off x="3997418" y="334879"/>
            <a:ext cx="4133850" cy="3267075"/>
          </a:xfrm>
          <a:prstGeom prst="rect">
            <a:avLst/>
          </a:prstGeom>
        </p:spPr>
      </p:pic>
    </p:spTree>
    <p:extLst>
      <p:ext uri="{BB962C8B-B14F-4D97-AF65-F5344CB8AC3E}">
        <p14:creationId xmlns:p14="http://schemas.microsoft.com/office/powerpoint/2010/main" val="2292368050"/>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Determinación de </a:t>
            </a:r>
            <a:r>
              <a:rPr lang="es-ES" b="1" dirty="0">
                <a:solidFill>
                  <a:srgbClr val="0070C0"/>
                </a:solidFill>
                <a:latin typeface="Arial Rounded MT Bold" panose="020F0704030504030204" pitchFamily="34" charset="0"/>
              </a:rPr>
              <a:t>corrientes máximas</a:t>
            </a:r>
          </a:p>
          <a:p>
            <a:pPr algn="just"/>
            <a:r>
              <a:rPr lang="es-ES" dirty="0" smtClean="0"/>
              <a:t>Para determinar las corrientes máximas en cada </a:t>
            </a:r>
            <a:r>
              <a:rPr lang="es-ES" dirty="0"/>
              <a:t>circuito</a:t>
            </a:r>
            <a:r>
              <a:rPr lang="es-ES" dirty="0" smtClean="0"/>
              <a:t>, se debe tener en cuenta lo siguiente</a:t>
            </a:r>
            <a:r>
              <a:rPr lang="es-ES" dirty="0"/>
              <a:t>.</a:t>
            </a:r>
          </a:p>
          <a:p>
            <a:pPr algn="just"/>
            <a:r>
              <a:rPr lang="es-ES" dirty="0"/>
              <a:t>Cada boca </a:t>
            </a:r>
            <a:r>
              <a:rPr lang="es-ES" dirty="0" smtClean="0"/>
              <a:t>de iluminación </a:t>
            </a:r>
            <a:r>
              <a:rPr lang="es-ES" dirty="0"/>
              <a:t>se </a:t>
            </a:r>
            <a:r>
              <a:rPr lang="es-ES" dirty="0" smtClean="0"/>
              <a:t>considera con una </a:t>
            </a:r>
            <a:r>
              <a:rPr lang="es-ES" dirty="0"/>
              <a:t>carga </a:t>
            </a:r>
            <a:r>
              <a:rPr lang="es-ES" dirty="0" smtClean="0"/>
              <a:t>de 150 </a:t>
            </a:r>
            <a:r>
              <a:rPr lang="es-ES" dirty="0"/>
              <a:t>VA </a:t>
            </a:r>
            <a:r>
              <a:rPr lang="es-ES" dirty="0" smtClean="0"/>
              <a:t>y no puede </a:t>
            </a:r>
            <a:r>
              <a:rPr lang="es-ES" dirty="0"/>
              <a:t>haber más </a:t>
            </a:r>
            <a:r>
              <a:rPr lang="es-ES" dirty="0" smtClean="0"/>
              <a:t>de 15 bocas en un circuito de uso </a:t>
            </a:r>
            <a:r>
              <a:rPr lang="es-ES" dirty="0"/>
              <a:t>común </a:t>
            </a:r>
            <a:r>
              <a:rPr lang="es-ES" dirty="0" smtClean="0"/>
              <a:t>u 8 bocas en uno de uso </a:t>
            </a:r>
            <a:r>
              <a:rPr lang="es-ES" dirty="0"/>
              <a:t>especial.</a:t>
            </a:r>
          </a:p>
          <a:p>
            <a:pPr algn="just"/>
            <a:r>
              <a:rPr lang="es-ES" dirty="0" smtClean="0"/>
              <a:t>En los </a:t>
            </a:r>
            <a:r>
              <a:rPr lang="es-ES" dirty="0"/>
              <a:t>circuitos de tomacorrientes, se </a:t>
            </a:r>
            <a:r>
              <a:rPr lang="es-ES" dirty="0" smtClean="0"/>
              <a:t>considera </a:t>
            </a:r>
            <a:r>
              <a:rPr lang="es-ES" dirty="0"/>
              <a:t>una carga de 2200 VA </a:t>
            </a:r>
            <a:r>
              <a:rPr lang="es-ES" dirty="0" smtClean="0"/>
              <a:t>para los tomacorrientes </a:t>
            </a:r>
            <a:r>
              <a:rPr lang="es-ES" dirty="0"/>
              <a:t>de uso común con un </a:t>
            </a:r>
            <a:r>
              <a:rPr lang="es-ES" dirty="0" smtClean="0"/>
              <a:t>máximo </a:t>
            </a:r>
            <a:r>
              <a:rPr lang="es-ES" dirty="0"/>
              <a:t>de </a:t>
            </a:r>
            <a:r>
              <a:rPr lang="es-ES" dirty="0" smtClean="0"/>
              <a:t>15 bocas</a:t>
            </a:r>
            <a:r>
              <a:rPr lang="es-ES" dirty="0"/>
              <a:t>, </a:t>
            </a:r>
            <a:r>
              <a:rPr lang="es-ES" dirty="0" smtClean="0"/>
              <a:t>y 3300 VA para los </a:t>
            </a:r>
            <a:r>
              <a:rPr lang="es-ES" dirty="0"/>
              <a:t>de uso especial </a:t>
            </a:r>
            <a:r>
              <a:rPr lang="es-ES" dirty="0" smtClean="0"/>
              <a:t>con un máximo de 8 bocas</a:t>
            </a:r>
            <a:r>
              <a:rPr lang="es-ES" dirty="0"/>
              <a:t>. </a:t>
            </a:r>
            <a:r>
              <a:rPr lang="es-ES" dirty="0" smtClean="0"/>
              <a:t>En los circuitos de </a:t>
            </a:r>
            <a:r>
              <a:rPr lang="es-ES" dirty="0"/>
              <a:t>uso específico, se </a:t>
            </a:r>
            <a:r>
              <a:rPr lang="es-ES" dirty="0" smtClean="0"/>
              <a:t>calculará la corriente </a:t>
            </a:r>
            <a:r>
              <a:rPr lang="es-ES" dirty="0"/>
              <a:t>de acuerdo </a:t>
            </a:r>
            <a:r>
              <a:rPr lang="es-ES" dirty="0" smtClean="0"/>
              <a:t>al equipo que </a:t>
            </a:r>
            <a:r>
              <a:rPr lang="es-ES" dirty="0"/>
              <a:t>cada circuito deba soportar.</a:t>
            </a:r>
          </a:p>
          <a:p>
            <a:pPr algn="just"/>
            <a:r>
              <a:rPr lang="es-ES" b="1" dirty="0">
                <a:solidFill>
                  <a:srgbClr val="0070C0"/>
                </a:solidFill>
                <a:latin typeface="Arial Rounded MT Bold" panose="020F0704030504030204" pitchFamily="34" charset="0"/>
              </a:rPr>
              <a:t>Cantidad </a:t>
            </a:r>
            <a:r>
              <a:rPr lang="es-ES" b="1" dirty="0" smtClean="0">
                <a:solidFill>
                  <a:srgbClr val="0070C0"/>
                </a:solidFill>
                <a:latin typeface="Arial Rounded MT Bold" panose="020F0704030504030204" pitchFamily="34" charset="0"/>
              </a:rPr>
              <a:t>de bocas por </a:t>
            </a:r>
            <a:r>
              <a:rPr lang="es-ES" b="1" dirty="0">
                <a:solidFill>
                  <a:srgbClr val="0070C0"/>
                </a:solidFill>
                <a:latin typeface="Arial Rounded MT Bold" panose="020F0704030504030204" pitchFamily="34" charset="0"/>
              </a:rPr>
              <a:t>circuito</a:t>
            </a:r>
          </a:p>
          <a:p>
            <a:pPr algn="just"/>
            <a:r>
              <a:rPr lang="es-ES" dirty="0" smtClean="0"/>
              <a:t>Los circuitos de usos generales (</a:t>
            </a:r>
            <a:r>
              <a:rPr lang="es-ES" dirty="0" err="1" smtClean="0"/>
              <a:t>IlUG</a:t>
            </a:r>
            <a:r>
              <a:rPr lang="es-ES" dirty="0" smtClean="0"/>
              <a:t> y TUG) admiten una cantidad </a:t>
            </a:r>
            <a:r>
              <a:rPr lang="es-ES" dirty="0"/>
              <a:t>máxima </a:t>
            </a:r>
            <a:r>
              <a:rPr lang="es-ES" dirty="0" smtClean="0"/>
              <a:t>de 15 bocas por circuito</a:t>
            </a:r>
            <a:r>
              <a:rPr lang="es-ES" dirty="0"/>
              <a:t>.</a:t>
            </a:r>
          </a:p>
          <a:p>
            <a:pPr algn="just"/>
            <a:r>
              <a:rPr lang="es-ES" dirty="0"/>
              <a:t>Debemos recordar que estas bocas son de uso exclusivo </a:t>
            </a:r>
            <a:r>
              <a:rPr lang="es-ES" dirty="0" smtClean="0"/>
              <a:t>para </a:t>
            </a:r>
            <a:r>
              <a:rPr lang="es-ES" dirty="0"/>
              <a:t>la función del circuito, es decir, no se deben </a:t>
            </a:r>
            <a:r>
              <a:rPr lang="es-ES" dirty="0" smtClean="0"/>
              <a:t>mezclar bocas de iluminación </a:t>
            </a:r>
            <a:r>
              <a:rPr lang="es-ES" dirty="0"/>
              <a:t>con bocas de tomacorrientes.</a:t>
            </a:r>
          </a:p>
          <a:p>
            <a:pPr algn="just"/>
            <a:r>
              <a:rPr lang="es-ES" dirty="0"/>
              <a:t>Para los circuitos de iluminación de uso general (1UG), </a:t>
            </a:r>
            <a:r>
              <a:rPr lang="es-ES" dirty="0" smtClean="0"/>
              <a:t>la </a:t>
            </a:r>
            <a:r>
              <a:rPr lang="es-ES" dirty="0"/>
              <a:t>corriente máxima por boca no puede superar los 6 A </a:t>
            </a:r>
            <a:r>
              <a:rPr lang="es-ES" dirty="0" smtClean="0"/>
              <a:t>y</a:t>
            </a:r>
            <a:r>
              <a:rPr lang="es-ES" dirty="0"/>
              <a:t>, para los circuitos de tomacorrientes de uso general </a:t>
            </a:r>
            <a:r>
              <a:rPr lang="es-ES" dirty="0" smtClean="0"/>
              <a:t>(</a:t>
            </a:r>
            <a:r>
              <a:rPr lang="es-ES" dirty="0"/>
              <a:t>TUG), la corriente máxima por boca no puede superar </a:t>
            </a:r>
            <a:r>
              <a:rPr lang="es-ES" dirty="0" smtClean="0"/>
              <a:t>Por </a:t>
            </a:r>
            <a:r>
              <a:rPr lang="es-ES" dirty="0"/>
              <a:t>otra parte, por considerarse de uso general, se </a:t>
            </a:r>
            <a:r>
              <a:rPr lang="es-ES" dirty="0" smtClean="0"/>
              <a:t>presupone </a:t>
            </a:r>
            <a:r>
              <a:rPr lang="es-ES" dirty="0"/>
              <a:t>que:</a:t>
            </a:r>
          </a:p>
          <a:p>
            <a:pPr marL="742950" lvl="1" indent="-285750" algn="just">
              <a:buFont typeface="Arial" panose="020B0604020202020204" pitchFamily="34" charset="0"/>
              <a:buChar char="•"/>
            </a:pPr>
            <a:r>
              <a:rPr lang="es-ES" b="1" dirty="0" smtClean="0"/>
              <a:t>Todas </a:t>
            </a:r>
            <a:r>
              <a:rPr lang="es-ES" b="1" dirty="0"/>
              <a:t>las bocas del circuito no se encuentran en </a:t>
            </a:r>
            <a:r>
              <a:rPr lang="es-ES" b="1" dirty="0" smtClean="0"/>
              <a:t>funcionamiento </a:t>
            </a:r>
            <a:r>
              <a:rPr lang="es-ES" b="1" dirty="0"/>
              <a:t>en forma simultánea.</a:t>
            </a:r>
          </a:p>
          <a:p>
            <a:pPr marL="742950" lvl="1" indent="-285750" algn="just">
              <a:buFont typeface="Arial" panose="020B0604020202020204" pitchFamily="34" charset="0"/>
              <a:buChar char="•"/>
            </a:pPr>
            <a:r>
              <a:rPr lang="es-ES" b="1" dirty="0" smtClean="0"/>
              <a:t>El funcionamiento de cada uno de los elementos conectados en las diferentes </a:t>
            </a:r>
            <a:r>
              <a:rPr lang="es-ES" b="1" dirty="0"/>
              <a:t>bocas </a:t>
            </a:r>
            <a:r>
              <a:rPr lang="es-ES" b="1" dirty="0" smtClean="0"/>
              <a:t>no es continuo </a:t>
            </a:r>
            <a:r>
              <a:rPr lang="es-ES" b="1" dirty="0"/>
              <a:t>a lo largo </a:t>
            </a:r>
            <a:r>
              <a:rPr lang="es-ES" b="1" dirty="0" smtClean="0"/>
              <a:t>de las 24 horas del día</a:t>
            </a:r>
            <a:r>
              <a:rPr lang="es-ES" b="1" dirty="0"/>
              <a:t>.</a:t>
            </a:r>
          </a:p>
          <a:p>
            <a:pPr marL="742950" lvl="1" indent="-285750" algn="just">
              <a:buFont typeface="Arial" panose="020B0604020202020204" pitchFamily="34" charset="0"/>
              <a:buChar char="•"/>
            </a:pPr>
            <a:r>
              <a:rPr lang="es-ES" b="1" dirty="0" smtClean="0"/>
              <a:t>Están </a:t>
            </a:r>
            <a:r>
              <a:rPr lang="es-ES" b="1" dirty="0"/>
              <a:t>destinados exclusivamente a tomacorrientes o </a:t>
            </a:r>
            <a:r>
              <a:rPr lang="es-ES" b="1" dirty="0" smtClean="0"/>
              <a:t>iluminación en áreas cubiertas y protegidas de otros elementos </a:t>
            </a:r>
            <a:r>
              <a:rPr lang="es-ES" b="1" dirty="0"/>
              <a:t>(lluvia, tierra</a:t>
            </a:r>
            <a:r>
              <a:rPr lang="es-ES" b="1" dirty="0" smtClean="0"/>
              <a:t>, etcétera</a:t>
            </a:r>
            <a:r>
              <a:rPr lang="es-ES" b="1" dirty="0"/>
              <a:t>).</a:t>
            </a:r>
          </a:p>
          <a:p>
            <a:pPr algn="just"/>
            <a:r>
              <a:rPr lang="es-ES" dirty="0"/>
              <a:t>Los circuitos de usos especiales y de uso específico tienen </a:t>
            </a:r>
            <a:r>
              <a:rPr lang="es-ES" dirty="0" smtClean="0"/>
              <a:t>cantidades </a:t>
            </a:r>
            <a:r>
              <a:rPr lang="es-ES" dirty="0"/>
              <a:t>de bocas diferentes, pues las características de </a:t>
            </a:r>
            <a:r>
              <a:rPr lang="es-ES" dirty="0" smtClean="0"/>
              <a:t>los </a:t>
            </a:r>
            <a:r>
              <a:rPr lang="es-ES" dirty="0"/>
              <a:t>elementos que serán alimentados por ellos tienen </a:t>
            </a:r>
            <a:r>
              <a:rPr lang="es-ES" dirty="0" smtClean="0"/>
              <a:t>también </a:t>
            </a:r>
            <a:r>
              <a:rPr lang="es-ES" dirty="0"/>
              <a:t>requerimientos especiales y específicos</a:t>
            </a:r>
            <a:r>
              <a:rPr lang="es-ES" dirty="0" smtClean="0"/>
              <a:t>.</a:t>
            </a:r>
          </a:p>
        </p:txBody>
      </p:sp>
    </p:spTree>
    <p:extLst>
      <p:ext uri="{BB962C8B-B14F-4D97-AF65-F5344CB8AC3E}">
        <p14:creationId xmlns:p14="http://schemas.microsoft.com/office/powerpoint/2010/main" val="2870349907"/>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Cargas de los circuitos</a:t>
            </a:r>
            <a:endParaRPr lang="es-ES" b="1" dirty="0">
              <a:solidFill>
                <a:srgbClr val="0070C0"/>
              </a:solidFill>
              <a:latin typeface="Arial Rounded MT Bold" panose="020F0704030504030204" pitchFamily="34" charset="0"/>
            </a:endParaRPr>
          </a:p>
          <a:p>
            <a:pPr algn="just"/>
            <a:r>
              <a:rPr lang="es-ES" dirty="0"/>
              <a:t>Cada circuito </a:t>
            </a:r>
            <a:r>
              <a:rPr lang="es-ES" dirty="0" smtClean="0"/>
              <a:t>en una </a:t>
            </a:r>
            <a:r>
              <a:rPr lang="es-ES" dirty="0"/>
              <a:t>instalación </a:t>
            </a:r>
            <a:r>
              <a:rPr lang="es-ES" dirty="0" smtClean="0"/>
              <a:t>eléctrica tiene una </a:t>
            </a:r>
            <a:r>
              <a:rPr lang="es-ES" dirty="0"/>
              <a:t>función </a:t>
            </a:r>
            <a:r>
              <a:rPr lang="es-ES" dirty="0" smtClean="0"/>
              <a:t>que cumplir</a:t>
            </a:r>
            <a:r>
              <a:rPr lang="es-ES" dirty="0"/>
              <a:t>, que </a:t>
            </a:r>
            <a:r>
              <a:rPr lang="es-ES" dirty="0" smtClean="0"/>
              <a:t>es la de </a:t>
            </a:r>
            <a:r>
              <a:rPr lang="es-ES" dirty="0"/>
              <a:t>alimentar </a:t>
            </a:r>
            <a:r>
              <a:rPr lang="es-ES" dirty="0" smtClean="0"/>
              <a:t>en forma </a:t>
            </a:r>
            <a:r>
              <a:rPr lang="es-ES" dirty="0"/>
              <a:t>segura </a:t>
            </a:r>
            <a:r>
              <a:rPr lang="es-ES" dirty="0" smtClean="0"/>
              <a:t>la o las cargas </a:t>
            </a:r>
            <a:r>
              <a:rPr lang="es-ES" dirty="0"/>
              <a:t>que </a:t>
            </a:r>
            <a:r>
              <a:rPr lang="es-ES" dirty="0" smtClean="0"/>
              <a:t>son conectadas a él</a:t>
            </a:r>
            <a:r>
              <a:rPr lang="es-ES" dirty="0"/>
              <a:t>.</a:t>
            </a:r>
          </a:p>
          <a:p>
            <a:pPr algn="just"/>
            <a:r>
              <a:rPr lang="es-ES" dirty="0" smtClean="0"/>
              <a:t>Es responsabilidad del proyectista que </a:t>
            </a:r>
            <a:r>
              <a:rPr lang="es-ES" dirty="0"/>
              <a:t>diseña </a:t>
            </a:r>
            <a:r>
              <a:rPr lang="es-ES" dirty="0" smtClean="0"/>
              <a:t>la instalación </a:t>
            </a:r>
            <a:r>
              <a:rPr lang="es-ES" dirty="0"/>
              <a:t>asegurar </a:t>
            </a:r>
            <a:r>
              <a:rPr lang="es-ES" dirty="0" smtClean="0"/>
              <a:t>que </a:t>
            </a:r>
            <a:r>
              <a:rPr lang="es-ES" dirty="0"/>
              <a:t>cada </a:t>
            </a:r>
            <a:r>
              <a:rPr lang="es-ES" dirty="0" smtClean="0"/>
              <a:t>circuito estará </a:t>
            </a:r>
            <a:r>
              <a:rPr lang="es-ES" dirty="0"/>
              <a:t>constituido </a:t>
            </a:r>
            <a:r>
              <a:rPr lang="es-ES" dirty="0" smtClean="0"/>
              <a:t>por los elementos </a:t>
            </a:r>
            <a:r>
              <a:rPr lang="es-ES" dirty="0"/>
              <a:t>necesarios para </a:t>
            </a:r>
            <a:r>
              <a:rPr lang="es-ES" dirty="0" smtClean="0"/>
              <a:t>hacerla </a:t>
            </a:r>
            <a:r>
              <a:rPr lang="es-ES" dirty="0"/>
              <a:t>segura.</a:t>
            </a:r>
          </a:p>
          <a:p>
            <a:pPr algn="just"/>
            <a:r>
              <a:rPr lang="es-ES" dirty="0" smtClean="0"/>
              <a:t>Es decir, cada </a:t>
            </a:r>
            <a:r>
              <a:rPr lang="es-ES" dirty="0"/>
              <a:t>circuito contará </a:t>
            </a:r>
            <a:r>
              <a:rPr lang="es-ES" dirty="0" smtClean="0"/>
              <a:t>con la sección </a:t>
            </a:r>
            <a:r>
              <a:rPr lang="es-ES" dirty="0"/>
              <a:t>de conductores aptos para </a:t>
            </a:r>
            <a:r>
              <a:rPr lang="es-ES" dirty="0" smtClean="0"/>
              <a:t>alimentar la corriente </a:t>
            </a:r>
            <a:r>
              <a:rPr lang="es-ES" dirty="0"/>
              <a:t>necesaria para </a:t>
            </a:r>
            <a:r>
              <a:rPr lang="es-ES" dirty="0" smtClean="0"/>
              <a:t>el consumo</a:t>
            </a:r>
            <a:r>
              <a:rPr lang="es-ES" dirty="0"/>
              <a:t>, tendrá </a:t>
            </a:r>
            <a:r>
              <a:rPr lang="es-ES" dirty="0" smtClean="0"/>
              <a:t>las protecciones adecuadas </a:t>
            </a:r>
            <a:r>
              <a:rPr lang="es-ES" dirty="0"/>
              <a:t>y no habrá posibilidad de </a:t>
            </a:r>
            <a:r>
              <a:rPr lang="es-ES" dirty="0" smtClean="0"/>
              <a:t>aumentar </a:t>
            </a:r>
            <a:r>
              <a:rPr lang="es-ES" dirty="0"/>
              <a:t>las cargas más allá de los </a:t>
            </a:r>
            <a:r>
              <a:rPr lang="es-ES" dirty="0" smtClean="0"/>
              <a:t>límites </a:t>
            </a:r>
            <a:r>
              <a:rPr lang="es-ES" dirty="0"/>
              <a:t>de diseño.</a:t>
            </a:r>
          </a:p>
          <a:p>
            <a:pPr algn="ctr"/>
            <a:r>
              <a:rPr lang="es-ES" b="1" dirty="0" smtClean="0">
                <a:solidFill>
                  <a:srgbClr val="FF0000"/>
                </a:solidFill>
                <a:latin typeface="Arial Rounded MT Bold" panose="020F0704030504030204" pitchFamily="34" charset="0"/>
              </a:rPr>
              <a:t>Si una instalación requiere una </a:t>
            </a:r>
            <a:r>
              <a:rPr lang="es-ES" b="1" dirty="0">
                <a:solidFill>
                  <a:srgbClr val="FF0000"/>
                </a:solidFill>
                <a:latin typeface="Arial Rounded MT Bold" panose="020F0704030504030204" pitchFamily="34" charset="0"/>
              </a:rPr>
              <a:t>cantidad </a:t>
            </a:r>
            <a:r>
              <a:rPr lang="es-ES" b="1" dirty="0" smtClean="0">
                <a:solidFill>
                  <a:srgbClr val="FF0000"/>
                </a:solidFill>
                <a:latin typeface="Arial Rounded MT Bold" panose="020F0704030504030204" pitchFamily="34" charset="0"/>
              </a:rPr>
              <a:t>de bocas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supera la máxima para ese </a:t>
            </a:r>
            <a:r>
              <a:rPr lang="es-ES" b="1" dirty="0">
                <a:solidFill>
                  <a:srgbClr val="FF0000"/>
                </a:solidFill>
                <a:latin typeface="Arial Rounded MT Bold" panose="020F0704030504030204" pitchFamily="34" charset="0"/>
              </a:rPr>
              <a:t>tipo </a:t>
            </a:r>
            <a:r>
              <a:rPr lang="es-ES" b="1" dirty="0" smtClean="0">
                <a:solidFill>
                  <a:srgbClr val="FF0000"/>
                </a:solidFill>
                <a:latin typeface="Arial Rounded MT Bold" panose="020F0704030504030204" pitchFamily="34" charset="0"/>
              </a:rPr>
              <a:t>de circuito, se deberán </a:t>
            </a:r>
            <a:r>
              <a:rPr lang="es-ES" b="1" dirty="0">
                <a:solidFill>
                  <a:srgbClr val="FF0000"/>
                </a:solidFill>
                <a:latin typeface="Arial Rounded MT Bold" panose="020F0704030504030204" pitchFamily="34" charset="0"/>
              </a:rPr>
              <a:t>separar </a:t>
            </a:r>
            <a:r>
              <a:rPr lang="es-ES" b="1" dirty="0" smtClean="0">
                <a:solidFill>
                  <a:srgbClr val="FF0000"/>
                </a:solidFill>
                <a:latin typeface="Arial Rounded MT Bold" panose="020F0704030504030204" pitchFamily="34" charset="0"/>
              </a:rPr>
              <a:t>las bocas en tantos circuitos como sea necesario</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Artefactos </a:t>
            </a:r>
            <a:r>
              <a:rPr lang="es-ES" b="1" dirty="0"/>
              <a:t>de iluminación </a:t>
            </a:r>
            <a:r>
              <a:rPr lang="es-ES" b="1" dirty="0" smtClean="0"/>
              <a:t>interior </a:t>
            </a:r>
            <a:r>
              <a:rPr lang="es-ES" b="1" dirty="0"/>
              <a:t>que pueden </a:t>
            </a:r>
            <a:r>
              <a:rPr lang="es-ES" b="1" dirty="0" smtClean="0"/>
              <a:t>ser alimentados </a:t>
            </a:r>
            <a:r>
              <a:rPr lang="es-ES" b="1" dirty="0"/>
              <a:t>desde circuitos </a:t>
            </a:r>
            <a:r>
              <a:rPr lang="es-ES" b="1" dirty="0" err="1"/>
              <a:t>lUG</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085112" y="2850078"/>
            <a:ext cx="4279518" cy="3512312"/>
          </a:xfrm>
          <a:prstGeom prst="rect">
            <a:avLst/>
          </a:prstGeom>
        </p:spPr>
      </p:pic>
      <p:sp>
        <p:nvSpPr>
          <p:cNvPr id="4" name="Rectángulo 3"/>
          <p:cNvSpPr/>
          <p:nvPr/>
        </p:nvSpPr>
        <p:spPr>
          <a:xfrm>
            <a:off x="3966358" y="5723906"/>
            <a:ext cx="1852551" cy="638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0940248"/>
      </p:ext>
    </p:extLst>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Estos </a:t>
            </a:r>
            <a:r>
              <a:rPr lang="es-ES" dirty="0"/>
              <a:t>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a:t>Los ventiladores de techo son alimentados desde los circuitos </a:t>
            </a:r>
            <a:r>
              <a:rPr lang="es-ES" b="1" dirty="0" smtClean="0"/>
              <a:t>IUG </a:t>
            </a:r>
            <a:r>
              <a:rPr lang="es-ES" b="1" dirty="0"/>
              <a:t>tengan o no artefactos de iluminación incorporados.</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a:t>
            </a:r>
            <a:r>
              <a:rPr lang="es-ES" b="1" dirty="0" smtClean="0">
                <a:solidFill>
                  <a:srgbClr val="0070C0"/>
                </a:solidFill>
                <a:latin typeface="Arial Rounded MT Bold" panose="020F0704030504030204" pitchFamily="34" charset="0"/>
              </a:rPr>
              <a:t>especiales</a:t>
            </a:r>
          </a:p>
          <a:p>
            <a:pPr algn="just"/>
            <a:r>
              <a:rPr lang="es-ES" dirty="0"/>
              <a:t>Estos 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p:txBody>
      </p:sp>
      <p:pic>
        <p:nvPicPr>
          <p:cNvPr id="5" name="Imagen 4"/>
          <p:cNvPicPr>
            <a:picLocks noChangeAspect="1"/>
          </p:cNvPicPr>
          <p:nvPr/>
        </p:nvPicPr>
        <p:blipFill>
          <a:blip r:embed="rId2"/>
          <a:stretch>
            <a:fillRect/>
          </a:stretch>
        </p:blipFill>
        <p:spPr>
          <a:xfrm>
            <a:off x="3597368" y="1822492"/>
            <a:ext cx="4933950" cy="2571750"/>
          </a:xfrm>
          <a:prstGeom prst="rect">
            <a:avLst/>
          </a:prstGeom>
        </p:spPr>
      </p:pic>
    </p:spTree>
    <p:extLst>
      <p:ext uri="{BB962C8B-B14F-4D97-AF65-F5344CB8AC3E}">
        <p14:creationId xmlns:p14="http://schemas.microsoft.com/office/powerpoint/2010/main" val="2212812133"/>
      </p:ext>
    </p:extLst>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solidFill>
                  <a:srgbClr val="FF0000"/>
                </a:solidFill>
                <a:latin typeface="Arial Rounded MT Bold" panose="020F0704030504030204" pitchFamily="34" charset="0"/>
              </a:rPr>
              <a:t>Todos </a:t>
            </a:r>
            <a:r>
              <a:rPr lang="es-ES" b="1" dirty="0" smtClean="0">
                <a:solidFill>
                  <a:srgbClr val="FF0000"/>
                </a:solidFill>
                <a:latin typeface="Arial Rounded MT Bold" panose="020F0704030504030204" pitchFamily="34" charset="0"/>
              </a:rPr>
              <a:t>los circuitos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tomacorrientes o </a:t>
            </a:r>
            <a:r>
              <a:rPr lang="es-ES" b="1" dirty="0">
                <a:solidFill>
                  <a:srgbClr val="FF0000"/>
                </a:solidFill>
                <a:latin typeface="Arial Rounded MT Bold" panose="020F0704030504030204" pitchFamily="34" charset="0"/>
              </a:rPr>
              <a:t>de iluminación que se hallen en </a:t>
            </a:r>
            <a:r>
              <a:rPr lang="es-ES" b="1" dirty="0" smtClean="0">
                <a:solidFill>
                  <a:srgbClr val="FF0000"/>
                </a:solidFill>
                <a:latin typeface="Arial Rounded MT Bold" panose="020F0704030504030204" pitchFamily="34" charset="0"/>
              </a:rPr>
              <a:t>espacios </a:t>
            </a:r>
            <a:r>
              <a:rPr lang="es-ES" b="1" dirty="0" err="1" smtClean="0">
                <a:solidFill>
                  <a:srgbClr val="FF0000"/>
                </a:solidFill>
                <a:latin typeface="Arial Rounded MT Bold" panose="020F0704030504030204" pitchFamily="34" charset="0"/>
              </a:rPr>
              <a:t>semicubiertos</a:t>
            </a:r>
            <a:r>
              <a:rPr lang="es-ES" b="1" dirty="0" smtClean="0">
                <a:solidFill>
                  <a:srgbClr val="FF0000"/>
                </a:solidFill>
                <a:latin typeface="Arial Rounded MT Bold" panose="020F0704030504030204" pitchFamily="34" charset="0"/>
              </a:rPr>
              <a:t> o a la intemperie deben ser </a:t>
            </a:r>
            <a:r>
              <a:rPr lang="es-ES" b="1" dirty="0">
                <a:solidFill>
                  <a:srgbClr val="FF0000"/>
                </a:solidFill>
                <a:latin typeface="Arial Rounded MT Bold" panose="020F0704030504030204" pitchFamily="34" charset="0"/>
              </a:rPr>
              <a:t>realizados bajo el concepto de </a:t>
            </a:r>
            <a:r>
              <a:rPr lang="es-ES" b="1" dirty="0" smtClean="0">
                <a:solidFill>
                  <a:srgbClr val="FF0000"/>
                </a:solidFill>
                <a:latin typeface="Arial Rounded MT Bold" panose="020F0704030504030204" pitchFamily="34" charset="0"/>
              </a:rPr>
              <a:t>Circuitos de USOS </a:t>
            </a:r>
            <a:r>
              <a:rPr lang="es-ES" b="1" dirty="0">
                <a:solidFill>
                  <a:srgbClr val="FF0000"/>
                </a:solidFill>
                <a:latin typeface="Arial Rounded MT Bold" panose="020F0704030504030204" pitchFamily="34" charset="0"/>
              </a:rPr>
              <a:t>especiales</a:t>
            </a:r>
            <a:r>
              <a:rPr lang="es-ES" dirty="0" smtClean="0">
                <a:solidFill>
                  <a:srgbClr val="FF0000"/>
                </a:solidFill>
                <a:latin typeface="Arial Rounded MT Bold" panose="020F0704030504030204" pitchFamily="34" charset="0"/>
              </a:rPr>
              <a:t>.</a:t>
            </a:r>
          </a:p>
          <a:p>
            <a:pPr algn="just"/>
            <a:endParaRPr lang="es-ES" dirty="0"/>
          </a:p>
          <a:p>
            <a:pPr algn="just"/>
            <a:r>
              <a:rPr lang="es-ES" dirty="0"/>
              <a:t>La cantidad máxima de bocas en estos circuitos de usos </a:t>
            </a:r>
            <a:r>
              <a:rPr lang="es-ES" dirty="0" smtClean="0"/>
              <a:t>especiales </a:t>
            </a:r>
            <a:r>
              <a:rPr lang="es-ES" dirty="0"/>
              <a:t>es de 8, pero, al igual que en el caso de los circuitos </a:t>
            </a:r>
            <a:r>
              <a:rPr lang="es-ES" dirty="0" smtClean="0"/>
              <a:t>de </a:t>
            </a:r>
            <a:r>
              <a:rPr lang="es-ES" dirty="0"/>
              <a:t>uso general, es responsabilidad del proyectista distribuir </a:t>
            </a:r>
            <a:r>
              <a:rPr lang="es-ES" dirty="0" smtClean="0"/>
              <a:t>las </a:t>
            </a:r>
            <a:r>
              <a:rPr lang="es-ES" dirty="0"/>
              <a:t>cargas de forma de tener los circuitos con cargas </a:t>
            </a:r>
            <a:r>
              <a:rPr lang="es-ES" dirty="0" smtClean="0"/>
              <a:t>balanceadas </a:t>
            </a:r>
            <a:r>
              <a:rPr lang="es-ES" dirty="0"/>
              <a:t>y con aplicaciones similares. No es recomendable, </a:t>
            </a:r>
            <a:r>
              <a:rPr lang="es-ES" dirty="0" smtClean="0"/>
              <a:t>aunque </a:t>
            </a:r>
            <a:r>
              <a:rPr lang="es-ES" dirty="0"/>
              <a:t>la cantidad de bocas lo permita, alimentar CON el </a:t>
            </a:r>
            <a:r>
              <a:rPr lang="es-ES" dirty="0" smtClean="0"/>
              <a:t>mismo </a:t>
            </a:r>
            <a:r>
              <a:rPr lang="es-ES" dirty="0"/>
              <a:t>circuito la cocina, el horno y los equipos </a:t>
            </a:r>
            <a:r>
              <a:rPr lang="es-ES" dirty="0" smtClean="0"/>
              <a:t>acondicionadores </a:t>
            </a:r>
            <a:r>
              <a:rPr lang="es-ES" dirty="0"/>
              <a:t>de aire</a:t>
            </a:r>
            <a:r>
              <a:rPr lang="es-ES" dirty="0" smtClean="0"/>
              <a:t>.</a:t>
            </a:r>
          </a:p>
        </p:txBody>
      </p:sp>
      <p:pic>
        <p:nvPicPr>
          <p:cNvPr id="3" name="Imagen 2"/>
          <p:cNvPicPr>
            <a:picLocks noChangeAspect="1"/>
          </p:cNvPicPr>
          <p:nvPr/>
        </p:nvPicPr>
        <p:blipFill>
          <a:blip r:embed="rId2"/>
          <a:stretch>
            <a:fillRect/>
          </a:stretch>
        </p:blipFill>
        <p:spPr>
          <a:xfrm>
            <a:off x="561357" y="334880"/>
            <a:ext cx="3630633" cy="3726482"/>
          </a:xfrm>
          <a:prstGeom prst="rect">
            <a:avLst/>
          </a:prstGeom>
        </p:spPr>
      </p:pic>
      <p:sp>
        <p:nvSpPr>
          <p:cNvPr id="4" name="Rectángulo 3"/>
          <p:cNvSpPr/>
          <p:nvPr/>
        </p:nvSpPr>
        <p:spPr>
          <a:xfrm>
            <a:off x="4191990" y="670932"/>
            <a:ext cx="2660072" cy="1200329"/>
          </a:xfrm>
          <a:prstGeom prst="rect">
            <a:avLst/>
          </a:prstGeom>
        </p:spPr>
        <p:txBody>
          <a:bodyPr wrap="square">
            <a:spAutoFit/>
          </a:bodyPr>
          <a:lstStyle/>
          <a:p>
            <a:pPr algn="just"/>
            <a:r>
              <a:rPr lang="es-ES" b="1" dirty="0"/>
              <a:t>Cocina eléctrica. Por sus características </a:t>
            </a:r>
          </a:p>
          <a:p>
            <a:pPr algn="just"/>
            <a:r>
              <a:rPr lang="es-ES" b="1" dirty="0"/>
              <a:t>es un claro ejemplo para circuitos TUE.</a:t>
            </a:r>
          </a:p>
        </p:txBody>
      </p:sp>
      <p:sp>
        <p:nvSpPr>
          <p:cNvPr id="6" name="Rectángulo 5"/>
          <p:cNvSpPr/>
          <p:nvPr/>
        </p:nvSpPr>
        <p:spPr>
          <a:xfrm>
            <a:off x="5723906" y="2207314"/>
            <a:ext cx="3313216" cy="923330"/>
          </a:xfrm>
          <a:prstGeom prst="rect">
            <a:avLst/>
          </a:prstGeom>
        </p:spPr>
        <p:txBody>
          <a:bodyPr wrap="square">
            <a:spAutoFit/>
          </a:bodyPr>
          <a:lstStyle/>
          <a:p>
            <a:pPr algn="just"/>
            <a:r>
              <a:rPr lang="es-ES" b="1" dirty="0"/>
              <a:t>Acondicionadores de aire, otro claro ejemplo de </a:t>
            </a:r>
            <a:r>
              <a:rPr lang="pt-BR" b="1" dirty="0"/>
              <a:t>elementos alimentados desde circuitos TUE.</a:t>
            </a:r>
            <a:endParaRPr lang="es-ES" b="1" dirty="0"/>
          </a:p>
        </p:txBody>
      </p:sp>
      <p:pic>
        <p:nvPicPr>
          <p:cNvPr id="7" name="Imagen 6"/>
          <p:cNvPicPr>
            <a:picLocks noChangeAspect="1"/>
          </p:cNvPicPr>
          <p:nvPr/>
        </p:nvPicPr>
        <p:blipFill>
          <a:blip r:embed="rId3"/>
          <a:stretch>
            <a:fillRect/>
          </a:stretch>
        </p:blipFill>
        <p:spPr>
          <a:xfrm>
            <a:off x="9191749" y="1125929"/>
            <a:ext cx="2647950" cy="3086100"/>
          </a:xfrm>
          <a:prstGeom prst="rect">
            <a:avLst/>
          </a:prstGeom>
        </p:spPr>
      </p:pic>
    </p:spTree>
    <p:extLst>
      <p:ext uri="{BB962C8B-B14F-4D97-AF65-F5344CB8AC3E}">
        <p14:creationId xmlns:p14="http://schemas.microsoft.com/office/powerpoint/2010/main" val="1020408209"/>
      </p:ext>
    </p:extLst>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Iluminación </a:t>
            </a:r>
            <a:r>
              <a:rPr lang="es-ES" b="1" dirty="0">
                <a:solidFill>
                  <a:srgbClr val="0070C0"/>
                </a:solidFill>
                <a:latin typeface="Arial Rounded MT Bold" panose="020F0704030504030204" pitchFamily="34" charset="0"/>
              </a:rPr>
              <a:t>de jardines</a:t>
            </a:r>
          </a:p>
          <a:p>
            <a:pPr algn="just"/>
            <a:r>
              <a:rPr lang="es-ES" dirty="0"/>
              <a:t>Cuando </a:t>
            </a:r>
            <a:r>
              <a:rPr lang="es-ES" dirty="0" smtClean="0"/>
              <a:t>se deben </a:t>
            </a:r>
            <a:r>
              <a:rPr lang="es-ES" dirty="0"/>
              <a:t>alimentar circuitos en jardines, </a:t>
            </a:r>
            <a:r>
              <a:rPr lang="es-ES" dirty="0" smtClean="0"/>
              <a:t>tenemos </a:t>
            </a:r>
            <a:r>
              <a:rPr lang="es-ES" dirty="0"/>
              <a:t>dos opciones, </a:t>
            </a:r>
            <a:r>
              <a:rPr lang="es-ES" dirty="0" smtClean="0"/>
              <a:t>la primera </a:t>
            </a:r>
            <a:r>
              <a:rPr lang="es-ES" dirty="0"/>
              <a:t>consiste en tender </a:t>
            </a:r>
            <a:r>
              <a:rPr lang="es-ES" dirty="0" smtClean="0"/>
              <a:t>cañerías </a:t>
            </a:r>
            <a:r>
              <a:rPr lang="es-ES" dirty="0"/>
              <a:t>desde </a:t>
            </a:r>
            <a:r>
              <a:rPr lang="es-ES" dirty="0" smtClean="0"/>
              <a:t>el tablero </a:t>
            </a:r>
            <a:r>
              <a:rPr lang="es-ES" dirty="0"/>
              <a:t>seccional hasta cada caja </a:t>
            </a:r>
            <a:r>
              <a:rPr lang="es-ES" dirty="0" smtClean="0"/>
              <a:t>de paso o empalme </a:t>
            </a:r>
            <a:r>
              <a:rPr lang="es-ES" dirty="0"/>
              <a:t>desde donde </a:t>
            </a:r>
            <a:r>
              <a:rPr lang="es-ES" dirty="0" smtClean="0"/>
              <a:t>se alimentarán los </a:t>
            </a:r>
            <a:r>
              <a:rPr lang="es-ES" dirty="0"/>
              <a:t>artefactos de iluminación. La segunda es tender </a:t>
            </a:r>
            <a:r>
              <a:rPr lang="es-ES" dirty="0" smtClean="0"/>
              <a:t>cables </a:t>
            </a:r>
            <a:r>
              <a:rPr lang="es-ES" dirty="0"/>
              <a:t>de tipo subterráneo con las protecciones de </a:t>
            </a:r>
            <a:r>
              <a:rPr lang="es-ES" dirty="0" smtClean="0"/>
              <a:t>ladrillos </a:t>
            </a:r>
            <a:r>
              <a:rPr lang="es-ES" dirty="0"/>
              <a:t>o losetas.</a:t>
            </a:r>
          </a:p>
          <a:p>
            <a:pPr algn="just"/>
            <a:r>
              <a:rPr lang="es-ES" dirty="0"/>
              <a:t>Ambas formas tienen requerimientos especiales por </a:t>
            </a:r>
            <a:r>
              <a:rPr lang="es-ES" dirty="0" smtClean="0"/>
              <a:t>cumplirse</a:t>
            </a:r>
            <a:r>
              <a:rPr lang="es-ES" dirty="0"/>
              <a:t>. En el primer caso, se deben instalar caños </a:t>
            </a:r>
            <a:r>
              <a:rPr lang="es-ES" dirty="0" smtClean="0"/>
              <a:t>especiales </a:t>
            </a:r>
            <a:r>
              <a:rPr lang="es-ES" dirty="0"/>
              <a:t>sin empalmes entre las cajas de paso</a:t>
            </a:r>
            <a:r>
              <a:rPr lang="es-ES" dirty="0" smtClean="0"/>
              <a:t>, a </a:t>
            </a:r>
            <a:r>
              <a:rPr lang="es-ES" dirty="0"/>
              <a:t>la profundidad adecuada y con las protecciones </a:t>
            </a:r>
            <a:r>
              <a:rPr lang="es-ES" dirty="0" smtClean="0"/>
              <a:t>mecánicas </a:t>
            </a:r>
            <a:r>
              <a:rPr lang="es-ES" dirty="0"/>
              <a:t>necesarias (ladrillos o losetas) a fin de </a:t>
            </a:r>
            <a:r>
              <a:rPr lang="es-ES" dirty="0" smtClean="0"/>
              <a:t>evitar </a:t>
            </a:r>
            <a:r>
              <a:rPr lang="es-ES" dirty="0"/>
              <a:t>daños o que las raíces de las plantas </a:t>
            </a:r>
            <a:r>
              <a:rPr lang="es-ES" dirty="0" smtClean="0"/>
              <a:t>entren en ellos. En el segundo </a:t>
            </a:r>
            <a:r>
              <a:rPr lang="es-ES" dirty="0"/>
              <a:t>caso, </a:t>
            </a:r>
            <a:r>
              <a:rPr lang="es-ES" dirty="0" smtClean="0"/>
              <a:t>este peligro </a:t>
            </a:r>
            <a:r>
              <a:rPr lang="es-ES" dirty="0"/>
              <a:t>(</a:t>
            </a:r>
            <a:r>
              <a:rPr lang="es-ES" dirty="0" smtClean="0"/>
              <a:t>la entrada </a:t>
            </a:r>
            <a:endParaRPr lang="es-ES" dirty="0"/>
          </a:p>
          <a:p>
            <a:pPr algn="just"/>
            <a:r>
              <a:rPr lang="es-ES" dirty="0" smtClean="0"/>
              <a:t>de raíces) no </a:t>
            </a:r>
            <a:r>
              <a:rPr lang="es-ES" dirty="0"/>
              <a:t>se tiene</a:t>
            </a:r>
            <a:r>
              <a:rPr lang="es-ES" dirty="0" smtClean="0"/>
              <a:t>. Por otra parte, en el caso </a:t>
            </a:r>
            <a:r>
              <a:rPr lang="es-ES" dirty="0"/>
              <a:t>de </a:t>
            </a:r>
            <a:r>
              <a:rPr lang="es-ES" dirty="0" smtClean="0"/>
              <a:t>ser necesario el recambio de algún </a:t>
            </a:r>
            <a:r>
              <a:rPr lang="es-ES" dirty="0"/>
              <a:t>conductor, la </a:t>
            </a:r>
          </a:p>
          <a:p>
            <a:pPr algn="just"/>
            <a:r>
              <a:rPr lang="es-ES" dirty="0"/>
              <a:t>instalación </a:t>
            </a:r>
            <a:r>
              <a:rPr lang="es-ES" dirty="0" smtClean="0"/>
              <a:t>en cañería </a:t>
            </a:r>
            <a:r>
              <a:rPr lang="es-ES" dirty="0"/>
              <a:t>permite </a:t>
            </a:r>
            <a:r>
              <a:rPr lang="es-ES" dirty="0" smtClean="0"/>
              <a:t>un rápido </a:t>
            </a:r>
            <a:r>
              <a:rPr lang="es-ES" dirty="0"/>
              <a:t>reemplazo; </a:t>
            </a:r>
            <a:r>
              <a:rPr lang="es-ES" dirty="0" smtClean="0"/>
              <a:t>en cambio si los </a:t>
            </a:r>
            <a:r>
              <a:rPr lang="es-ES" dirty="0"/>
              <a:t>cables son subterráneos, </a:t>
            </a:r>
            <a:r>
              <a:rPr lang="es-ES" dirty="0" smtClean="0"/>
              <a:t>se debe </a:t>
            </a:r>
            <a:r>
              <a:rPr lang="es-ES" dirty="0"/>
              <a:t>realizar una zanja que rompe </a:t>
            </a:r>
            <a:r>
              <a:rPr lang="es-ES" dirty="0" smtClean="0"/>
              <a:t>la superficie del jardín.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La iluminación </a:t>
            </a:r>
            <a:r>
              <a:rPr lang="es-ES" b="1" dirty="0"/>
              <a:t>de espacios </a:t>
            </a:r>
            <a:r>
              <a:rPr lang="es-ES" b="1" dirty="0" err="1"/>
              <a:t>semicubiertos</a:t>
            </a:r>
            <a:r>
              <a:rPr lang="es-ES" b="1" dirty="0"/>
              <a:t> </a:t>
            </a:r>
            <a:r>
              <a:rPr lang="es-ES" b="1" dirty="0" smtClean="0"/>
              <a:t>o descubiertos </a:t>
            </a:r>
            <a:r>
              <a:rPr lang="es-ES" b="1" dirty="0"/>
              <a:t>debe ser realizada con circuitos JUE</a:t>
            </a:r>
            <a:r>
              <a:rPr lang="es-ES" b="1" dirty="0" smtClean="0"/>
              <a:t>.</a:t>
            </a:r>
          </a:p>
          <a:p>
            <a:pPr algn="ctr"/>
            <a:r>
              <a:rPr lang="es-ES" b="1" dirty="0">
                <a:solidFill>
                  <a:srgbClr val="FF0000"/>
                </a:solidFill>
                <a:latin typeface="Arial Rounded MT Bold" panose="020F0704030504030204" pitchFamily="34" charset="0"/>
              </a:rPr>
              <a:t>En los circuitos de USO específico, el proyectista es el único capacitado para dimensionar los elementos que lo compondrán, desde los conductores hasta las protecciones.</a:t>
            </a:r>
          </a:p>
          <a:p>
            <a:pPr algn="ctr"/>
            <a:endParaRPr lang="es-ES" b="1" dirty="0" smtClean="0"/>
          </a:p>
        </p:txBody>
      </p:sp>
      <p:pic>
        <p:nvPicPr>
          <p:cNvPr id="5" name="Imagen 4"/>
          <p:cNvPicPr>
            <a:picLocks noChangeAspect="1"/>
          </p:cNvPicPr>
          <p:nvPr/>
        </p:nvPicPr>
        <p:blipFill>
          <a:blip r:embed="rId2"/>
          <a:stretch>
            <a:fillRect/>
          </a:stretch>
        </p:blipFill>
        <p:spPr>
          <a:xfrm>
            <a:off x="4085112" y="2945327"/>
            <a:ext cx="3835730" cy="2885457"/>
          </a:xfrm>
          <a:prstGeom prst="rect">
            <a:avLst/>
          </a:prstGeom>
        </p:spPr>
      </p:pic>
    </p:spTree>
    <p:extLst>
      <p:ext uri="{BB962C8B-B14F-4D97-AF65-F5344CB8AC3E}">
        <p14:creationId xmlns:p14="http://schemas.microsoft.com/office/powerpoint/2010/main" val="1889084434"/>
      </p:ext>
    </p:extLst>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7736" y="216126"/>
            <a:ext cx="1170509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específicos</a:t>
            </a:r>
          </a:p>
          <a:p>
            <a:pPr algn="just"/>
            <a:r>
              <a:rPr lang="es-ES" dirty="0"/>
              <a:t>Estos circuitos se emplean para alimentar equipos y cargas </a:t>
            </a:r>
            <a:r>
              <a:rPr lang="es-ES" dirty="0" smtClean="0"/>
              <a:t>específicos</a:t>
            </a:r>
            <a:r>
              <a:rPr lang="es-ES" dirty="0"/>
              <a:t>; no pueden ser empleados para otro destino </a:t>
            </a:r>
            <a:r>
              <a:rPr lang="es-ES" dirty="0" smtClean="0"/>
              <a:t>que </a:t>
            </a:r>
            <a:r>
              <a:rPr lang="es-ES" dirty="0"/>
              <a:t>el que ha sido determinado en su diseño.</a:t>
            </a:r>
          </a:p>
          <a:p>
            <a:pPr algn="just"/>
            <a:r>
              <a:rPr lang="es-ES" dirty="0"/>
              <a:t>A diferencia de los circuitos de uso general que son </a:t>
            </a:r>
            <a:r>
              <a:rPr lang="es-ES" dirty="0" smtClean="0"/>
              <a:t>únicamente </a:t>
            </a:r>
            <a:r>
              <a:rPr lang="es-ES" dirty="0"/>
              <a:t>monofásicos (fase y neutro), los circuitos de uso </a:t>
            </a:r>
            <a:r>
              <a:rPr lang="es-ES" dirty="0" smtClean="0"/>
              <a:t>específico </a:t>
            </a:r>
            <a:r>
              <a:rPr lang="es-ES" dirty="0"/>
              <a:t>pueden ser monofásicos (fase y neutro) o trifásicos </a:t>
            </a:r>
            <a:r>
              <a:rPr lang="es-ES" dirty="0" smtClean="0"/>
              <a:t>(</a:t>
            </a:r>
            <a:r>
              <a:rPr lang="es-ES" dirty="0"/>
              <a:t>con o sin acceso a neutro).</a:t>
            </a:r>
          </a:p>
          <a:p>
            <a:pPr algn="just"/>
            <a:r>
              <a:rPr lang="es-ES" dirty="0"/>
              <a:t>Los principales ejemplos de aplicaciones de estos circuitos </a:t>
            </a:r>
            <a:r>
              <a:rPr lang="es-ES" dirty="0" smtClean="0"/>
              <a:t>son </a:t>
            </a:r>
            <a:r>
              <a:rPr lang="es-ES" dirty="0"/>
              <a:t>aquellas cargas que, por su importancia, requieren </a:t>
            </a:r>
            <a:r>
              <a:rPr lang="es-ES" dirty="0" smtClean="0"/>
              <a:t>cuidados </a:t>
            </a:r>
            <a:r>
              <a:rPr lang="es-ES" dirty="0"/>
              <a:t>especiales. Entre los elementos que se alimentan por </a:t>
            </a:r>
            <a:r>
              <a:rPr lang="es-ES" dirty="0" smtClean="0"/>
              <a:t>este </a:t>
            </a:r>
            <a:r>
              <a:rPr lang="es-ES" dirty="0"/>
              <a:t>tipo de circuitos, se encuentran: los portones de </a:t>
            </a:r>
            <a:r>
              <a:rPr lang="es-ES" dirty="0" smtClean="0"/>
              <a:t>cocheras</a:t>
            </a:r>
            <a:r>
              <a:rPr lang="es-ES" dirty="0"/>
              <a:t>, bombas elevadoras de agua, equipamiento de </a:t>
            </a:r>
            <a:r>
              <a:rPr lang="es-ES" dirty="0" smtClean="0"/>
              <a:t>piletas, equipos </a:t>
            </a:r>
            <a:r>
              <a:rPr lang="es-ES" dirty="0"/>
              <a:t>acondicionadores de aire centrales, controles de </a:t>
            </a:r>
            <a:r>
              <a:rPr lang="es-ES" dirty="0" smtClean="0"/>
              <a:t>calderas </a:t>
            </a:r>
            <a:r>
              <a:rPr lang="es-ES" dirty="0"/>
              <a:t>de calefacción o provisión de agua caliente (</a:t>
            </a:r>
            <a:r>
              <a:rPr lang="es-ES" dirty="0" smtClean="0"/>
              <a:t>central </a:t>
            </a:r>
            <a:r>
              <a:rPr lang="es-ES" dirty="0"/>
              <a:t>del edificio o individual de cada departamento), </a:t>
            </a:r>
            <a:r>
              <a:rPr lang="es-ES" dirty="0" smtClean="0"/>
              <a:t>cascadas </a:t>
            </a:r>
            <a:r>
              <a:rPr lang="es-ES" dirty="0"/>
              <a:t>u otros elementos de decoración en jardines o </a:t>
            </a:r>
            <a:r>
              <a:rPr lang="es-ES" dirty="0" smtClean="0"/>
              <a:t>vestíbulos </a:t>
            </a:r>
            <a:r>
              <a:rPr lang="es-ES" dirty="0"/>
              <a:t>de hoteles en los que se combinen luces y agua, hornos </a:t>
            </a:r>
            <a:r>
              <a:rPr lang="es-ES" dirty="0" smtClean="0"/>
              <a:t>eléctricos </a:t>
            </a:r>
            <a:r>
              <a:rPr lang="es-ES" dirty="0"/>
              <a:t>de tipo industrial (cerámica, forjado, etcétera</a:t>
            </a:r>
            <a:r>
              <a:rPr lang="es-ES" dirty="0" smtClean="0"/>
              <a:t>).</a:t>
            </a:r>
          </a:p>
          <a:p>
            <a:pPr algn="just"/>
            <a:r>
              <a:rPr lang="es-ES" b="1" dirty="0" smtClean="0">
                <a:solidFill>
                  <a:srgbClr val="0070C0"/>
                </a:solidFill>
                <a:latin typeface="Arial Rounded MT Bold" panose="020F0704030504030204" pitchFamily="34" charset="0"/>
              </a:rPr>
              <a:t>Laboratorios de computación</a:t>
            </a:r>
            <a:endParaRPr lang="es-ES" b="1" dirty="0">
              <a:solidFill>
                <a:srgbClr val="0070C0"/>
              </a:solidFill>
              <a:latin typeface="Arial Rounded MT Bold" panose="020F0704030504030204" pitchFamily="34" charset="0"/>
            </a:endParaRPr>
          </a:p>
          <a:p>
            <a:pPr algn="just"/>
            <a:r>
              <a:rPr lang="es-ES" dirty="0"/>
              <a:t>Cuando hablamos de equipamiento que </a:t>
            </a:r>
            <a:r>
              <a:rPr lang="es-ES" dirty="0" smtClean="0"/>
              <a:t>requiere </a:t>
            </a:r>
            <a:r>
              <a:rPr lang="es-ES" dirty="0"/>
              <a:t>tensiones estabilizadas, por </a:t>
            </a:r>
            <a:r>
              <a:rPr lang="es-ES" dirty="0" smtClean="0"/>
              <a:t>ejemplo en laboratorios o en sistemas computacionales</a:t>
            </a:r>
            <a:r>
              <a:rPr lang="es-ES" dirty="0"/>
              <a:t>, </a:t>
            </a:r>
            <a:r>
              <a:rPr lang="es-ES" dirty="0" smtClean="0"/>
              <a:t>la energía </a:t>
            </a:r>
            <a:r>
              <a:rPr lang="es-ES" dirty="0"/>
              <a:t>eléctrica </a:t>
            </a:r>
            <a:r>
              <a:rPr lang="es-ES" dirty="0" smtClean="0"/>
              <a:t>provista </a:t>
            </a:r>
            <a:r>
              <a:rPr lang="es-ES" dirty="0"/>
              <a:t>por </a:t>
            </a:r>
            <a:r>
              <a:rPr lang="es-ES" dirty="0" smtClean="0"/>
              <a:t>la red de la distribuidora</a:t>
            </a:r>
            <a:r>
              <a:rPr lang="es-ES" dirty="0"/>
              <a:t>, </a:t>
            </a:r>
            <a:r>
              <a:rPr lang="es-ES" dirty="0" smtClean="0"/>
              <a:t>antes </a:t>
            </a:r>
            <a:r>
              <a:rPr lang="es-ES" dirty="0"/>
              <a:t>de </a:t>
            </a:r>
            <a:r>
              <a:rPr lang="es-ES" dirty="0" smtClean="0"/>
              <a:t>su utilización</a:t>
            </a:r>
            <a:r>
              <a:rPr lang="es-ES" dirty="0"/>
              <a:t>, debe sufrir un </a:t>
            </a:r>
            <a:r>
              <a:rPr lang="es-ES" dirty="0" smtClean="0"/>
              <a:t>proceso </a:t>
            </a:r>
            <a:r>
              <a:rPr lang="es-ES" dirty="0"/>
              <a:t>de estabilización </a:t>
            </a:r>
            <a:r>
              <a:rPr lang="es-ES" dirty="0" smtClean="0"/>
              <a:t>y eliminación de ruido en la línea. Este </a:t>
            </a:r>
            <a:r>
              <a:rPr lang="es-ES" dirty="0"/>
              <a:t>proceso, </a:t>
            </a:r>
            <a:r>
              <a:rPr lang="es-ES" dirty="0" smtClean="0"/>
              <a:t>denominado </a:t>
            </a:r>
            <a:r>
              <a:rPr lang="es-ES" dirty="0"/>
              <a:t>estabilización, </a:t>
            </a:r>
            <a:r>
              <a:rPr lang="es-ES" dirty="0" smtClean="0"/>
              <a:t>se realiza por </a:t>
            </a:r>
            <a:r>
              <a:rPr lang="es-ES" dirty="0"/>
              <a:t>medio de equipos electromecánicos </a:t>
            </a:r>
            <a:r>
              <a:rPr lang="es-ES" dirty="0" smtClean="0"/>
              <a:t>o electrónicos</a:t>
            </a:r>
            <a:r>
              <a:rPr lang="es-ES" dirty="0"/>
              <a:t>.</a:t>
            </a:r>
          </a:p>
          <a:p>
            <a:pPr algn="just"/>
            <a:r>
              <a:rPr lang="es-ES" dirty="0" smtClean="0"/>
              <a:t>La alimentación del o de los estabilizadores se hará a través de un circuito </a:t>
            </a:r>
            <a:r>
              <a:rPr lang="es-ES" dirty="0"/>
              <a:t>de uso específico y</a:t>
            </a:r>
            <a:r>
              <a:rPr lang="es-ES" dirty="0" smtClean="0"/>
              <a:t>, a la salida del estabilizador</a:t>
            </a:r>
            <a:r>
              <a:rPr lang="es-ES" dirty="0"/>
              <a:t>, deberá tener un </a:t>
            </a:r>
            <a:r>
              <a:rPr lang="es-ES" dirty="0" smtClean="0"/>
              <a:t>tablero </a:t>
            </a:r>
            <a:r>
              <a:rPr lang="es-ES" dirty="0"/>
              <a:t>que </a:t>
            </a:r>
            <a:r>
              <a:rPr lang="es-ES" dirty="0" smtClean="0"/>
              <a:t>incluya las protecciones adecuadas para las cargas </a:t>
            </a:r>
            <a:r>
              <a:rPr lang="es-ES" dirty="0"/>
              <a:t>que deberán </a:t>
            </a:r>
            <a:r>
              <a:rPr lang="es-ES" dirty="0" smtClean="0"/>
              <a:t>ser </a:t>
            </a:r>
            <a:r>
              <a:rPr lang="es-ES" dirty="0"/>
              <a:t>alimentadas</a:t>
            </a:r>
            <a:r>
              <a:rPr lang="es-ES" dirty="0" smtClean="0"/>
              <a:t>.</a:t>
            </a:r>
          </a:p>
          <a:p>
            <a:pPr algn="just"/>
            <a:r>
              <a:rPr lang="es-ES" dirty="0" smtClean="0"/>
              <a:t>Los </a:t>
            </a:r>
            <a:r>
              <a:rPr lang="es-ES" dirty="0"/>
              <a:t>equipos </a:t>
            </a:r>
            <a:r>
              <a:rPr lang="es-ES" dirty="0" smtClean="0"/>
              <a:t>y bombas </a:t>
            </a:r>
            <a:r>
              <a:rPr lang="es-ES" dirty="0"/>
              <a:t>destinados </a:t>
            </a:r>
            <a:r>
              <a:rPr lang="es-ES" dirty="0" smtClean="0"/>
              <a:t>a cascadas </a:t>
            </a:r>
            <a:r>
              <a:rPr lang="es-ES" dirty="0"/>
              <a:t>de decoración en jardines </a:t>
            </a:r>
            <a:r>
              <a:rPr lang="es-ES" dirty="0" smtClean="0"/>
              <a:t>son </a:t>
            </a:r>
            <a:r>
              <a:rPr lang="es-ES" dirty="0"/>
              <a:t>un ejemplo de empleo de circuito de uso específico</a:t>
            </a:r>
            <a:r>
              <a:rPr lang="es-ES" dirty="0" smtClean="0"/>
              <a:t>.</a:t>
            </a:r>
          </a:p>
          <a:p>
            <a:pPr algn="just"/>
            <a:r>
              <a:rPr lang="es-ES" b="1" dirty="0">
                <a:latin typeface="Arial Rounded MT Bold" panose="020F0704030504030204" pitchFamily="34" charset="0"/>
              </a:rPr>
              <a:t>Los equipos de bombas y filtros de piletas de natación, y su iluminación requieren circuitos de uso específico. Calderas y equipos acondicionadores de aire central son otro ejemplo de cargas destinadas a ser alimentadas por circuitos de uso específico.</a:t>
            </a:r>
          </a:p>
          <a:p>
            <a:pPr algn="just"/>
            <a:endParaRPr lang="es-ES" dirty="0" smtClean="0"/>
          </a:p>
        </p:txBody>
      </p:sp>
    </p:spTree>
    <p:extLst>
      <p:ext uri="{BB962C8B-B14F-4D97-AF65-F5344CB8AC3E}">
        <p14:creationId xmlns:p14="http://schemas.microsoft.com/office/powerpoint/2010/main" val="2815781878"/>
      </p:ext>
    </p:extLst>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07522" y="2132195"/>
            <a:ext cx="10782795" cy="2800767"/>
          </a:xfrm>
          <a:prstGeom prst="rect">
            <a:avLst/>
          </a:prstGeom>
        </p:spPr>
        <p:txBody>
          <a:bodyPr wrap="square">
            <a:spAutoFit/>
          </a:bodyPr>
          <a:lstStyle/>
          <a:p>
            <a:pPr algn="ctr"/>
            <a:r>
              <a:rPr lang="es-ES" sz="4400" b="1" dirty="0" smtClean="0"/>
              <a:t>EFECTOS SOBRE LAS INSTALACIONES </a:t>
            </a:r>
            <a:endParaRPr lang="es-ES" sz="4400" b="1" dirty="0"/>
          </a:p>
          <a:p>
            <a:pPr algn="ctr"/>
            <a:r>
              <a:rPr lang="es-ES" sz="4400" b="1" dirty="0"/>
              <a:t>Fenómeno </a:t>
            </a:r>
            <a:r>
              <a:rPr lang="es-ES" sz="4400" b="1" dirty="0" smtClean="0"/>
              <a:t>de los armónicos y explicación del método de calculo de las corrientes de cortocircuito</a:t>
            </a:r>
            <a:endParaRPr lang="es-ES" sz="4400" b="1" dirty="0"/>
          </a:p>
        </p:txBody>
      </p:sp>
    </p:spTree>
    <p:extLst>
      <p:ext uri="{BB962C8B-B14F-4D97-AF65-F5344CB8AC3E}">
        <p14:creationId xmlns:p14="http://schemas.microsoft.com/office/powerpoint/2010/main" val="3943868687"/>
      </p:ext>
    </p:extLst>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8" y="187325"/>
            <a:ext cx="11495314" cy="5632311"/>
          </a:xfrm>
          <a:prstGeom prst="rect">
            <a:avLst/>
          </a:prstGeom>
        </p:spPr>
        <p:txBody>
          <a:bodyPr wrap="square">
            <a:spAutoFit/>
          </a:bodyPr>
          <a:lstStyle/>
          <a:p>
            <a:pPr algn="just"/>
            <a:r>
              <a:rPr lang="es-ES" dirty="0" smtClean="0"/>
              <a:t>Los </a:t>
            </a:r>
            <a:r>
              <a:rPr lang="es-ES" dirty="0"/>
              <a:t>armónicos se encuentran presentes en sistemas </a:t>
            </a:r>
            <a:r>
              <a:rPr lang="es-ES" dirty="0" smtClean="0"/>
              <a:t>eléctricos </a:t>
            </a:r>
            <a:r>
              <a:rPr lang="es-ES" dirty="0"/>
              <a:t>de corriente alterna. Son señales </a:t>
            </a:r>
            <a:r>
              <a:rPr lang="es-ES" dirty="0" smtClean="0"/>
              <a:t>eléctricas cuyas </a:t>
            </a:r>
            <a:r>
              <a:rPr lang="es-ES" dirty="0"/>
              <a:t>frecuencias son múltiplos de la frecuencia </a:t>
            </a:r>
            <a:r>
              <a:rPr lang="es-ES" dirty="0" smtClean="0"/>
              <a:t>fundamental </a:t>
            </a:r>
            <a:r>
              <a:rPr lang="es-ES" dirty="0"/>
              <a:t>del sistema y cuya amplitud va decreciendo </a:t>
            </a:r>
            <a:r>
              <a:rPr lang="es-ES" dirty="0" smtClean="0"/>
              <a:t>conforme </a:t>
            </a:r>
            <a:r>
              <a:rPr lang="es-ES" dirty="0"/>
              <a:t>aumenta el múltiplo.</a:t>
            </a:r>
          </a:p>
          <a:p>
            <a:pPr algn="just"/>
            <a:r>
              <a:rPr lang="es-ES" dirty="0"/>
              <a:t>Si denominamos al a la amplitud de la frecuencia </a:t>
            </a:r>
            <a:r>
              <a:rPr lang="es-ES" dirty="0" smtClean="0"/>
              <a:t>fundamental</a:t>
            </a:r>
            <a:r>
              <a:rPr lang="es-ES" dirty="0"/>
              <a:t>, será </a:t>
            </a:r>
            <a:r>
              <a:rPr lang="es-ES" b="1" dirty="0"/>
              <a:t>a2</a:t>
            </a:r>
            <a:r>
              <a:rPr lang="es-ES" dirty="0"/>
              <a:t> la primera armónica (frecuencia doble de la </a:t>
            </a:r>
            <a:r>
              <a:rPr lang="es-ES" dirty="0" smtClean="0"/>
              <a:t>frecuencia </a:t>
            </a:r>
            <a:r>
              <a:rPr lang="es-ES" dirty="0"/>
              <a:t>de la fundamental); </a:t>
            </a:r>
            <a:r>
              <a:rPr lang="es-ES" b="1" dirty="0"/>
              <a:t>a3</a:t>
            </a:r>
            <a:r>
              <a:rPr lang="es-ES" dirty="0"/>
              <a:t>, la amplitud de la segunda </a:t>
            </a:r>
            <a:r>
              <a:rPr lang="es-ES" dirty="0" smtClean="0"/>
              <a:t>armónica </a:t>
            </a:r>
            <a:r>
              <a:rPr lang="es-ES" dirty="0"/>
              <a:t>(frecuencia triple de la fundamental), y así </a:t>
            </a:r>
            <a:r>
              <a:rPr lang="es-ES" dirty="0" smtClean="0"/>
              <a:t>sucesivamente </a:t>
            </a:r>
            <a:r>
              <a:rPr lang="es-ES" dirty="0"/>
              <a:t>se tiene que</a:t>
            </a:r>
            <a:r>
              <a:rPr lang="es-ES" dirty="0" smtClean="0"/>
              <a:t>:</a:t>
            </a:r>
          </a:p>
          <a:p>
            <a:pPr algn="ctr"/>
            <a:r>
              <a:rPr lang="es-ES" b="1" dirty="0" smtClean="0"/>
              <a:t>al&gt;a2&gt;a3&gt;a4&gt;a5&gt;a6</a:t>
            </a:r>
            <a:r>
              <a:rPr lang="es-ES" b="1" dirty="0"/>
              <a:t>...</a:t>
            </a:r>
          </a:p>
          <a:p>
            <a:pPr algn="just"/>
            <a:r>
              <a:rPr lang="es-ES" dirty="0" smtClean="0"/>
              <a:t>En </a:t>
            </a:r>
            <a:r>
              <a:rPr lang="es-ES" dirty="0"/>
              <a:t>toda instalación eléctrica existirán siempre armónicos </a:t>
            </a:r>
            <a:r>
              <a:rPr lang="es-ES" dirty="0" smtClean="0"/>
              <a:t>presentes </a:t>
            </a:r>
            <a:r>
              <a:rPr lang="es-ES" dirty="0"/>
              <a:t>que originan la distorsión de la señal. El problema </a:t>
            </a:r>
            <a:r>
              <a:rPr lang="es-ES" dirty="0" smtClean="0"/>
              <a:t>grave </a:t>
            </a:r>
            <a:r>
              <a:rPr lang="es-ES" dirty="0"/>
              <a:t>aparece cuando los armónicos son de corriente y no </a:t>
            </a:r>
            <a:r>
              <a:rPr lang="es-ES" dirty="0" smtClean="0"/>
              <a:t>de </a:t>
            </a:r>
            <a:r>
              <a:rPr lang="es-ES" dirty="0"/>
              <a:t>tensión, aunque en general se presentan juntos, pues los </a:t>
            </a:r>
            <a:r>
              <a:rPr lang="es-ES" dirty="0" smtClean="0"/>
              <a:t>circuitos </a:t>
            </a:r>
            <a:r>
              <a:rPr lang="es-ES" dirty="0"/>
              <a:t>eléctricos comunes en una instalación alimentan </a:t>
            </a:r>
            <a:r>
              <a:rPr lang="es-ES" dirty="0" smtClean="0"/>
              <a:t>equipos </a:t>
            </a:r>
            <a:r>
              <a:rPr lang="es-ES" dirty="0"/>
              <a:t>que normalmente generan los armónicos. A </a:t>
            </a:r>
            <a:r>
              <a:rPr lang="es-ES" dirty="0" smtClean="0"/>
              <a:t>continuación </a:t>
            </a:r>
            <a:r>
              <a:rPr lang="es-ES" dirty="0"/>
              <a:t>mencionamos los tipos de equipos que generan </a:t>
            </a:r>
            <a:r>
              <a:rPr lang="es-ES" dirty="0" smtClean="0"/>
              <a:t>armónicos</a:t>
            </a:r>
            <a:r>
              <a:rPr lang="es-ES" dirty="0"/>
              <a:t>:</a:t>
            </a:r>
          </a:p>
          <a:p>
            <a:pPr marL="742950" lvl="1" indent="-285750" algn="just">
              <a:buFont typeface="Arial" panose="020B0604020202020204" pitchFamily="34" charset="0"/>
              <a:buChar char="•"/>
            </a:pPr>
            <a:r>
              <a:rPr lang="es-ES" b="1" dirty="0" smtClean="0"/>
              <a:t>Fuentes </a:t>
            </a:r>
            <a:r>
              <a:rPr lang="es-ES" b="1" dirty="0"/>
              <a:t>de alimentación conmutadas, fuentes de </a:t>
            </a:r>
            <a:r>
              <a:rPr lang="es-ES" b="1" dirty="0" err="1"/>
              <a:t>switching</a:t>
            </a:r>
            <a:r>
              <a:rPr lang="es-ES" b="1" dirty="0"/>
              <a:t> (SMPS</a:t>
            </a:r>
            <a:r>
              <a:rPr lang="es-ES" b="1" dirty="0" smtClean="0"/>
              <a:t>).</a:t>
            </a:r>
            <a:endParaRPr lang="es-ES" b="1" dirty="0"/>
          </a:p>
          <a:p>
            <a:pPr marL="742950" lvl="1" indent="-285750" algn="just">
              <a:buFont typeface="Arial" panose="020B0604020202020204" pitchFamily="34" charset="0"/>
              <a:buChar char="•"/>
            </a:pPr>
            <a:r>
              <a:rPr lang="es-ES" b="1" dirty="0" smtClean="0"/>
              <a:t>Estabilizadores </a:t>
            </a:r>
            <a:r>
              <a:rPr lang="es-ES" b="1" dirty="0"/>
              <a:t>electrónicos para iluminación fluorescente. </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marL="742950" lvl="1" indent="-285750" algn="just">
              <a:buFont typeface="Arial" panose="020B0604020202020204" pitchFamily="34" charset="0"/>
              <a:buChar char="•"/>
            </a:pPr>
            <a:r>
              <a:rPr lang="es-ES" b="1" dirty="0" smtClean="0"/>
              <a:t>Transformadores y balastos de equipos de iluminación</a:t>
            </a:r>
            <a:r>
              <a:rPr lang="es-ES" b="1" dirty="0"/>
              <a:t>.</a:t>
            </a:r>
          </a:p>
          <a:p>
            <a:pPr marL="742950" lvl="1" indent="-285750" algn="just">
              <a:buFont typeface="Arial" panose="020B0604020202020204" pitchFamily="34" charset="0"/>
              <a:buChar char="•"/>
            </a:pPr>
            <a:r>
              <a:rPr lang="es-ES" b="1" dirty="0" smtClean="0"/>
              <a:t>Arrancadores de equipos de iluminación </a:t>
            </a:r>
            <a:r>
              <a:rPr lang="es-ES" b="1" dirty="0"/>
              <a:t>fluorescente.</a:t>
            </a:r>
          </a:p>
          <a:p>
            <a:pPr algn="just"/>
            <a:r>
              <a:rPr lang="es-ES" dirty="0"/>
              <a:t>Al tener armónicos en una instalación eléctrica, nos </a:t>
            </a:r>
            <a:r>
              <a:rPr lang="es-ES" dirty="0" smtClean="0"/>
              <a:t>encontramos </a:t>
            </a:r>
            <a:r>
              <a:rPr lang="es-ES" dirty="0"/>
              <a:t>con algunos problemas que, de no ser resueltos, </a:t>
            </a:r>
            <a:r>
              <a:rPr lang="es-ES" dirty="0" smtClean="0"/>
              <a:t>pueden </a:t>
            </a:r>
            <a:r>
              <a:rPr lang="es-ES" dirty="0"/>
              <a:t>provocar daños a la misma instalación y a los </a:t>
            </a:r>
            <a:r>
              <a:rPr lang="es-ES" dirty="0" smtClean="0"/>
              <a:t>diferentes </a:t>
            </a:r>
            <a:r>
              <a:rPr lang="es-ES" dirty="0"/>
              <a:t>equipos conectados a ella</a:t>
            </a:r>
            <a:r>
              <a:rPr lang="es-ES" dirty="0" smtClean="0"/>
              <a:t>.</a:t>
            </a:r>
          </a:p>
          <a:p>
            <a:pPr algn="just"/>
            <a:endParaRPr lang="es-ES" dirty="0"/>
          </a:p>
        </p:txBody>
      </p:sp>
    </p:spTree>
    <p:extLst>
      <p:ext uri="{BB962C8B-B14F-4D97-AF65-F5344CB8AC3E}">
        <p14:creationId xmlns:p14="http://schemas.microsoft.com/office/powerpoint/2010/main" val="1489477510"/>
      </p:ext>
    </p:extLst>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5909310"/>
          </a:xfrm>
          <a:prstGeom prst="rect">
            <a:avLst/>
          </a:prstGeom>
        </p:spPr>
        <p:txBody>
          <a:bodyPr wrap="square">
            <a:spAutoFit/>
          </a:bodyPr>
          <a:lstStyle/>
          <a:p>
            <a:pPr algn="just"/>
            <a:r>
              <a:rPr lang="es-ES" dirty="0" smtClean="0"/>
              <a:t>A </a:t>
            </a:r>
            <a:r>
              <a:rPr lang="es-ES" dirty="0"/>
              <a:t>continuación mencionamos </a:t>
            </a:r>
            <a:r>
              <a:rPr lang="es-ES" dirty="0" smtClean="0"/>
              <a:t>los problemas </a:t>
            </a:r>
            <a:r>
              <a:rPr lang="es-ES" dirty="0"/>
              <a:t>producidos por </a:t>
            </a:r>
            <a:r>
              <a:rPr lang="es-ES" dirty="0" smtClean="0"/>
              <a:t>los armónicos</a:t>
            </a:r>
            <a:r>
              <a:rPr lang="es-ES" dirty="0"/>
              <a:t>:</a:t>
            </a:r>
          </a:p>
          <a:p>
            <a:pPr marL="742950" lvl="1" indent="-285750" algn="just">
              <a:buFont typeface="Arial" panose="020B0604020202020204" pitchFamily="34" charset="0"/>
              <a:buChar char="•"/>
            </a:pPr>
            <a:r>
              <a:rPr lang="es-ES" b="1" dirty="0" smtClean="0"/>
              <a:t>Sobrecarga </a:t>
            </a:r>
            <a:r>
              <a:rPr lang="es-ES" b="1" dirty="0"/>
              <a:t>de los conductores si el valor de la </a:t>
            </a:r>
            <a:r>
              <a:rPr lang="es-ES" b="1" dirty="0" smtClean="0"/>
              <a:t>corriente eficaz es superior al máximo </a:t>
            </a:r>
            <a:r>
              <a:rPr lang="es-ES" b="1" dirty="0"/>
              <a:t>tolerado </a:t>
            </a:r>
            <a:r>
              <a:rPr lang="es-ES" b="1" dirty="0" smtClean="0"/>
              <a:t>por la sección</a:t>
            </a:r>
            <a:r>
              <a:rPr lang="es-ES" b="1" dirty="0"/>
              <a:t>.</a:t>
            </a:r>
          </a:p>
          <a:p>
            <a:pPr marL="742950" lvl="1" indent="-285750" algn="just">
              <a:buFont typeface="Arial" panose="020B0604020202020204" pitchFamily="34" charset="0"/>
              <a:buChar char="•"/>
            </a:pPr>
            <a:r>
              <a:rPr lang="es-ES" b="1" dirty="0" smtClean="0"/>
              <a:t>Sobrecalentamiento de los </a:t>
            </a:r>
            <a:r>
              <a:rPr lang="es-ES" b="1" dirty="0"/>
              <a:t>transformadores.</a:t>
            </a:r>
          </a:p>
          <a:p>
            <a:pPr marL="742950" lvl="1" indent="-285750" algn="just">
              <a:buFont typeface="Arial" panose="020B0604020202020204" pitchFamily="34" charset="0"/>
              <a:buChar char="•"/>
            </a:pPr>
            <a:r>
              <a:rPr lang="es-ES" b="1" dirty="0" smtClean="0"/>
              <a:t>Disparos intempestivos de los interruptores de corriente diferencial</a:t>
            </a:r>
            <a:r>
              <a:rPr lang="es-ES" b="1" dirty="0"/>
              <a:t>.</a:t>
            </a:r>
          </a:p>
          <a:p>
            <a:pPr marL="742950" lvl="1" indent="-285750" algn="just">
              <a:buFont typeface="Arial" panose="020B0604020202020204" pitchFamily="34" charset="0"/>
              <a:buChar char="•"/>
            </a:pPr>
            <a:r>
              <a:rPr lang="es-ES" b="1" dirty="0" smtClean="0"/>
              <a:t>Sobrecarga </a:t>
            </a:r>
            <a:r>
              <a:rPr lang="es-ES" b="1" dirty="0"/>
              <a:t>de los capacitores de corrección del </a:t>
            </a:r>
            <a:r>
              <a:rPr lang="es-ES" b="1" dirty="0" err="1" smtClean="0"/>
              <a:t>factorde</a:t>
            </a:r>
            <a:r>
              <a:rPr lang="es-ES" b="1" dirty="0" smtClean="0"/>
              <a:t> potencia</a:t>
            </a:r>
            <a:r>
              <a:rPr lang="es-ES" b="1" dirty="0"/>
              <a:t>.</a:t>
            </a:r>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a:t>
            </a:r>
            <a:r>
              <a:rPr lang="es-ES" b="1" dirty="0" smtClean="0"/>
              <a:t>y sobrecalentamiento en motores de inducción</a:t>
            </a:r>
            <a:r>
              <a:rPr lang="es-ES" b="1" dirty="0"/>
              <a:t>.</a:t>
            </a:r>
          </a:p>
          <a:p>
            <a:pPr algn="just"/>
            <a:r>
              <a:rPr lang="es-ES" dirty="0"/>
              <a:t>Como vemos, </a:t>
            </a:r>
            <a:r>
              <a:rPr lang="es-ES" dirty="0" smtClean="0"/>
              <a:t>los problemas son varios y serios, por lo que podríamos </a:t>
            </a:r>
            <a:r>
              <a:rPr lang="es-ES" dirty="0"/>
              <a:t>encontrarnos con </a:t>
            </a:r>
            <a:r>
              <a:rPr lang="es-ES" dirty="0" smtClean="0"/>
              <a:t>las siguientes </a:t>
            </a:r>
            <a:r>
              <a:rPr lang="es-ES" dirty="0"/>
              <a:t>situaciones:</a:t>
            </a:r>
          </a:p>
          <a:p>
            <a:pPr marL="742950" lvl="1" indent="-285750" algn="just">
              <a:buFont typeface="Arial" panose="020B0604020202020204" pitchFamily="34" charset="0"/>
              <a:buChar char="•"/>
            </a:pPr>
            <a:r>
              <a:rPr lang="es-ES" b="1" dirty="0" smtClean="0"/>
              <a:t>La </a:t>
            </a:r>
            <a:r>
              <a:rPr lang="es-ES" b="1" dirty="0"/>
              <a:t>sobrecarga de los conductores les reduce la vida </a:t>
            </a:r>
            <a:r>
              <a:rPr lang="es-ES" b="1" dirty="0" smtClean="0"/>
              <a:t>útil, y puede </a:t>
            </a:r>
            <a:r>
              <a:rPr lang="es-ES" b="1" dirty="0"/>
              <a:t>dañar seriamente </a:t>
            </a:r>
            <a:r>
              <a:rPr lang="es-ES" b="1" dirty="0" smtClean="0"/>
              <a:t>la aislación</a:t>
            </a:r>
            <a:r>
              <a:rPr lang="es-ES" b="1" dirty="0"/>
              <a:t>.</a:t>
            </a:r>
          </a:p>
          <a:p>
            <a:pPr marL="742950" lvl="1" indent="-285750" algn="just">
              <a:buFont typeface="Arial" panose="020B0604020202020204" pitchFamily="34" charset="0"/>
              <a:buChar char="•"/>
            </a:pPr>
            <a:r>
              <a:rPr lang="es-ES" b="1" dirty="0" smtClean="0"/>
              <a:t>El sobrecalentamiento de los </a:t>
            </a:r>
            <a:r>
              <a:rPr lang="es-ES" b="1" dirty="0"/>
              <a:t>transformadores </a:t>
            </a:r>
            <a:r>
              <a:rPr lang="es-ES" b="1" dirty="0" smtClean="0"/>
              <a:t>incrementa las pérdidas haciendo que aumente la corriente con el consiguiente deterioro de los transformadores en sí mismos y de sus cables de alimentación</a:t>
            </a:r>
            <a:r>
              <a:rPr lang="es-ES" b="1" dirty="0"/>
              <a:t>.</a:t>
            </a:r>
          </a:p>
          <a:p>
            <a:pPr marL="742950" lvl="1" indent="-285750" algn="just">
              <a:buFont typeface="Arial" panose="020B0604020202020204" pitchFamily="34" charset="0"/>
              <a:buChar char="•"/>
            </a:pPr>
            <a:r>
              <a:rPr lang="es-ES" b="1" dirty="0" smtClean="0"/>
              <a:t>Los </a:t>
            </a:r>
            <a:r>
              <a:rPr lang="es-ES" b="1" dirty="0"/>
              <a:t>disparos de los interruptores de corriente </a:t>
            </a:r>
            <a:r>
              <a:rPr lang="es-ES" b="1" dirty="0" smtClean="0"/>
              <a:t>diferencial </a:t>
            </a:r>
            <a:r>
              <a:rPr lang="es-ES" b="1" dirty="0"/>
              <a:t>dejan sin alimentación a los equipos que soportan y </a:t>
            </a:r>
            <a:r>
              <a:rPr lang="es-ES" b="1" dirty="0" smtClean="0"/>
              <a:t>pueden </a:t>
            </a:r>
            <a:r>
              <a:rPr lang="es-ES" b="1" dirty="0"/>
              <a:t>provocarles daños o, en el caso de equipos de </a:t>
            </a:r>
            <a:r>
              <a:rPr lang="es-ES" b="1" dirty="0" smtClean="0"/>
              <a:t>computación</a:t>
            </a:r>
            <a:r>
              <a:rPr lang="es-ES" b="1" dirty="0"/>
              <a:t>, un deterioro permanente en el hardware o </a:t>
            </a:r>
            <a:r>
              <a:rPr lang="es-ES" b="1" dirty="0" smtClean="0"/>
              <a:t>en </a:t>
            </a:r>
            <a:r>
              <a:rPr lang="es-ES" b="1" dirty="0"/>
              <a:t>el software.</a:t>
            </a:r>
          </a:p>
          <a:p>
            <a:pPr marL="742950" lvl="1" indent="-285750" algn="just">
              <a:buFont typeface="Arial" panose="020B0604020202020204" pitchFamily="34" charset="0"/>
              <a:buChar char="•"/>
            </a:pPr>
            <a:r>
              <a:rPr lang="es-ES" b="1" dirty="0" smtClean="0"/>
              <a:t>Los capacitores de corrección de factor de potencia están dimensionados para soportar tensiones de amplitud y frecuencia estable </a:t>
            </a:r>
            <a:r>
              <a:rPr lang="es-ES" b="1" dirty="0"/>
              <a:t>(</a:t>
            </a:r>
            <a:r>
              <a:rPr lang="es-ES" b="1" dirty="0" smtClean="0"/>
              <a:t>la tensión y la frecuencia de línea); estas </a:t>
            </a:r>
            <a:r>
              <a:rPr lang="es-ES" b="1" dirty="0"/>
              <a:t>variaciones reducen </a:t>
            </a:r>
            <a:r>
              <a:rPr lang="es-ES" b="1" dirty="0" smtClean="0"/>
              <a:t>su vida útil y pueden</a:t>
            </a:r>
            <a:r>
              <a:rPr lang="es-ES" b="1" dirty="0"/>
              <a:t>, incluso, </a:t>
            </a:r>
            <a:r>
              <a:rPr lang="es-ES" b="1" dirty="0" smtClean="0"/>
              <a:t>hacer </a:t>
            </a:r>
            <a:r>
              <a:rPr lang="es-ES" b="1" dirty="0"/>
              <a:t>explotar </a:t>
            </a:r>
            <a:r>
              <a:rPr lang="es-ES" b="1" dirty="0" smtClean="0"/>
              <a:t>el capacitor</a:t>
            </a:r>
            <a:r>
              <a:rPr lang="es-ES" b="1" dirty="0"/>
              <a:t>.</a:t>
            </a:r>
          </a:p>
          <a:p>
            <a:pPr marL="742950" lvl="1" indent="-285750" algn="just">
              <a:buFont typeface="Arial" panose="020B0604020202020204" pitchFamily="34" charset="0"/>
              <a:buChar char="•"/>
            </a:pPr>
            <a:r>
              <a:rPr lang="es-ES" b="1" dirty="0" smtClean="0"/>
              <a:t>Los </a:t>
            </a:r>
            <a:r>
              <a:rPr lang="es-ES" b="1" dirty="0"/>
              <a:t>circuitos electrónicos alimentados reciben las </a:t>
            </a:r>
            <a:r>
              <a:rPr lang="es-ES" b="1" dirty="0" smtClean="0"/>
              <a:t>señales </a:t>
            </a:r>
            <a:r>
              <a:rPr lang="es-ES" b="1" dirty="0"/>
              <a:t>para las que no se encuentran preparados ni </a:t>
            </a:r>
            <a:r>
              <a:rPr lang="es-ES" b="1" dirty="0" smtClean="0"/>
              <a:t>diseñados</a:t>
            </a:r>
            <a:r>
              <a:rPr lang="es-ES" b="1" dirty="0"/>
              <a:t>; estas pueden pasar atravesando las fuentes de </a:t>
            </a:r>
            <a:r>
              <a:rPr lang="es-ES" b="1" dirty="0" smtClean="0"/>
              <a:t>alimentación </a:t>
            </a:r>
            <a:r>
              <a:rPr lang="es-ES" b="1" dirty="0"/>
              <a:t>y dañar los circuitos internos</a:t>
            </a:r>
            <a:r>
              <a:rPr lang="es-ES" b="1" dirty="0" smtClean="0"/>
              <a:t>.</a:t>
            </a:r>
          </a:p>
          <a:p>
            <a:pPr marL="742950" lvl="1"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4061179246"/>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Los </a:t>
            </a:r>
            <a:r>
              <a:rPr lang="es-ES" b="1" dirty="0"/>
              <a:t>motores de inducción están diseñados para cumplir </a:t>
            </a:r>
            <a:r>
              <a:rPr lang="es-ES" b="1" dirty="0" smtClean="0"/>
              <a:t>sus </a:t>
            </a:r>
            <a:r>
              <a:rPr lang="es-ES" b="1" dirty="0"/>
              <a:t>funciones a partir de una determinada frecuencia </a:t>
            </a:r>
            <a:r>
              <a:rPr lang="es-ES" b="1" dirty="0" smtClean="0"/>
              <a:t>de </a:t>
            </a:r>
            <a:r>
              <a:rPr lang="es-ES" b="1" dirty="0"/>
              <a:t>línea. </a:t>
            </a:r>
            <a:r>
              <a:rPr lang="es-ES" dirty="0" smtClean="0"/>
              <a:t>La </a:t>
            </a:r>
            <a:r>
              <a:rPr lang="es-ES" dirty="0"/>
              <a:t>presencia de otras frecuencias provocará </a:t>
            </a:r>
            <a:r>
              <a:rPr lang="es-ES" dirty="0" smtClean="0"/>
              <a:t>vibraciones </a:t>
            </a:r>
            <a:r>
              <a:rPr lang="es-ES" dirty="0"/>
              <a:t>de las partes móviles de los motores y </a:t>
            </a:r>
            <a:r>
              <a:rPr lang="es-ES" dirty="0" smtClean="0"/>
              <a:t>desgastará </a:t>
            </a:r>
            <a:r>
              <a:rPr lang="es-ES" dirty="0"/>
              <a:t>en forma prematura los bujes o rodamientos. </a:t>
            </a:r>
            <a:r>
              <a:rPr lang="es-ES" dirty="0" smtClean="0"/>
              <a:t>Paralelamente</a:t>
            </a:r>
            <a:r>
              <a:rPr lang="es-ES" dirty="0"/>
              <a:t>, sufrirán los mismos efectos que los </a:t>
            </a:r>
            <a:r>
              <a:rPr lang="es-ES" dirty="0" smtClean="0"/>
              <a:t>transformadores</a:t>
            </a:r>
            <a:r>
              <a:rPr lang="es-ES" dirty="0"/>
              <a:t>: aumento de temperatura y al mismo tiempo, </a:t>
            </a:r>
            <a:r>
              <a:rPr lang="es-ES" dirty="0" smtClean="0"/>
              <a:t>incremento </a:t>
            </a:r>
            <a:r>
              <a:rPr lang="es-ES" dirty="0"/>
              <a:t>de las pérdidas y de la corriente que circula </a:t>
            </a:r>
            <a:r>
              <a:rPr lang="es-ES" dirty="0" smtClean="0"/>
              <a:t>por </a:t>
            </a:r>
            <a:r>
              <a:rPr lang="es-ES" dirty="0"/>
              <a:t>los </a:t>
            </a:r>
            <a:r>
              <a:rPr lang="es-ES" dirty="0" smtClean="0"/>
              <a:t>bobinados.</a:t>
            </a:r>
          </a:p>
          <a:p>
            <a:pPr marL="0" lvl="1" algn="just"/>
            <a:endParaRPr lang="es-ES" dirty="0" smtClean="0"/>
          </a:p>
          <a:p>
            <a:pPr marL="0" lvl="1" algn="just"/>
            <a:r>
              <a:rPr lang="es-ES" dirty="0"/>
              <a:t>A fin de reducir los efectos de los armónicos, se pueden </a:t>
            </a:r>
            <a:r>
              <a:rPr lang="es-ES" dirty="0" smtClean="0"/>
              <a:t>utilizar algunos de los siguientes </a:t>
            </a:r>
            <a:r>
              <a:rPr lang="es-ES" dirty="0"/>
              <a:t>métodos:</a:t>
            </a:r>
          </a:p>
          <a:p>
            <a:pPr marL="285750" lvl="1" indent="-285750" algn="just">
              <a:buFont typeface="Arial" panose="020B0604020202020204" pitchFamily="34" charset="0"/>
              <a:buChar char="•"/>
            </a:pPr>
            <a:r>
              <a:rPr lang="es-ES" b="1" dirty="0" smtClean="0"/>
              <a:t>Filtros </a:t>
            </a:r>
            <a:r>
              <a:rPr lang="es-ES" b="1" dirty="0"/>
              <a:t>pasivos</a:t>
            </a:r>
            <a:r>
              <a:rPr lang="es-ES" dirty="0"/>
              <a:t>: en general son filtros </a:t>
            </a:r>
            <a:r>
              <a:rPr lang="es-ES" dirty="0" err="1"/>
              <a:t>pasabajos</a:t>
            </a:r>
            <a:r>
              <a:rPr lang="es-ES" dirty="0"/>
              <a:t> de tercer </a:t>
            </a:r>
            <a:r>
              <a:rPr lang="es-ES" dirty="0" smtClean="0"/>
              <a:t>orden</a:t>
            </a:r>
            <a:r>
              <a:rPr lang="es-ES" dirty="0"/>
              <a:t>; en la frecuencia de corte tenemos una atenuación </a:t>
            </a:r>
            <a:r>
              <a:rPr lang="es-ES" dirty="0" smtClean="0"/>
              <a:t>de </a:t>
            </a:r>
            <a:r>
              <a:rPr lang="es-ES" dirty="0"/>
              <a:t>9 dB, es decir, la potencia se reduce a 1/8 o lo que es lo </a:t>
            </a:r>
            <a:r>
              <a:rPr lang="es-ES" dirty="0" smtClean="0"/>
              <a:t>mismo</a:t>
            </a:r>
            <a:r>
              <a:rPr lang="es-ES" dirty="0"/>
              <a:t>, la amplitud de las armónicas se reducen al 35 %.</a:t>
            </a:r>
          </a:p>
          <a:p>
            <a:pPr marL="285750" lvl="1" indent="-285750" algn="just">
              <a:buFont typeface="Arial" panose="020B0604020202020204" pitchFamily="34" charset="0"/>
              <a:buChar char="•"/>
            </a:pPr>
            <a:r>
              <a:rPr lang="es-ES" b="1" dirty="0" smtClean="0"/>
              <a:t>Transformadores </a:t>
            </a:r>
            <a:r>
              <a:rPr lang="es-ES" b="1" dirty="0"/>
              <a:t>de aislación: </a:t>
            </a:r>
            <a:r>
              <a:rPr lang="es-ES" dirty="0"/>
              <a:t>son transformadores de </a:t>
            </a:r>
            <a:r>
              <a:rPr lang="es-ES" dirty="0" smtClean="0"/>
              <a:t>alta </a:t>
            </a:r>
            <a:r>
              <a:rPr lang="es-ES" dirty="0"/>
              <a:t>calidad en sus materiales, que han sido diseñados </a:t>
            </a:r>
            <a:r>
              <a:rPr lang="es-ES" dirty="0" smtClean="0"/>
              <a:t>con </a:t>
            </a:r>
            <a:r>
              <a:rPr lang="es-ES" dirty="0"/>
              <a:t>dos bobinados separados eléctricamente y además </a:t>
            </a:r>
            <a:r>
              <a:rPr lang="es-ES" dirty="0" smtClean="0"/>
              <a:t>con </a:t>
            </a:r>
            <a:r>
              <a:rPr lang="es-ES" dirty="0"/>
              <a:t>una aislación entre ellos a fin de evitar que, por </a:t>
            </a:r>
            <a:r>
              <a:rPr lang="es-ES" dirty="0" smtClean="0"/>
              <a:t>inducción </a:t>
            </a:r>
            <a:r>
              <a:rPr lang="es-ES" dirty="0"/>
              <a:t>directa, se transfieran las armónicas.</a:t>
            </a:r>
          </a:p>
          <a:p>
            <a:pPr marL="285750" lvl="1" indent="-285750" algn="just">
              <a:buFont typeface="Arial" panose="020B0604020202020204" pitchFamily="34" charset="0"/>
              <a:buChar char="•"/>
            </a:pPr>
            <a:r>
              <a:rPr lang="es-ES" b="1" dirty="0" smtClean="0"/>
              <a:t>Soluciones </a:t>
            </a:r>
            <a:r>
              <a:rPr lang="es-ES" b="1" dirty="0"/>
              <a:t>activas</a:t>
            </a:r>
            <a:r>
              <a:rPr lang="es-ES" dirty="0"/>
              <a:t>: son circuitos de filtrado electrónicos </a:t>
            </a:r>
            <a:r>
              <a:rPr lang="es-ES" dirty="0" smtClean="0"/>
              <a:t>con </a:t>
            </a:r>
            <a:r>
              <a:rPr lang="es-ES" dirty="0"/>
              <a:t>componentes activos (integrados y transistores) con </a:t>
            </a:r>
            <a:r>
              <a:rPr lang="es-ES" dirty="0" smtClean="0"/>
              <a:t>los </a:t>
            </a:r>
            <a:r>
              <a:rPr lang="es-ES" dirty="0"/>
              <a:t>que se obtienen filtros de orden más elevado, que </a:t>
            </a:r>
            <a:r>
              <a:rPr lang="es-ES" dirty="0" smtClean="0"/>
              <a:t>logran</a:t>
            </a:r>
            <a:r>
              <a:rPr lang="es-ES" dirty="0"/>
              <a:t>, por ejemplo, reducir las amplitudes de las </a:t>
            </a:r>
            <a:r>
              <a:rPr lang="es-ES" dirty="0" smtClean="0"/>
              <a:t>armónicas </a:t>
            </a:r>
            <a:r>
              <a:rPr lang="es-ES" dirty="0"/>
              <a:t>al 4,4 % en un filtro de orden 9.</a:t>
            </a:r>
          </a:p>
          <a:p>
            <a:pPr marL="0" lvl="1" algn="just"/>
            <a:r>
              <a:rPr lang="es-ES" dirty="0"/>
              <a:t>La forma de conocer si una señal eléctrica tiene armónicos </a:t>
            </a:r>
            <a:r>
              <a:rPr lang="es-ES" dirty="0" smtClean="0"/>
              <a:t>o </a:t>
            </a:r>
            <a:r>
              <a:rPr lang="es-ES" dirty="0"/>
              <a:t>no es mirándola en un osciloscopio. Cuando </a:t>
            </a:r>
            <a:r>
              <a:rPr lang="es-ES" dirty="0" smtClean="0"/>
              <a:t>observemos la </a:t>
            </a:r>
            <a:r>
              <a:rPr lang="es-ES" dirty="0"/>
              <a:t>pantalla del osciloscopio, no veremos ni la fundamental </a:t>
            </a:r>
            <a:r>
              <a:rPr lang="es-ES" dirty="0" smtClean="0"/>
              <a:t>ni los armónicos</a:t>
            </a:r>
            <a:r>
              <a:rPr lang="es-ES" dirty="0"/>
              <a:t>, solo distinguiremos </a:t>
            </a:r>
            <a:r>
              <a:rPr lang="es-ES" dirty="0" smtClean="0"/>
              <a:t>el resultado de la combinación de la fundamental </a:t>
            </a:r>
            <a:r>
              <a:rPr lang="es-ES" dirty="0"/>
              <a:t>con </a:t>
            </a:r>
            <a:r>
              <a:rPr lang="es-ES" dirty="0" smtClean="0"/>
              <a:t>los armónicos</a:t>
            </a:r>
            <a:r>
              <a:rPr lang="es-ES" dirty="0"/>
              <a:t>.</a:t>
            </a:r>
          </a:p>
          <a:p>
            <a:pPr marL="0" lvl="1" algn="just"/>
            <a:r>
              <a:rPr lang="es-ES" dirty="0"/>
              <a:t>Si estamos trabajando con un sistema eléctrico </a:t>
            </a:r>
            <a:r>
              <a:rPr lang="es-ES" dirty="0" smtClean="0"/>
              <a:t>monofásico</a:t>
            </a:r>
            <a:r>
              <a:rPr lang="es-ES" dirty="0"/>
              <a:t>, la fundamental que nos interesa ver será de frecuencia </a:t>
            </a:r>
            <a:r>
              <a:rPr lang="es-ES" dirty="0" smtClean="0"/>
              <a:t>50 </a:t>
            </a:r>
            <a:r>
              <a:rPr lang="es-ES" dirty="0"/>
              <a:t>Hz o la frecuencia nominal del sistema eléctrico, valor </a:t>
            </a:r>
            <a:r>
              <a:rPr lang="es-ES" dirty="0" smtClean="0"/>
              <a:t>eficaz </a:t>
            </a:r>
            <a:r>
              <a:rPr lang="es-ES" dirty="0"/>
              <a:t>de 220 V o la tensión nominal del sistema, o lo que es </a:t>
            </a:r>
            <a:r>
              <a:rPr lang="es-ES" dirty="0" smtClean="0"/>
              <a:t>lo </a:t>
            </a:r>
            <a:r>
              <a:rPr lang="es-ES" dirty="0"/>
              <a:t>mismo, tendrá un valor pico del seno de 311,13 V.</a:t>
            </a:r>
          </a:p>
          <a:p>
            <a:pPr marL="0" lvl="1" algn="just"/>
            <a:r>
              <a:rPr lang="es-ES" dirty="0"/>
              <a:t>Si no observamos una señal </a:t>
            </a:r>
            <a:r>
              <a:rPr lang="es-ES" dirty="0" err="1"/>
              <a:t>senoidal</a:t>
            </a:r>
            <a:r>
              <a:rPr lang="es-ES" dirty="0"/>
              <a:t> pura, significa que </a:t>
            </a:r>
            <a:r>
              <a:rPr lang="es-ES" dirty="0" smtClean="0"/>
              <a:t>hay </a:t>
            </a:r>
            <a:r>
              <a:rPr lang="es-ES" dirty="0"/>
              <a:t>armónicos presentes. De acuerdo a qué tanto se </a:t>
            </a:r>
            <a:r>
              <a:rPr lang="es-ES" dirty="0" smtClean="0"/>
              <a:t>separe </a:t>
            </a:r>
            <a:r>
              <a:rPr lang="es-ES" dirty="0"/>
              <a:t>de la forma ideal la señal observada, nos dará una </a:t>
            </a:r>
            <a:r>
              <a:rPr lang="es-ES" dirty="0" smtClean="0"/>
              <a:t>idea </a:t>
            </a:r>
            <a:r>
              <a:rPr lang="es-ES" dirty="0"/>
              <a:t>de cuán afectada se encuentra por la presencia de </a:t>
            </a:r>
            <a:r>
              <a:rPr lang="es-ES" dirty="0" smtClean="0"/>
              <a:t>los </a:t>
            </a:r>
            <a:r>
              <a:rPr lang="es-ES" dirty="0"/>
              <a:t>armónicos</a:t>
            </a:r>
            <a:r>
              <a:rPr lang="es-ES" dirty="0" smtClean="0"/>
              <a:t>.</a:t>
            </a:r>
          </a:p>
        </p:txBody>
      </p:sp>
    </p:spTree>
    <p:extLst>
      <p:ext uri="{BB962C8B-B14F-4D97-AF65-F5344CB8AC3E}">
        <p14:creationId xmlns:p14="http://schemas.microsoft.com/office/powerpoint/2010/main" val="2848276243"/>
      </p:ext>
    </p:extLst>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7571303"/>
          </a:xfrm>
          <a:prstGeom prst="rect">
            <a:avLst/>
          </a:prstGeom>
        </p:spPr>
        <p:txBody>
          <a:bodyPr wrap="square">
            <a:spAutoFit/>
          </a:bodyPr>
          <a:lstStyle/>
          <a:p>
            <a:pPr marL="0" lvl="1" algn="just"/>
            <a:r>
              <a:rPr lang="es-ES" dirty="0" smtClean="0"/>
              <a:t>Por </a:t>
            </a:r>
            <a:r>
              <a:rPr lang="es-ES" dirty="0"/>
              <a:t>lo anterior, al analizar el comportamiento de los </a:t>
            </a:r>
            <a:r>
              <a:rPr lang="es-ES" dirty="0" smtClean="0"/>
              <a:t>armónicos </a:t>
            </a:r>
            <a:r>
              <a:rPr lang="es-ES" dirty="0"/>
              <a:t>en un circuito, no podemos examinar armónico </a:t>
            </a:r>
            <a:r>
              <a:rPr lang="es-ES" dirty="0" smtClean="0"/>
              <a:t>por armónico</a:t>
            </a:r>
            <a:r>
              <a:rPr lang="es-ES" dirty="0"/>
              <a:t>, lo habitual es trabajar únicamente con valores </a:t>
            </a:r>
            <a:r>
              <a:rPr lang="es-ES" dirty="0" smtClean="0"/>
              <a:t>correspondientes </a:t>
            </a:r>
            <a:r>
              <a:rPr lang="es-ES" dirty="0"/>
              <a:t>a la distorsión armónica total (THD) la que </a:t>
            </a:r>
            <a:r>
              <a:rPr lang="es-ES" dirty="0" smtClean="0"/>
              <a:t>sí </a:t>
            </a:r>
            <a:r>
              <a:rPr lang="es-ES" dirty="0"/>
              <a:t>puede establecerse.</a:t>
            </a:r>
          </a:p>
          <a:p>
            <a:pPr marL="0" lvl="1" algn="just"/>
            <a:r>
              <a:rPr lang="es-ES" dirty="0"/>
              <a:t>Matemáticamente, la THD se calcula como la raíz </a:t>
            </a:r>
            <a:r>
              <a:rPr lang="es-ES" dirty="0" smtClean="0"/>
              <a:t>cuadrada </a:t>
            </a:r>
            <a:r>
              <a:rPr lang="es-ES" dirty="0"/>
              <a:t>de la suma de los cuadrados de las amplitudes de </a:t>
            </a:r>
            <a:r>
              <a:rPr lang="es-ES" dirty="0" smtClean="0"/>
              <a:t>los armónicos </a:t>
            </a:r>
            <a:r>
              <a:rPr lang="es-ES" dirty="0"/>
              <a:t>divididos por el cuadrado de la amplitud de la </a:t>
            </a:r>
            <a:r>
              <a:rPr lang="es-ES" dirty="0" smtClean="0"/>
              <a:t>fundamental</a:t>
            </a:r>
            <a:r>
              <a:rPr lang="es-ES" dirty="0"/>
              <a:t>:</a:t>
            </a:r>
            <a:endParaRPr lang="es-ES" dirty="0" smtClean="0"/>
          </a:p>
          <a:p>
            <a:pPr marL="742950" lvl="1" indent="-285750" algn="just">
              <a:buFont typeface="Arial" panose="020B0604020202020204" pitchFamily="34" charset="0"/>
              <a:buChar char="•"/>
            </a:pPr>
            <a:endParaRPr lang="es-ES" dirty="0"/>
          </a:p>
          <a:p>
            <a:pPr marL="742950" lvl="1" indent="-285750" algn="just">
              <a:buFont typeface="Arial" panose="020B0604020202020204" pitchFamily="34" charset="0"/>
              <a:buChar char="•"/>
            </a:pPr>
            <a:endParaRPr lang="es-ES" dirty="0"/>
          </a:p>
          <a:p>
            <a:pPr marL="0" lvl="1" algn="ctr"/>
            <a:r>
              <a:rPr lang="es-ES" b="1" dirty="0"/>
              <a:t>Fundamental, tercera, quinta y séptima armónicas</a:t>
            </a:r>
            <a:r>
              <a:rPr lang="es-ES" b="1" dirty="0" smtClean="0"/>
              <a:t>, y resultado </a:t>
            </a:r>
            <a:r>
              <a:rPr lang="es-ES" b="1" dirty="0"/>
              <a:t>de </a:t>
            </a:r>
            <a:r>
              <a:rPr lang="es-ES" b="1" dirty="0" smtClean="0"/>
              <a:t>la combinación </a:t>
            </a:r>
            <a:r>
              <a:rPr lang="es-ES" b="1" dirty="0"/>
              <a:t>de ellas</a:t>
            </a:r>
            <a:r>
              <a:rPr lang="es-ES" b="1" dirty="0" smtClean="0"/>
              <a:t>.</a:t>
            </a:r>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a:p>
          <a:p>
            <a:pPr marL="0" lvl="1" algn="ctr"/>
            <a:r>
              <a:rPr lang="es-ES" b="1" dirty="0" smtClean="0">
                <a:solidFill>
                  <a:srgbClr val="FF0000"/>
                </a:solidFill>
                <a:latin typeface="Arial Rounded MT Bold" panose="020F0704030504030204" pitchFamily="34" charset="0"/>
              </a:rPr>
              <a:t>A fin de evitar los armónicos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utilizan equinos que los filtran. Estos son básicamente filtros pasivos o activos que entregarán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los consumos una señal de forma </a:t>
            </a:r>
            <a:r>
              <a:rPr lang="es-ES" b="1" dirty="0" err="1" smtClean="0">
                <a:solidFill>
                  <a:srgbClr val="FF0000"/>
                </a:solidFill>
                <a:latin typeface="Arial Rounded MT Bold" panose="020F0704030504030204" pitchFamily="34" charset="0"/>
              </a:rPr>
              <a:t>senoidal</a:t>
            </a:r>
            <a:r>
              <a:rPr lang="es-ES" b="1" dirty="0" smtClean="0">
                <a:solidFill>
                  <a:srgbClr val="FF0000"/>
                </a:solidFill>
                <a:latin typeface="Arial Rounded MT Bold" panose="020F0704030504030204" pitchFamily="34" charset="0"/>
              </a:rPr>
              <a:t> lo más pura posible.</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p:txBody>
      </p:sp>
      <p:pic>
        <p:nvPicPr>
          <p:cNvPr id="3" name="Imagen 2"/>
          <p:cNvPicPr>
            <a:picLocks noChangeAspect="1"/>
          </p:cNvPicPr>
          <p:nvPr/>
        </p:nvPicPr>
        <p:blipFill>
          <a:blip r:embed="rId2"/>
          <a:stretch>
            <a:fillRect/>
          </a:stretch>
        </p:blipFill>
        <p:spPr>
          <a:xfrm>
            <a:off x="4823730" y="1825212"/>
            <a:ext cx="2457450" cy="476250"/>
          </a:xfrm>
          <a:prstGeom prst="rect">
            <a:avLst/>
          </a:prstGeom>
        </p:spPr>
      </p:pic>
      <p:pic>
        <p:nvPicPr>
          <p:cNvPr id="4" name="Imagen 3"/>
          <p:cNvPicPr>
            <a:picLocks noChangeAspect="1"/>
          </p:cNvPicPr>
          <p:nvPr/>
        </p:nvPicPr>
        <p:blipFill>
          <a:blip r:embed="rId3"/>
          <a:stretch>
            <a:fillRect/>
          </a:stretch>
        </p:blipFill>
        <p:spPr>
          <a:xfrm>
            <a:off x="3178626" y="2708378"/>
            <a:ext cx="5747657" cy="3134282"/>
          </a:xfrm>
          <a:prstGeom prst="rect">
            <a:avLst/>
          </a:prstGeom>
        </p:spPr>
      </p:pic>
    </p:spTree>
    <p:extLst>
      <p:ext uri="{BB962C8B-B14F-4D97-AF65-F5344CB8AC3E}">
        <p14:creationId xmlns:p14="http://schemas.microsoft.com/office/powerpoint/2010/main" val="1100481411"/>
      </p:ext>
    </p:extLst>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1477328"/>
          </a:xfrm>
          <a:prstGeom prst="rect">
            <a:avLst/>
          </a:prstGeom>
        </p:spPr>
        <p:txBody>
          <a:bodyPr wrap="square">
            <a:spAutoFit/>
          </a:bodyPr>
          <a:lstStyle/>
          <a:p>
            <a:pPr marL="0" lvl="1" algn="just"/>
            <a:r>
              <a:rPr lang="es-ES" b="1" dirty="0"/>
              <a:t>Características </a:t>
            </a:r>
            <a:r>
              <a:rPr lang="es-ES" b="1" dirty="0" smtClean="0"/>
              <a:t>I²t </a:t>
            </a:r>
            <a:r>
              <a:rPr lang="es-ES" b="1" dirty="0"/>
              <a:t>de un conductor en función de </a:t>
            </a:r>
            <a:r>
              <a:rPr lang="es-ES" b="1" dirty="0" smtClean="0"/>
              <a:t>la temperatura </a:t>
            </a:r>
            <a:r>
              <a:rPr lang="es-ES" b="1" dirty="0"/>
              <a:t>ambiente </a:t>
            </a:r>
            <a:r>
              <a:rPr lang="es-ES" b="1" dirty="0" smtClean="0"/>
              <a:t>(</a:t>
            </a:r>
            <a:r>
              <a:rPr lang="az-Cyrl-AZ" b="1" dirty="0" smtClean="0"/>
              <a:t>Ө</a:t>
            </a:r>
            <a:r>
              <a:rPr lang="es-ES" b="1" dirty="0" smtClean="0"/>
              <a:t>a1 </a:t>
            </a:r>
            <a:r>
              <a:rPr lang="es-ES" b="1" dirty="0"/>
              <a:t>y </a:t>
            </a:r>
            <a:r>
              <a:rPr lang="az-Cyrl-AZ" b="1" dirty="0" smtClean="0"/>
              <a:t>Ө</a:t>
            </a:r>
            <a:r>
              <a:rPr lang="es-ES" b="1" dirty="0" smtClean="0"/>
              <a:t>a2). </a:t>
            </a:r>
            <a:r>
              <a:rPr lang="es-ES" b="1" dirty="0"/>
              <a:t>1 y 2 </a:t>
            </a:r>
            <a:r>
              <a:rPr lang="es-ES" b="1" dirty="0" smtClean="0"/>
              <a:t>representan los </a:t>
            </a:r>
            <a:r>
              <a:rPr lang="es-ES" b="1" dirty="0"/>
              <a:t>valores eficaces de la corriente en el conductor, </a:t>
            </a:r>
            <a:r>
              <a:rPr lang="es-ES" b="1" dirty="0" smtClean="0"/>
              <a:t>l2 </a:t>
            </a:r>
            <a:r>
              <a:rPr lang="es-ES" b="1" dirty="0"/>
              <a:t>es el límite de la corriente admisible en </a:t>
            </a:r>
            <a:r>
              <a:rPr lang="es-ES" b="1" dirty="0" smtClean="0"/>
              <a:t>régimen permanente.</a:t>
            </a:r>
          </a:p>
          <a:p>
            <a:pPr marL="0" lvl="1" algn="just"/>
            <a:endParaRPr lang="es-ES" b="1" dirty="0"/>
          </a:p>
          <a:p>
            <a:pPr marL="0" lvl="1" algn="just"/>
            <a:endParaRPr lang="es-ES" b="1" dirty="0" smtClean="0"/>
          </a:p>
          <a:p>
            <a:pPr marL="0" lvl="1" algn="just"/>
            <a:endParaRPr lang="es-ES" b="1" dirty="0" smtClean="0"/>
          </a:p>
        </p:txBody>
      </p:sp>
      <p:pic>
        <p:nvPicPr>
          <p:cNvPr id="5" name="Imagen 4"/>
          <p:cNvPicPr>
            <a:picLocks noChangeAspect="1"/>
          </p:cNvPicPr>
          <p:nvPr/>
        </p:nvPicPr>
        <p:blipFill>
          <a:blip r:embed="rId2"/>
          <a:stretch>
            <a:fillRect/>
          </a:stretch>
        </p:blipFill>
        <p:spPr>
          <a:xfrm>
            <a:off x="3182588" y="1187747"/>
            <a:ext cx="5783282" cy="4405531"/>
          </a:xfrm>
          <a:prstGeom prst="rect">
            <a:avLst/>
          </a:prstGeom>
        </p:spPr>
      </p:pic>
      <p:sp>
        <p:nvSpPr>
          <p:cNvPr id="7" name="Rectángulo 6"/>
          <p:cNvSpPr/>
          <p:nvPr/>
        </p:nvSpPr>
        <p:spPr>
          <a:xfrm>
            <a:off x="158333" y="3995678"/>
            <a:ext cx="11641779" cy="369332"/>
          </a:xfrm>
          <a:prstGeom prst="rect">
            <a:avLst/>
          </a:prstGeom>
        </p:spPr>
        <p:txBody>
          <a:bodyPr wrap="square">
            <a:spAutoFit/>
          </a:bodyPr>
          <a:lstStyle/>
          <a:p>
            <a:pPr marL="285750" indent="-285750" algn="just">
              <a:buFont typeface="Arial" panose="020B0604020202020204" pitchFamily="34" charset="0"/>
              <a:buChar char="•"/>
            </a:pPr>
            <a:r>
              <a:rPr lang="es-ES" dirty="0" smtClean="0"/>
              <a:t> </a:t>
            </a:r>
            <a:endParaRPr lang="es-ES" dirty="0"/>
          </a:p>
        </p:txBody>
      </p:sp>
    </p:spTree>
    <p:extLst>
      <p:ext uri="{BB962C8B-B14F-4D97-AF65-F5344CB8AC3E}">
        <p14:creationId xmlns:p14="http://schemas.microsoft.com/office/powerpoint/2010/main" val="1793331171"/>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8" y="187325"/>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a:t>
            </a:r>
            <a:r>
              <a:rPr lang="es-ES" b="1" dirty="0">
                <a:solidFill>
                  <a:srgbClr val="0070C0"/>
                </a:solidFill>
                <a:latin typeface="Arial Rounded MT Bold" panose="020F0704030504030204" pitchFamily="34" charset="0"/>
              </a:rPr>
              <a:t>de cortocircuitos</a:t>
            </a:r>
          </a:p>
          <a:p>
            <a:pPr algn="just"/>
            <a:r>
              <a:rPr lang="es-ES" dirty="0" smtClean="0"/>
              <a:t>El flujograma </a:t>
            </a:r>
            <a:r>
              <a:rPr lang="es-ES" dirty="0"/>
              <a:t>indicado </a:t>
            </a:r>
            <a:r>
              <a:rPr lang="es-ES" dirty="0" smtClean="0"/>
              <a:t>es el proceso </a:t>
            </a:r>
            <a:r>
              <a:rPr lang="es-ES" dirty="0"/>
              <a:t>que </a:t>
            </a:r>
            <a:r>
              <a:rPr lang="es-ES" dirty="0" smtClean="0"/>
              <a:t>se debe </a:t>
            </a:r>
            <a:r>
              <a:rPr lang="es-ES" dirty="0"/>
              <a:t>seguir para calcular </a:t>
            </a:r>
            <a:r>
              <a:rPr lang="es-ES" dirty="0" smtClean="0"/>
              <a:t>las diferentes </a:t>
            </a:r>
            <a:r>
              <a:rPr lang="es-ES" dirty="0"/>
              <a:t>corrientes de cortocircuito </a:t>
            </a:r>
            <a:r>
              <a:rPr lang="es-ES" dirty="0" smtClean="0"/>
              <a:t>y conocer los parámetros </a:t>
            </a:r>
            <a:r>
              <a:rPr lang="es-ES" dirty="0"/>
              <a:t>que permiten </a:t>
            </a:r>
            <a:r>
              <a:rPr lang="es-ES" dirty="0" smtClean="0"/>
              <a:t>el cálculo </a:t>
            </a:r>
            <a:r>
              <a:rPr lang="es-ES" dirty="0"/>
              <a:t>para cada uno </a:t>
            </a:r>
            <a:r>
              <a:rPr lang="es-ES" dirty="0" smtClean="0"/>
              <a:t>de los elementos de protección.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518741" y="1068903"/>
            <a:ext cx="7019925" cy="4933950"/>
          </a:xfrm>
          <a:prstGeom prst="rect">
            <a:avLst/>
          </a:prstGeom>
        </p:spPr>
      </p:pic>
      <p:sp>
        <p:nvSpPr>
          <p:cNvPr id="4" name="Rectángulo 3"/>
          <p:cNvSpPr/>
          <p:nvPr/>
        </p:nvSpPr>
        <p:spPr>
          <a:xfrm>
            <a:off x="2980703" y="6002853"/>
            <a:ext cx="6096000" cy="646331"/>
          </a:xfrm>
          <a:prstGeom prst="rect">
            <a:avLst/>
          </a:prstGeom>
        </p:spPr>
        <p:txBody>
          <a:bodyPr>
            <a:spAutoFit/>
          </a:bodyPr>
          <a:lstStyle/>
          <a:p>
            <a:pPr algn="ctr"/>
            <a:r>
              <a:rPr lang="es-ES" b="1" dirty="0"/>
              <a:t>Proceso que se debe seguir para </a:t>
            </a:r>
            <a:r>
              <a:rPr lang="es-ES" b="1" dirty="0" smtClean="0"/>
              <a:t>el cálculo </a:t>
            </a:r>
            <a:r>
              <a:rPr lang="es-ES" b="1" dirty="0"/>
              <a:t>de las corrientes de cortocircuito en cualquier punto de </a:t>
            </a:r>
            <a:r>
              <a:rPr lang="es-ES" b="1" dirty="0" smtClean="0"/>
              <a:t>la instalación</a:t>
            </a:r>
            <a:r>
              <a:rPr lang="es-ES" b="1" dirty="0"/>
              <a:t>.</a:t>
            </a:r>
          </a:p>
        </p:txBody>
      </p:sp>
    </p:spTree>
    <p:extLst>
      <p:ext uri="{BB962C8B-B14F-4D97-AF65-F5344CB8AC3E}">
        <p14:creationId xmlns:p14="http://schemas.microsoft.com/office/powerpoint/2010/main" val="2465254305"/>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90945" y="148058"/>
            <a:ext cx="7879278"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Corriente de cortocircuito</a:t>
            </a:r>
          </a:p>
          <a:p>
            <a:pPr algn="just"/>
            <a:r>
              <a:rPr lang="es-ES" dirty="0"/>
              <a:t>Cuando se diseña una instalación eléctrica, se debe determinar la capacidad de ruptura de las protecciones eléctricas instaladas (interruptores diferenciales, interruptores </a:t>
            </a:r>
            <a:r>
              <a:rPr lang="es-ES" dirty="0" err="1"/>
              <a:t>termomagnéticos</a:t>
            </a:r>
            <a:r>
              <a:rPr lang="es-ES" dirty="0"/>
              <a:t>, etcétera).</a:t>
            </a:r>
          </a:p>
          <a:p>
            <a:pPr algn="just"/>
            <a:r>
              <a:rPr lang="es-ES" dirty="0"/>
              <a:t>Para determinar este dato, es necesario calcular el valor de la corriente de cortocircuito que se puede presentar en la red interna de la instalación.</a:t>
            </a:r>
          </a:p>
          <a:p>
            <a:pPr algn="just"/>
            <a:r>
              <a:rPr lang="es-ES" dirty="0"/>
              <a:t>Este valor de la corriente de cortocircuito será el menor valor por considerar para la capacidad de ruptura de las protecciones.</a:t>
            </a:r>
          </a:p>
          <a:p>
            <a:pPr algn="just"/>
            <a:r>
              <a:rPr lang="es-ES" dirty="0"/>
              <a:t>Los fabricantes de elementos de protección y de cables nos brindan tablas y gráficos con la información necesaria. Es necesario conocer del cortocircuito dos valores</a:t>
            </a:r>
            <a:r>
              <a:rPr lang="es-ES" dirty="0" smtClean="0"/>
              <a:t>:</a:t>
            </a:r>
          </a:p>
          <a:p>
            <a:pPr marL="285750" indent="-285750" algn="just">
              <a:buFont typeface="Arial" panose="020B0604020202020204" pitchFamily="34" charset="0"/>
              <a:buChar char="•"/>
            </a:pPr>
            <a:r>
              <a:rPr lang="es-ES" dirty="0"/>
              <a:t> </a:t>
            </a:r>
            <a:r>
              <a:rPr lang="es-ES" dirty="0" smtClean="0"/>
              <a:t>La corriente </a:t>
            </a:r>
            <a:r>
              <a:rPr lang="es-ES" dirty="0"/>
              <a:t>máxima </a:t>
            </a:r>
            <a:r>
              <a:rPr lang="es-ES" dirty="0" smtClean="0"/>
              <a:t>de cortocircuito </a:t>
            </a:r>
            <a:r>
              <a:rPr lang="es-ES" dirty="0"/>
              <a:t>que determina:</a:t>
            </a:r>
          </a:p>
          <a:p>
            <a:pPr lvl="1" algn="just"/>
            <a:r>
              <a:rPr lang="es-ES" b="1" dirty="0" smtClean="0"/>
              <a:t>- El poder de corte </a:t>
            </a:r>
            <a:r>
              <a:rPr lang="es-ES" b="1" dirty="0"/>
              <a:t>(</a:t>
            </a:r>
            <a:r>
              <a:rPr lang="es-ES" b="1" dirty="0" err="1"/>
              <a:t>PdC</a:t>
            </a:r>
            <a:r>
              <a:rPr lang="es-ES" b="1" dirty="0"/>
              <a:t>) de </a:t>
            </a:r>
            <a:r>
              <a:rPr lang="es-ES" b="1" dirty="0" smtClean="0"/>
              <a:t>los interruptores </a:t>
            </a:r>
            <a:r>
              <a:rPr lang="es-ES" b="1" dirty="0"/>
              <a:t>automáticos. </a:t>
            </a:r>
          </a:p>
          <a:p>
            <a:pPr lvl="1" algn="just"/>
            <a:r>
              <a:rPr lang="es-ES" b="1" dirty="0" smtClean="0"/>
              <a:t>- El poder de cierre de los dispositivos de maniobra</a:t>
            </a:r>
            <a:r>
              <a:rPr lang="es-ES" b="1" dirty="0"/>
              <a:t>.</a:t>
            </a:r>
          </a:p>
          <a:p>
            <a:pPr lvl="1" algn="just"/>
            <a:r>
              <a:rPr lang="es-ES" b="1" dirty="0" smtClean="0"/>
              <a:t>- Los esfuerzos electrodinámicos de  los  </a:t>
            </a:r>
            <a:r>
              <a:rPr lang="es-ES" b="1" dirty="0"/>
              <a:t>conductores </a:t>
            </a:r>
            <a:r>
              <a:rPr lang="es-ES" b="1" dirty="0" smtClean="0"/>
              <a:t>y componentes</a:t>
            </a:r>
            <a:r>
              <a:rPr lang="es-ES" dirty="0"/>
              <a:t>.</a:t>
            </a:r>
          </a:p>
          <a:p>
            <a:pPr marL="285750" indent="-285750" algn="just">
              <a:buFont typeface="Arial" panose="020B0604020202020204" pitchFamily="34" charset="0"/>
              <a:buChar char="•"/>
            </a:pPr>
            <a:r>
              <a:rPr lang="es-ES" dirty="0"/>
              <a:t> </a:t>
            </a:r>
            <a:r>
              <a:rPr lang="es-ES" dirty="0" smtClean="0"/>
              <a:t>La corriente </a:t>
            </a:r>
            <a:r>
              <a:rPr lang="es-ES" dirty="0"/>
              <a:t>mínima </a:t>
            </a:r>
            <a:r>
              <a:rPr lang="es-ES" dirty="0" smtClean="0"/>
              <a:t>de cortocircuito</a:t>
            </a:r>
            <a:r>
              <a:rPr lang="es-ES" dirty="0"/>
              <a:t>, elemento </a:t>
            </a:r>
            <a:r>
              <a:rPr lang="es-ES" dirty="0" smtClean="0"/>
              <a:t>indispensable para elegir la curva de disparo de los interruptores </a:t>
            </a:r>
            <a:r>
              <a:rPr lang="es-ES" dirty="0"/>
              <a:t>automáticos </a:t>
            </a:r>
            <a:r>
              <a:rPr lang="es-ES" dirty="0" err="1"/>
              <a:t>termomagnéticos</a:t>
            </a:r>
            <a:r>
              <a:rPr lang="es-ES" dirty="0"/>
              <a:t>, especialmente cuando: </a:t>
            </a:r>
          </a:p>
          <a:p>
            <a:pPr lvl="1" algn="just"/>
            <a:r>
              <a:rPr lang="es-ES" b="1" dirty="0" smtClean="0"/>
              <a:t>- La longitud de los cables es importante, o  la fuente o el  generador tienen relativamente alta  </a:t>
            </a:r>
            <a:r>
              <a:rPr lang="es-ES" b="1" dirty="0"/>
              <a:t>impedancia (generadores-onduladores).</a:t>
            </a:r>
          </a:p>
          <a:p>
            <a:pPr lvl="1" algn="just"/>
            <a:r>
              <a:rPr lang="es-ES" b="1" dirty="0" smtClean="0"/>
              <a:t>- La protección de las personas se basa en el  </a:t>
            </a:r>
            <a:r>
              <a:rPr lang="es-ES" b="1" dirty="0"/>
              <a:t>funcionamiento </a:t>
            </a:r>
            <a:r>
              <a:rPr lang="es-ES" b="1" dirty="0" smtClean="0"/>
              <a:t>de los interruptores automáticos; este es el </a:t>
            </a:r>
            <a:r>
              <a:rPr lang="es-ES" b="1" dirty="0"/>
              <a:t>caso </a:t>
            </a:r>
            <a:r>
              <a:rPr lang="es-ES" b="1" dirty="0" smtClean="0"/>
              <a:t>de los circuitos </a:t>
            </a:r>
            <a:r>
              <a:rPr lang="es-ES" b="1" dirty="0"/>
              <a:t>denominados TN</a:t>
            </a:r>
            <a:r>
              <a:rPr lang="es-ES" b="1" dirty="0" smtClean="0"/>
              <a:t>.</a:t>
            </a:r>
            <a:endParaRPr lang="es-ES" dirty="0"/>
          </a:p>
        </p:txBody>
      </p:sp>
      <p:pic>
        <p:nvPicPr>
          <p:cNvPr id="3" name="Imagen 2"/>
          <p:cNvPicPr>
            <a:picLocks noChangeAspect="1"/>
          </p:cNvPicPr>
          <p:nvPr/>
        </p:nvPicPr>
        <p:blipFill>
          <a:blip r:embed="rId2"/>
          <a:stretch>
            <a:fillRect/>
          </a:stretch>
        </p:blipFill>
        <p:spPr>
          <a:xfrm>
            <a:off x="8170223" y="475013"/>
            <a:ext cx="3788229" cy="4590423"/>
          </a:xfrm>
          <a:prstGeom prst="rect">
            <a:avLst/>
          </a:prstGeom>
        </p:spPr>
      </p:pic>
      <p:sp>
        <p:nvSpPr>
          <p:cNvPr id="4" name="Rectángulo 3"/>
          <p:cNvSpPr/>
          <p:nvPr/>
        </p:nvSpPr>
        <p:spPr>
          <a:xfrm>
            <a:off x="8312727" y="5069225"/>
            <a:ext cx="3645725" cy="1200329"/>
          </a:xfrm>
          <a:prstGeom prst="rect">
            <a:avLst/>
          </a:prstGeom>
        </p:spPr>
        <p:txBody>
          <a:bodyPr wrap="square">
            <a:spAutoFit/>
          </a:bodyPr>
          <a:lstStyle/>
          <a:p>
            <a:pPr algn="just"/>
            <a:r>
              <a:rPr lang="es-ES" b="1" dirty="0" smtClean="0"/>
              <a:t>Protección </a:t>
            </a:r>
            <a:r>
              <a:rPr lang="es-ES" b="1" dirty="0"/>
              <a:t>de </a:t>
            </a:r>
            <a:r>
              <a:rPr lang="es-ES" b="1" dirty="0" smtClean="0"/>
              <a:t>un circuito </a:t>
            </a:r>
            <a:r>
              <a:rPr lang="es-ES" b="1" dirty="0"/>
              <a:t>por medio de un interruptor </a:t>
            </a:r>
            <a:r>
              <a:rPr lang="es-ES" b="1" dirty="0" smtClean="0"/>
              <a:t>automático </a:t>
            </a:r>
            <a:r>
              <a:rPr lang="es-ES" b="1" dirty="0"/>
              <a:t>(</a:t>
            </a:r>
            <a:r>
              <a:rPr lang="es-ES" b="1" dirty="0" err="1"/>
              <a:t>termomagnético</a:t>
            </a:r>
            <a:r>
              <a:rPr lang="es-ES" b="1" dirty="0"/>
              <a:t>) </a:t>
            </a:r>
            <a:r>
              <a:rPr lang="es-ES" b="1" dirty="0" err="1"/>
              <a:t>PdC</a:t>
            </a:r>
            <a:r>
              <a:rPr lang="es-ES" b="1" dirty="0"/>
              <a:t>: poder de </a:t>
            </a:r>
            <a:r>
              <a:rPr lang="es-ES" b="1" dirty="0" smtClean="0"/>
              <a:t>corte</a:t>
            </a:r>
            <a:r>
              <a:rPr lang="es-ES" b="1" dirty="0"/>
              <a:t>.</a:t>
            </a:r>
          </a:p>
        </p:txBody>
      </p:sp>
    </p:spTree>
    <p:extLst>
      <p:ext uri="{BB962C8B-B14F-4D97-AF65-F5344CB8AC3E}">
        <p14:creationId xmlns:p14="http://schemas.microsoft.com/office/powerpoint/2010/main" val="3826396052"/>
      </p:ext>
    </p:extLst>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16925" y="1223158"/>
            <a:ext cx="8633361" cy="4251367"/>
          </a:xfrm>
          <a:prstGeom prst="rect">
            <a:avLst/>
          </a:prstGeom>
        </p:spPr>
      </p:pic>
      <p:sp>
        <p:nvSpPr>
          <p:cNvPr id="5" name="Rectángulo 4"/>
          <p:cNvSpPr/>
          <p:nvPr/>
        </p:nvSpPr>
        <p:spPr>
          <a:xfrm>
            <a:off x="3085605" y="5679052"/>
            <a:ext cx="6096000" cy="646331"/>
          </a:xfrm>
          <a:prstGeom prst="rect">
            <a:avLst/>
          </a:prstGeom>
        </p:spPr>
        <p:txBody>
          <a:bodyPr>
            <a:spAutoFit/>
          </a:bodyPr>
          <a:lstStyle/>
          <a:p>
            <a:pPr algn="ctr"/>
            <a:r>
              <a:rPr lang="es-ES" b="1" dirty="0" smtClean="0"/>
              <a:t>Diferentes cortocircuitos y </a:t>
            </a:r>
            <a:r>
              <a:rPr lang="es-ES" b="1" dirty="0"/>
              <a:t>sus corrientes.</a:t>
            </a:r>
          </a:p>
          <a:p>
            <a:pPr algn="ctr"/>
            <a:r>
              <a:rPr lang="es-ES" b="1" dirty="0" smtClean="0"/>
              <a:t>El sentido de </a:t>
            </a:r>
            <a:r>
              <a:rPr lang="es-ES" b="1" dirty="0"/>
              <a:t>las </a:t>
            </a:r>
            <a:r>
              <a:rPr lang="es-ES" b="1" dirty="0" smtClean="0"/>
              <a:t>flechas de </a:t>
            </a:r>
            <a:r>
              <a:rPr lang="es-ES" b="1" dirty="0"/>
              <a:t>las corrientes </a:t>
            </a:r>
            <a:r>
              <a:rPr lang="es-ES" b="1" dirty="0" smtClean="0"/>
              <a:t>es </a:t>
            </a:r>
            <a:r>
              <a:rPr lang="es-ES" b="1" dirty="0"/>
              <a:t>arbitrario.</a:t>
            </a:r>
          </a:p>
        </p:txBody>
      </p:sp>
    </p:spTree>
    <p:extLst>
      <p:ext uri="{BB962C8B-B14F-4D97-AF65-F5344CB8AC3E}">
        <p14:creationId xmlns:p14="http://schemas.microsoft.com/office/powerpoint/2010/main" val="1176197441"/>
      </p:ext>
    </p:extLst>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Consecuencias </a:t>
            </a:r>
            <a:r>
              <a:rPr lang="es-ES" b="1" dirty="0" smtClean="0">
                <a:solidFill>
                  <a:srgbClr val="0070C0"/>
                </a:solidFill>
                <a:latin typeface="Arial Rounded MT Bold" panose="020F0704030504030204" pitchFamily="34" charset="0"/>
              </a:rPr>
              <a:t>de los cortocircuitos</a:t>
            </a:r>
            <a:endParaRPr lang="es-ES" b="1" dirty="0">
              <a:solidFill>
                <a:srgbClr val="0070C0"/>
              </a:solidFill>
              <a:latin typeface="Arial Rounded MT Bold" panose="020F0704030504030204" pitchFamily="34" charset="0"/>
            </a:endParaRPr>
          </a:p>
          <a:p>
            <a:pPr algn="just"/>
            <a:r>
              <a:rPr lang="es-ES" dirty="0" smtClean="0"/>
              <a:t>Dependiendo de la naturaleza y la duración, del punto de la instalación y de la magnitud de la intensidad de la corriente </a:t>
            </a:r>
            <a:r>
              <a:rPr lang="es-ES" dirty="0"/>
              <a:t>de cortocircuito </a:t>
            </a:r>
            <a:r>
              <a:rPr lang="es-ES" dirty="0" smtClean="0"/>
              <a:t>y del lugar del cortocircuito, la presencia de un arco </a:t>
            </a:r>
            <a:r>
              <a:rPr lang="es-ES" dirty="0"/>
              <a:t>puede:</a:t>
            </a:r>
          </a:p>
          <a:p>
            <a:pPr lvl="1" algn="just"/>
            <a:r>
              <a:rPr lang="es-ES" b="1" dirty="0" smtClean="0"/>
              <a:t>0  Degradar los aislantes</a:t>
            </a:r>
            <a:r>
              <a:rPr lang="es-ES" b="1" dirty="0"/>
              <a:t>.</a:t>
            </a:r>
          </a:p>
          <a:p>
            <a:pPr lvl="1" algn="just"/>
            <a:r>
              <a:rPr lang="es-ES" b="1" dirty="0" smtClean="0"/>
              <a:t>0  Fundir los conductores</a:t>
            </a:r>
            <a:r>
              <a:rPr lang="es-ES" b="1" dirty="0"/>
              <a:t>.</a:t>
            </a:r>
          </a:p>
          <a:p>
            <a:pPr lvl="1" algn="just"/>
            <a:r>
              <a:rPr lang="es-ES" b="1" dirty="0" smtClean="0"/>
              <a:t>0  Provocar un incendio</a:t>
            </a:r>
            <a:r>
              <a:rPr lang="es-ES" b="1" dirty="0"/>
              <a:t>.</a:t>
            </a:r>
          </a:p>
          <a:p>
            <a:pPr lvl="1" algn="just"/>
            <a:r>
              <a:rPr lang="es-ES" b="1" dirty="0" smtClean="0"/>
              <a:t>0  Representar un peligro para las personas</a:t>
            </a:r>
            <a:r>
              <a:rPr lang="es-ES" b="1" dirty="0"/>
              <a:t>.</a:t>
            </a:r>
          </a:p>
          <a:p>
            <a:pPr algn="just"/>
            <a:r>
              <a:rPr lang="es-ES" dirty="0"/>
              <a:t>Según el circuito afectado pueden presentarse:</a:t>
            </a:r>
          </a:p>
          <a:p>
            <a:pPr lvl="1" algn="just"/>
            <a:r>
              <a:rPr lang="es-ES" b="1" dirty="0" smtClean="0"/>
              <a:t>0  Sobreesfuerzos </a:t>
            </a:r>
            <a:r>
              <a:rPr lang="es-ES" b="1" dirty="0"/>
              <a:t>electrodinámicos con: </a:t>
            </a:r>
          </a:p>
          <a:p>
            <a:pPr lvl="2" algn="just"/>
            <a:r>
              <a:rPr lang="es-ES" b="1" dirty="0" smtClean="0"/>
              <a:t>-   Presencia </a:t>
            </a:r>
            <a:r>
              <a:rPr lang="es-ES" b="1" dirty="0"/>
              <a:t>de deformación </a:t>
            </a:r>
            <a:r>
              <a:rPr lang="es-ES" b="1" dirty="0" smtClean="0"/>
              <a:t>de los </a:t>
            </a:r>
            <a:r>
              <a:rPr lang="es-ES" b="1" dirty="0" err="1" smtClean="0"/>
              <a:t>JdB</a:t>
            </a:r>
            <a:r>
              <a:rPr lang="es-ES" b="1" dirty="0" smtClean="0"/>
              <a:t> (</a:t>
            </a:r>
            <a:r>
              <a:rPr lang="es-ES" b="1" dirty="0"/>
              <a:t>juegos </a:t>
            </a:r>
            <a:r>
              <a:rPr lang="es-ES" b="1" dirty="0" smtClean="0"/>
              <a:t>de barras</a:t>
            </a:r>
            <a:r>
              <a:rPr lang="es-ES" b="1" dirty="0"/>
              <a:t>).</a:t>
            </a:r>
          </a:p>
          <a:p>
            <a:pPr lvl="2" algn="just"/>
            <a:r>
              <a:rPr lang="es-ES" b="1" dirty="0" smtClean="0"/>
              <a:t>-   Posibilidad </a:t>
            </a:r>
            <a:r>
              <a:rPr lang="es-ES" b="1" dirty="0"/>
              <a:t>de arrancado </a:t>
            </a:r>
            <a:r>
              <a:rPr lang="es-ES" b="1" dirty="0" smtClean="0"/>
              <a:t>o desprendimiento de los cables</a:t>
            </a:r>
            <a:r>
              <a:rPr lang="es-ES" b="1" dirty="0"/>
              <a:t>.</a:t>
            </a:r>
          </a:p>
          <a:p>
            <a:pPr algn="just"/>
            <a:endParaRPr lang="es-ES" dirty="0" smtClean="0"/>
          </a:p>
          <a:p>
            <a:pPr algn="just"/>
            <a:r>
              <a:rPr lang="es-ES" dirty="0" smtClean="0"/>
              <a:t>Para el resto de los circuitos de la red afectada o de redes </a:t>
            </a:r>
            <a:r>
              <a:rPr lang="es-ES" dirty="0"/>
              <a:t>próximas, </a:t>
            </a:r>
            <a:r>
              <a:rPr lang="es-ES" dirty="0" smtClean="0"/>
              <a:t>se puede </a:t>
            </a:r>
            <a:r>
              <a:rPr lang="es-ES" dirty="0"/>
              <a:t>presentar:</a:t>
            </a:r>
          </a:p>
          <a:p>
            <a:pPr marL="742950" lvl="1" indent="-285750" algn="just">
              <a:buFont typeface="Arial" panose="020B0604020202020204" pitchFamily="34" charset="0"/>
              <a:buChar char="•"/>
            </a:pPr>
            <a:r>
              <a:rPr lang="es-ES" b="1" dirty="0" smtClean="0"/>
              <a:t>Caídas </a:t>
            </a:r>
            <a:r>
              <a:rPr lang="es-ES" b="1" dirty="0"/>
              <a:t>de tensión </a:t>
            </a:r>
            <a:r>
              <a:rPr lang="es-ES" b="1" dirty="0" smtClean="0"/>
              <a:t>a lo largo del tiempo durante el que se elimina el defecto</a:t>
            </a:r>
            <a:r>
              <a:rPr lang="es-ES" b="1" dirty="0"/>
              <a:t>, desde </a:t>
            </a:r>
            <a:r>
              <a:rPr lang="es-ES" b="1" dirty="0" smtClean="0"/>
              <a:t>algunos </a:t>
            </a:r>
            <a:r>
              <a:rPr lang="es-ES" b="1" dirty="0"/>
              <a:t>milisegundos hasta varias centenas </a:t>
            </a:r>
            <a:r>
              <a:rPr lang="es-ES" b="1" dirty="0" smtClean="0"/>
              <a:t>de milisegundos</a:t>
            </a:r>
            <a:r>
              <a:rPr lang="es-ES" b="1" dirty="0"/>
              <a:t>.</a:t>
            </a:r>
          </a:p>
          <a:p>
            <a:pPr marL="742950" lvl="1" indent="-285750" algn="just">
              <a:buFont typeface="Arial" panose="020B0604020202020204" pitchFamily="34" charset="0"/>
              <a:buChar char="•"/>
            </a:pPr>
            <a:r>
              <a:rPr lang="es-ES" b="1" dirty="0"/>
              <a:t>Desconexión </a:t>
            </a:r>
            <a:r>
              <a:rPr lang="es-ES" b="1" dirty="0" smtClean="0"/>
              <a:t>de una parte de la instalación según el esquema y la selectividad de las protecciones</a:t>
            </a:r>
            <a:r>
              <a:rPr lang="es-ES" b="1" dirty="0"/>
              <a:t>.</a:t>
            </a:r>
          </a:p>
          <a:p>
            <a:pPr marL="742950" lvl="1" indent="-285750" algn="just">
              <a:buFont typeface="Arial" panose="020B0604020202020204" pitchFamily="34" charset="0"/>
              <a:buChar char="•"/>
            </a:pPr>
            <a:r>
              <a:rPr lang="es-ES" b="1" dirty="0"/>
              <a:t>Inestabilidad dinámica </a:t>
            </a:r>
            <a:r>
              <a:rPr lang="es-ES" b="1" dirty="0" smtClean="0"/>
              <a:t>o pérdida </a:t>
            </a:r>
            <a:r>
              <a:rPr lang="es-ES" b="1" dirty="0"/>
              <a:t>de </a:t>
            </a:r>
            <a:r>
              <a:rPr lang="es-ES" b="1" dirty="0" smtClean="0"/>
              <a:t>sincronismo en los equipos</a:t>
            </a:r>
            <a:r>
              <a:rPr lang="es-ES" b="1" dirty="0"/>
              <a:t>.</a:t>
            </a:r>
          </a:p>
          <a:p>
            <a:pPr marL="742950" lvl="1" indent="-285750" algn="just">
              <a:buFont typeface="Arial" panose="020B0604020202020204" pitchFamily="34" charset="0"/>
              <a:buChar char="•"/>
            </a:pPr>
            <a:r>
              <a:rPr lang="es-ES" b="1" dirty="0" smtClean="0"/>
              <a:t>Perturbaciones en los circuitos de maniobra y control.</a:t>
            </a:r>
          </a:p>
        </p:txBody>
      </p:sp>
    </p:spTree>
    <p:extLst>
      <p:ext uri="{BB962C8B-B14F-4D97-AF65-F5344CB8AC3E}">
        <p14:creationId xmlns:p14="http://schemas.microsoft.com/office/powerpoint/2010/main" val="3789618939"/>
      </p:ext>
    </p:extLst>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Estableceremos </a:t>
            </a:r>
            <a:r>
              <a:rPr lang="es-ES" dirty="0"/>
              <a:t>ahora la corriente de cortocircuito. </a:t>
            </a:r>
            <a:r>
              <a:rPr lang="es-ES" dirty="0" smtClean="0"/>
              <a:t>Para ello </a:t>
            </a:r>
            <a:r>
              <a:rPr lang="es-ES" dirty="0"/>
              <a:t>debemos saber que una red simplificada se reduce a </a:t>
            </a:r>
            <a:r>
              <a:rPr lang="es-ES" dirty="0" smtClean="0"/>
              <a:t>una </a:t>
            </a:r>
            <a:r>
              <a:rPr lang="es-ES" dirty="0"/>
              <a:t>fuente de alimentación de tensión alterna constante, un </a:t>
            </a:r>
            <a:r>
              <a:rPr lang="es-ES" dirty="0" smtClean="0"/>
              <a:t>interruptor</a:t>
            </a:r>
            <a:r>
              <a:rPr lang="es-ES" dirty="0"/>
              <a:t>, una carga y otras impedancias en la línea.</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smtClean="0"/>
          </a:p>
          <a:p>
            <a:pPr marL="0" lvl="1" algn="ctr"/>
            <a:r>
              <a:rPr lang="es-ES" b="1" dirty="0" smtClean="0"/>
              <a:t>Esquema simplificado de </a:t>
            </a:r>
            <a:r>
              <a:rPr lang="es-ES" b="1" dirty="0"/>
              <a:t>una red. </a:t>
            </a:r>
            <a:r>
              <a:rPr lang="es-ES" b="1" dirty="0" smtClean="0"/>
              <a:t>Z representa </a:t>
            </a:r>
            <a:r>
              <a:rPr lang="es-ES" b="1" dirty="0"/>
              <a:t>todas </a:t>
            </a:r>
            <a:r>
              <a:rPr lang="es-ES" b="1" dirty="0" smtClean="0"/>
              <a:t>las impedancias </a:t>
            </a:r>
            <a:r>
              <a:rPr lang="es-ES" b="1" dirty="0"/>
              <a:t>situadas </a:t>
            </a:r>
            <a:r>
              <a:rPr lang="es-ES" b="1" dirty="0" smtClean="0"/>
              <a:t>aguas </a:t>
            </a:r>
            <a:r>
              <a:rPr lang="es-ES" b="1" dirty="0"/>
              <a:t>arriba del </a:t>
            </a:r>
            <a:r>
              <a:rPr lang="es-ES" b="1" dirty="0" smtClean="0"/>
              <a:t>interruptor</a:t>
            </a:r>
            <a:r>
              <a:rPr lang="es-ES" b="1" dirty="0"/>
              <a:t>. </a:t>
            </a:r>
            <a:r>
              <a:rPr lang="es-ES" b="1" dirty="0" err="1"/>
              <a:t>Zs</a:t>
            </a:r>
            <a:r>
              <a:rPr lang="es-ES" b="1" dirty="0"/>
              <a:t> es </a:t>
            </a:r>
            <a:r>
              <a:rPr lang="es-ES" b="1" dirty="0" smtClean="0"/>
              <a:t>la carga.</a:t>
            </a:r>
          </a:p>
          <a:p>
            <a:pPr marL="0" lvl="1" algn="just"/>
            <a:r>
              <a:rPr lang="es-ES" dirty="0" smtClean="0"/>
              <a:t>Realmente</a:t>
            </a:r>
            <a:r>
              <a:rPr lang="es-ES" dirty="0"/>
              <a:t>, a efectos prácticos, la impedancia del </a:t>
            </a:r>
            <a:r>
              <a:rPr lang="es-ES" dirty="0" smtClean="0"/>
              <a:t>generador </a:t>
            </a:r>
            <a:r>
              <a:rPr lang="es-ES" dirty="0"/>
              <a:t>estará compuesta por todo lo que se halla aguas arriba </a:t>
            </a:r>
            <a:r>
              <a:rPr lang="es-ES" dirty="0" smtClean="0"/>
              <a:t>del </a:t>
            </a:r>
            <a:r>
              <a:rPr lang="es-ES" dirty="0"/>
              <a:t>punto del cortocircuito, incluidas las redes de BT y AT, </a:t>
            </a:r>
            <a:r>
              <a:rPr lang="es-ES" dirty="0" smtClean="0"/>
              <a:t>así </a:t>
            </a:r>
            <a:r>
              <a:rPr lang="es-ES" dirty="0"/>
              <a:t>como el conjunto de conductores de alimentación en </a:t>
            </a:r>
            <a:r>
              <a:rPr lang="es-ES" dirty="0" smtClean="0"/>
              <a:t>serie </a:t>
            </a:r>
            <a:r>
              <a:rPr lang="es-ES" dirty="0"/>
              <a:t>con sus diferentes secciones y longitudes tanto en BT </a:t>
            </a:r>
            <a:r>
              <a:rPr lang="es-ES" dirty="0" smtClean="0"/>
              <a:t>como </a:t>
            </a:r>
            <a:r>
              <a:rPr lang="es-ES" dirty="0"/>
              <a:t>en AT.</a:t>
            </a:r>
          </a:p>
          <a:p>
            <a:pPr marL="0" lvl="1" algn="just"/>
            <a:r>
              <a:rPr lang="es-ES" dirty="0"/>
              <a:t>En condiciones normales de servicio, en el circuito </a:t>
            </a:r>
            <a:r>
              <a:rPr lang="es-ES" dirty="0" smtClean="0"/>
              <a:t>simplificado </a:t>
            </a:r>
            <a:r>
              <a:rPr lang="es-ES" dirty="0"/>
              <a:t>circulará una corriente </a:t>
            </a:r>
            <a:r>
              <a:rPr lang="es-ES" dirty="0" err="1" smtClean="0"/>
              <a:t>Is</a:t>
            </a:r>
            <a:r>
              <a:rPr lang="es-ES" dirty="0" smtClean="0"/>
              <a:t>. </a:t>
            </a:r>
            <a:r>
              <a:rPr lang="es-ES" dirty="0"/>
              <a:t>Cuando se produce un </a:t>
            </a:r>
            <a:r>
              <a:rPr lang="es-ES" dirty="0" smtClean="0"/>
              <a:t>cortocircuito </a:t>
            </a:r>
            <a:r>
              <a:rPr lang="es-ES" dirty="0"/>
              <a:t>entre A y B (la impedancia entre ambos puntos se </a:t>
            </a:r>
            <a:r>
              <a:rPr lang="es-ES" dirty="0" smtClean="0"/>
              <a:t>hace </a:t>
            </a:r>
            <a:r>
              <a:rPr lang="es-ES" dirty="0"/>
              <a:t>despreciable), aparece una </a:t>
            </a:r>
            <a:r>
              <a:rPr lang="es-ES" dirty="0" err="1" smtClean="0"/>
              <a:t>lcc</a:t>
            </a:r>
            <a:r>
              <a:rPr lang="es-ES" dirty="0" smtClean="0"/>
              <a:t> </a:t>
            </a:r>
            <a:r>
              <a:rPr lang="es-ES" dirty="0"/>
              <a:t>(corriente de </a:t>
            </a:r>
            <a:r>
              <a:rPr lang="es-ES" dirty="0" smtClean="0"/>
              <a:t>cortocircuito</a:t>
            </a:r>
            <a:r>
              <a:rPr lang="es-ES" dirty="0"/>
              <a:t>) limitada únicamente por la </a:t>
            </a:r>
            <a:r>
              <a:rPr lang="es-ES" dirty="0" err="1" smtClean="0"/>
              <a:t>Zcc</a:t>
            </a:r>
            <a:r>
              <a:rPr lang="es-ES" dirty="0" smtClean="0"/>
              <a:t>:</a:t>
            </a:r>
            <a:endParaRPr lang="es-ES" dirty="0"/>
          </a:p>
          <a:p>
            <a:pPr marL="0" lvl="1" algn="just"/>
            <a:endParaRPr lang="es-ES" dirty="0" smtClean="0"/>
          </a:p>
          <a:p>
            <a:pPr marL="0" lvl="1" algn="just"/>
            <a:r>
              <a:rPr lang="es-ES" dirty="0"/>
              <a:t>En el presente caso, por estar en tendidos de </a:t>
            </a:r>
            <a:r>
              <a:rPr lang="es-ES" dirty="0" smtClean="0"/>
              <a:t>alimentación </a:t>
            </a:r>
            <a:r>
              <a:rPr lang="es-ES" dirty="0"/>
              <a:t>eléctrica, la impedancia X = </a:t>
            </a:r>
            <a:r>
              <a:rPr lang="es-ES" dirty="0" err="1" smtClean="0"/>
              <a:t>Lw</a:t>
            </a:r>
            <a:r>
              <a:rPr lang="es-ES" dirty="0" smtClean="0"/>
              <a:t> </a:t>
            </a:r>
            <a:r>
              <a:rPr lang="es-ES" dirty="0"/>
              <a:t>es mucho mayor que </a:t>
            </a:r>
            <a:r>
              <a:rPr lang="es-ES" dirty="0" smtClean="0"/>
              <a:t>la </a:t>
            </a:r>
            <a:r>
              <a:rPr lang="es-ES" dirty="0"/>
              <a:t>resistencia R, y la relación R/X estará comprendida </a:t>
            </a:r>
            <a:r>
              <a:rPr lang="es-ES" dirty="0" smtClean="0"/>
              <a:t>en</a:t>
            </a:r>
            <a:r>
              <a:rPr lang="es-ES" dirty="0"/>
              <a:t>tre 0,10 y 0,30. Este valor sigue siendo igual para valores </a:t>
            </a:r>
          </a:p>
          <a:p>
            <a:pPr marL="0" lvl="1" algn="just"/>
            <a:r>
              <a:rPr lang="es-ES" dirty="0"/>
              <a:t>bajos de </a:t>
            </a:r>
            <a:r>
              <a:rPr lang="es-ES" dirty="0" err="1" smtClean="0"/>
              <a:t>cos</a:t>
            </a:r>
            <a:r>
              <a:rPr lang="es-ES" dirty="0" smtClean="0"/>
              <a:t> </a:t>
            </a:r>
            <a:r>
              <a:rPr lang="el-GR" dirty="0" smtClean="0"/>
              <a:t>ϕ</a:t>
            </a:r>
            <a:r>
              <a:rPr lang="es-ES" dirty="0" smtClean="0"/>
              <a:t>cc, </a:t>
            </a:r>
            <a:r>
              <a:rPr lang="es-ES" dirty="0"/>
              <a:t>(factor de potencia durante el </a:t>
            </a:r>
            <a:r>
              <a:rPr lang="es-ES" dirty="0" smtClean="0"/>
              <a:t>cortocircuito</a:t>
            </a:r>
            <a:r>
              <a:rPr lang="es-ES" dirty="0"/>
              <a:t>), por lo que:</a:t>
            </a:r>
          </a:p>
          <a:p>
            <a:pPr marL="0" lvl="1" algn="just"/>
            <a:endParaRPr lang="es-ES" dirty="0" smtClean="0"/>
          </a:p>
          <a:p>
            <a:pPr marL="0" lvl="1" algn="just"/>
            <a:endParaRPr lang="es-ES" dirty="0"/>
          </a:p>
        </p:txBody>
      </p:sp>
      <p:pic>
        <p:nvPicPr>
          <p:cNvPr id="2" name="Imagen 1"/>
          <p:cNvPicPr>
            <a:picLocks noChangeAspect="1"/>
          </p:cNvPicPr>
          <p:nvPr/>
        </p:nvPicPr>
        <p:blipFill>
          <a:blip r:embed="rId2"/>
          <a:stretch>
            <a:fillRect/>
          </a:stretch>
        </p:blipFill>
        <p:spPr>
          <a:xfrm>
            <a:off x="4783995" y="918358"/>
            <a:ext cx="2571750" cy="1981200"/>
          </a:xfrm>
          <a:prstGeom prst="rect">
            <a:avLst/>
          </a:prstGeom>
        </p:spPr>
      </p:pic>
      <p:pic>
        <p:nvPicPr>
          <p:cNvPr id="3" name="Imagen 2"/>
          <p:cNvPicPr>
            <a:picLocks noChangeAspect="1"/>
          </p:cNvPicPr>
          <p:nvPr/>
        </p:nvPicPr>
        <p:blipFill>
          <a:blip r:embed="rId3"/>
          <a:stretch>
            <a:fillRect/>
          </a:stretch>
        </p:blipFill>
        <p:spPr>
          <a:xfrm>
            <a:off x="5482041" y="5029385"/>
            <a:ext cx="1175657" cy="445139"/>
          </a:xfrm>
          <a:prstGeom prst="rect">
            <a:avLst/>
          </a:prstGeom>
        </p:spPr>
      </p:pic>
      <p:pic>
        <p:nvPicPr>
          <p:cNvPr id="5" name="Imagen 4"/>
          <p:cNvPicPr>
            <a:picLocks noChangeAspect="1"/>
          </p:cNvPicPr>
          <p:nvPr/>
        </p:nvPicPr>
        <p:blipFill>
          <a:blip r:embed="rId4"/>
          <a:stretch>
            <a:fillRect/>
          </a:stretch>
        </p:blipFill>
        <p:spPr>
          <a:xfrm>
            <a:off x="7355745" y="6117092"/>
            <a:ext cx="1598250" cy="544965"/>
          </a:xfrm>
          <a:prstGeom prst="rect">
            <a:avLst/>
          </a:prstGeom>
        </p:spPr>
      </p:pic>
    </p:spTree>
    <p:extLst>
      <p:ext uri="{BB962C8B-B14F-4D97-AF65-F5344CB8AC3E}">
        <p14:creationId xmlns:p14="http://schemas.microsoft.com/office/powerpoint/2010/main" val="4264152014"/>
      </p:ext>
    </p:extLst>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4801314"/>
          </a:xfrm>
          <a:prstGeom prst="rect">
            <a:avLst/>
          </a:prstGeom>
        </p:spPr>
        <p:txBody>
          <a:bodyPr wrap="square">
            <a:spAutoFit/>
          </a:bodyPr>
          <a:lstStyle/>
          <a:p>
            <a:pPr marL="0" lvl="1" algn="just"/>
            <a:r>
              <a:rPr lang="es-ES" dirty="0" smtClean="0"/>
              <a:t>El </a:t>
            </a:r>
            <a:r>
              <a:rPr lang="es-ES" dirty="0"/>
              <a:t>régimen transitorio de establecimiento de una corriente </a:t>
            </a:r>
            <a:r>
              <a:rPr lang="es-ES" dirty="0" smtClean="0"/>
              <a:t>de </a:t>
            </a:r>
            <a:r>
              <a:rPr lang="es-ES" dirty="0"/>
              <a:t>cortocircuito depende normalmente de la distancia del </a:t>
            </a:r>
            <a:r>
              <a:rPr lang="es-ES" dirty="0" smtClean="0"/>
              <a:t>punto </a:t>
            </a:r>
            <a:r>
              <a:rPr lang="es-ES" dirty="0"/>
              <a:t>de cortocircuito a los generadores. No es distancia </a:t>
            </a:r>
            <a:r>
              <a:rPr lang="es-ES" dirty="0" smtClean="0"/>
              <a:t>geográfica</a:t>
            </a:r>
            <a:r>
              <a:rPr lang="es-ES" dirty="0"/>
              <a:t>, sino que las impedancias de los generadores </a:t>
            </a:r>
            <a:r>
              <a:rPr lang="es-ES" dirty="0" smtClean="0"/>
              <a:t>son </a:t>
            </a:r>
            <a:r>
              <a:rPr lang="es-ES" dirty="0"/>
              <a:t>inferiores a las de las conexiones entre ellos y el punto </a:t>
            </a:r>
            <a:r>
              <a:rPr lang="es-ES" dirty="0" smtClean="0"/>
              <a:t>del </a:t>
            </a:r>
            <a:r>
              <a:rPr lang="es-ES" dirty="0"/>
              <a:t>cortocircuito</a:t>
            </a:r>
            <a:r>
              <a:rPr lang="es-ES" dirty="0" smtClean="0"/>
              <a:t>:</a:t>
            </a:r>
          </a:p>
          <a:p>
            <a:pPr marL="0" lvl="1" algn="just"/>
            <a:endParaRPr lang="es-ES" dirty="0" smtClean="0"/>
          </a:p>
          <a:p>
            <a:pPr marL="742950" lvl="2" indent="-285750" algn="just">
              <a:buFont typeface="Wingdings" panose="05000000000000000000" pitchFamily="2" charset="2"/>
              <a:buChar char="q"/>
            </a:pPr>
            <a:r>
              <a:rPr lang="es-ES" b="1" dirty="0" smtClean="0"/>
              <a:t>Cortocircuito </a:t>
            </a:r>
            <a:r>
              <a:rPr lang="es-ES" b="1" dirty="0"/>
              <a:t>alejado de los generadores</a:t>
            </a:r>
            <a:r>
              <a:rPr lang="es-ES" dirty="0"/>
              <a:t>: es el caso más </a:t>
            </a:r>
            <a:r>
              <a:rPr lang="es-ES" dirty="0" smtClean="0"/>
              <a:t>común</a:t>
            </a:r>
            <a:r>
              <a:rPr lang="es-ES" dirty="0"/>
              <a:t>. El régimen transitorio es el resultante de la </a:t>
            </a:r>
            <a:r>
              <a:rPr lang="es-ES" dirty="0" smtClean="0"/>
              <a:t>aplicación </a:t>
            </a:r>
            <a:r>
              <a:rPr lang="es-ES" dirty="0"/>
              <a:t>a un circuito </a:t>
            </a:r>
            <a:r>
              <a:rPr lang="es-ES" dirty="0" err="1"/>
              <a:t>autoinductivo</a:t>
            </a:r>
            <a:r>
              <a:rPr lang="es-ES" dirty="0"/>
              <a:t> de la tensión:</a:t>
            </a:r>
          </a:p>
          <a:p>
            <a:pPr marL="0" lvl="1" algn="just"/>
            <a:endParaRPr lang="es-ES" dirty="0" smtClean="0"/>
          </a:p>
          <a:p>
            <a:pPr marL="0" lvl="1" algn="just"/>
            <a:r>
              <a:rPr lang="es-ES" dirty="0" smtClean="0"/>
              <a:t>De </a:t>
            </a:r>
            <a:r>
              <a:rPr lang="es-ES" dirty="0"/>
              <a:t>esta forma, la corriente es la suma de componentes, </a:t>
            </a:r>
            <a:r>
              <a:rPr lang="es-ES" dirty="0" smtClean="0"/>
              <a:t>una </a:t>
            </a:r>
            <a:r>
              <a:rPr lang="es-ES" dirty="0"/>
              <a:t>es de alterna </a:t>
            </a:r>
            <a:r>
              <a:rPr lang="es-ES" dirty="0" err="1"/>
              <a:t>senoidal</a:t>
            </a:r>
            <a:r>
              <a:rPr lang="es-ES" dirty="0"/>
              <a:t>, y la otra es unidireccional (o de </a:t>
            </a:r>
            <a:r>
              <a:rPr lang="es-ES" dirty="0" smtClean="0"/>
              <a:t>continua</a:t>
            </a:r>
            <a:r>
              <a:rPr lang="es-ES" dirty="0"/>
              <a:t>).</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r>
              <a:rPr lang="es-ES" dirty="0" smtClean="0"/>
              <a:t>En el instante inicial del cortocircuito, i es nula por definición, por lo que:</a:t>
            </a:r>
            <a:endParaRPr lang="es-ES" dirty="0"/>
          </a:p>
          <a:p>
            <a:pPr marL="0" lvl="1" algn="just"/>
            <a:endParaRPr lang="es-ES" dirty="0" smtClean="0"/>
          </a:p>
        </p:txBody>
      </p:sp>
      <p:pic>
        <p:nvPicPr>
          <p:cNvPr id="6" name="Imagen 5"/>
          <p:cNvPicPr>
            <a:picLocks noChangeAspect="1"/>
          </p:cNvPicPr>
          <p:nvPr/>
        </p:nvPicPr>
        <p:blipFill>
          <a:blip r:embed="rId2"/>
          <a:stretch>
            <a:fillRect/>
          </a:stretch>
        </p:blipFill>
        <p:spPr>
          <a:xfrm>
            <a:off x="5419634" y="2053565"/>
            <a:ext cx="1419225" cy="209550"/>
          </a:xfrm>
          <a:prstGeom prst="rect">
            <a:avLst/>
          </a:prstGeom>
        </p:spPr>
      </p:pic>
      <p:pic>
        <p:nvPicPr>
          <p:cNvPr id="7" name="Imagen 6"/>
          <p:cNvPicPr>
            <a:picLocks noChangeAspect="1"/>
          </p:cNvPicPr>
          <p:nvPr/>
        </p:nvPicPr>
        <p:blipFill>
          <a:blip r:embed="rId3"/>
          <a:stretch>
            <a:fillRect/>
          </a:stretch>
        </p:blipFill>
        <p:spPr>
          <a:xfrm>
            <a:off x="5419634" y="2754766"/>
            <a:ext cx="1438275" cy="1609725"/>
          </a:xfrm>
          <a:prstGeom prst="rect">
            <a:avLst/>
          </a:prstGeom>
        </p:spPr>
      </p:pic>
      <p:pic>
        <p:nvPicPr>
          <p:cNvPr id="8" name="Imagen 7"/>
          <p:cNvPicPr>
            <a:picLocks noChangeAspect="1"/>
          </p:cNvPicPr>
          <p:nvPr/>
        </p:nvPicPr>
        <p:blipFill>
          <a:blip r:embed="rId4"/>
          <a:stretch>
            <a:fillRect/>
          </a:stretch>
        </p:blipFill>
        <p:spPr>
          <a:xfrm>
            <a:off x="5524408" y="4856142"/>
            <a:ext cx="1209675" cy="247650"/>
          </a:xfrm>
          <a:prstGeom prst="rect">
            <a:avLst/>
          </a:prstGeom>
        </p:spPr>
      </p:pic>
    </p:spTree>
    <p:extLst>
      <p:ext uri="{BB962C8B-B14F-4D97-AF65-F5344CB8AC3E}">
        <p14:creationId xmlns:p14="http://schemas.microsoft.com/office/powerpoint/2010/main" val="4015760940"/>
      </p:ext>
    </p:extLst>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914400" lvl="3" algn="just"/>
            <a:r>
              <a:rPr lang="es-ES" b="1" dirty="0"/>
              <a:t>Descomposición</a:t>
            </a:r>
          </a:p>
          <a:p>
            <a:pPr marL="914400" lvl="3" algn="just"/>
            <a:r>
              <a:rPr lang="es-ES" b="1" dirty="0"/>
              <a:t>de </a:t>
            </a:r>
            <a:r>
              <a:rPr lang="es-ES" b="1" dirty="0" smtClean="0"/>
              <a:t>la corriente </a:t>
            </a:r>
            <a:endParaRPr lang="es-ES" b="1" dirty="0"/>
          </a:p>
          <a:p>
            <a:pPr marL="914400" lvl="3" algn="just"/>
            <a:r>
              <a:rPr lang="es-ES" b="1" dirty="0"/>
              <a:t>de cortocircuito </a:t>
            </a:r>
          </a:p>
          <a:p>
            <a:pPr marL="914400" lvl="3" algn="just"/>
            <a:r>
              <a:rPr lang="es-ES" b="1" dirty="0"/>
              <a:t>en un punto </a:t>
            </a:r>
          </a:p>
          <a:p>
            <a:pPr marL="914400" lvl="3" algn="just"/>
            <a:r>
              <a:rPr lang="es-ES" b="1" dirty="0"/>
              <a:t>alejado del </a:t>
            </a:r>
          </a:p>
          <a:p>
            <a:pPr marL="914400" lvl="3" algn="just"/>
            <a:r>
              <a:rPr lang="es-ES" b="1" dirty="0"/>
              <a:t>generador.</a:t>
            </a:r>
            <a:endParaRPr lang="es-ES" b="1" dirty="0" smtClean="0"/>
          </a:p>
          <a:p>
            <a:pPr marL="0" lvl="1" algn="just"/>
            <a:endParaRPr lang="es-ES" dirty="0"/>
          </a:p>
          <a:p>
            <a:pPr marL="0" lvl="1" algn="just"/>
            <a:endParaRPr lang="es-ES" dirty="0" smtClean="0"/>
          </a:p>
          <a:p>
            <a:pPr marL="0" lvl="1" algn="just"/>
            <a:endParaRPr lang="es-ES" dirty="0" smtClean="0"/>
          </a:p>
          <a:p>
            <a:pPr marL="0" lvl="1" algn="just"/>
            <a:endParaRPr lang="es-ES" dirty="0"/>
          </a:p>
          <a:p>
            <a:pPr marL="0" lvl="1" algn="just"/>
            <a:endParaRPr lang="es-ES" dirty="0" smtClean="0"/>
          </a:p>
          <a:p>
            <a:pPr marL="0" lvl="1" algn="just"/>
            <a:endParaRPr lang="es-ES" dirty="0"/>
          </a:p>
          <a:p>
            <a:pPr marL="285750" lvl="1" indent="-285750" algn="just">
              <a:buFont typeface="Arial" panose="020B0604020202020204" pitchFamily="34" charset="0"/>
              <a:buChar char="•"/>
            </a:pPr>
            <a:r>
              <a:rPr lang="es-ES" b="1" dirty="0" smtClean="0"/>
              <a:t>Cortocircuito </a:t>
            </a:r>
            <a:r>
              <a:rPr lang="es-ES" b="1" dirty="0"/>
              <a:t>cerca de los generadores</a:t>
            </a:r>
            <a:r>
              <a:rPr lang="es-ES" dirty="0"/>
              <a:t>: en el otro </a:t>
            </a:r>
            <a:r>
              <a:rPr lang="es-ES" dirty="0" smtClean="0"/>
              <a:t>extremo</a:t>
            </a:r>
            <a:r>
              <a:rPr lang="es-ES" dirty="0"/>
              <a:t>, el cortocircuito se produce cerca de los </a:t>
            </a:r>
            <a:r>
              <a:rPr lang="es-ES" dirty="0" smtClean="0"/>
              <a:t>generadores</a:t>
            </a:r>
            <a:r>
              <a:rPr lang="es-ES" dirty="0"/>
              <a:t>. Así, la variación de la impedancia del generador </a:t>
            </a:r>
            <a:r>
              <a:rPr lang="es-ES" dirty="0" smtClean="0"/>
              <a:t>es importante </a:t>
            </a:r>
            <a:r>
              <a:rPr lang="es-ES" dirty="0"/>
              <a:t>y provoca la amortiguación de la corriente de </a:t>
            </a:r>
            <a:r>
              <a:rPr lang="es-ES" dirty="0" smtClean="0"/>
              <a:t>cortocircuito</a:t>
            </a:r>
            <a:r>
              <a:rPr lang="es-ES" dirty="0"/>
              <a:t>. Esta impedancia varía en tres etapas</a:t>
            </a:r>
            <a:r>
              <a:rPr lang="es-ES" dirty="0" smtClean="0"/>
              <a:t>:</a:t>
            </a:r>
            <a:endParaRPr lang="es-ES" dirty="0"/>
          </a:p>
          <a:p>
            <a:pPr marL="1200150" lvl="3" indent="-285750" algn="just">
              <a:buFont typeface="Wingdings" panose="05000000000000000000" pitchFamily="2" charset="2"/>
              <a:buChar char="Ø"/>
            </a:pPr>
            <a:r>
              <a:rPr lang="es-ES" b="1" dirty="0" smtClean="0"/>
              <a:t>El  </a:t>
            </a:r>
            <a:r>
              <a:rPr lang="es-ES" b="1" dirty="0" err="1"/>
              <a:t>subtransitorio</a:t>
            </a:r>
            <a:r>
              <a:rPr lang="es-ES" dirty="0" smtClean="0"/>
              <a:t>: corresponde a  los primeros 10 a  20 de protección y  de los esfuerzos electrodinámicos que milisegundos </a:t>
            </a:r>
            <a:r>
              <a:rPr lang="es-ES" dirty="0"/>
              <a:t>desde </a:t>
            </a:r>
            <a:r>
              <a:rPr lang="es-ES" dirty="0" smtClean="0"/>
              <a:t>el cortocircuito</a:t>
            </a:r>
            <a:r>
              <a:rPr lang="es-ES" dirty="0"/>
              <a:t>.</a:t>
            </a:r>
          </a:p>
          <a:p>
            <a:pPr marL="1200150" lvl="3" indent="-285750" algn="just">
              <a:buFont typeface="Wingdings" panose="05000000000000000000" pitchFamily="2" charset="2"/>
              <a:buChar char="Ø"/>
            </a:pPr>
            <a:r>
              <a:rPr lang="es-ES" b="1" dirty="0" smtClean="0"/>
              <a:t>El transitorio</a:t>
            </a:r>
            <a:r>
              <a:rPr lang="es-ES" dirty="0"/>
              <a:t>: corresponde </a:t>
            </a:r>
            <a:r>
              <a:rPr lang="es-ES" dirty="0" smtClean="0"/>
              <a:t>al período </a:t>
            </a:r>
            <a:r>
              <a:rPr lang="es-ES" dirty="0"/>
              <a:t>posterior </a:t>
            </a:r>
            <a:r>
              <a:rPr lang="es-ES" dirty="0" smtClean="0"/>
              <a:t>al anterior y hasta los 500 </a:t>
            </a:r>
            <a:r>
              <a:rPr lang="es-ES" dirty="0"/>
              <a:t>milisegundos</a:t>
            </a:r>
            <a:r>
              <a:rPr lang="es-ES" dirty="0" smtClean="0"/>
              <a:t>.</a:t>
            </a:r>
          </a:p>
          <a:p>
            <a:pPr marL="1200150" lvl="3" indent="-285750" algn="just">
              <a:buFont typeface="Wingdings" panose="05000000000000000000" pitchFamily="2" charset="2"/>
              <a:buChar char="Ø"/>
            </a:pPr>
            <a:r>
              <a:rPr lang="es-ES" b="1" dirty="0" smtClean="0"/>
              <a:t>El permanente</a:t>
            </a:r>
            <a:r>
              <a:rPr lang="es-ES" b="1" dirty="0"/>
              <a:t>: </a:t>
            </a:r>
            <a:r>
              <a:rPr lang="es-ES" dirty="0" smtClean="0"/>
              <a:t>es el posterior y se corresponde con la reactancia </a:t>
            </a:r>
            <a:r>
              <a:rPr lang="es-ES" dirty="0"/>
              <a:t>síncrona.</a:t>
            </a:r>
          </a:p>
          <a:p>
            <a:pPr marL="0" lvl="1" algn="just"/>
            <a:r>
              <a:rPr lang="es-ES" dirty="0"/>
              <a:t>La reactancia va aumentando su valor a lo largo de </a:t>
            </a:r>
            <a:r>
              <a:rPr lang="es-ES" dirty="0" smtClean="0"/>
              <a:t>estos tres </a:t>
            </a:r>
            <a:r>
              <a:rPr lang="es-ES" dirty="0"/>
              <a:t>estados, lo que provoca una disminución </a:t>
            </a:r>
            <a:r>
              <a:rPr lang="es-ES" dirty="0" smtClean="0"/>
              <a:t>progresiva de </a:t>
            </a:r>
            <a:r>
              <a:rPr lang="es-ES" dirty="0"/>
              <a:t>la corriente de cortocircuito. Por lo tanto, es la suma </a:t>
            </a:r>
            <a:r>
              <a:rPr lang="es-ES" dirty="0" smtClean="0"/>
              <a:t>de cuatro </a:t>
            </a:r>
            <a:r>
              <a:rPr lang="es-ES" dirty="0"/>
              <a:t>componentes, las tres componentes de </a:t>
            </a:r>
            <a:r>
              <a:rPr lang="es-ES" dirty="0" smtClean="0"/>
              <a:t>alterna</a:t>
            </a:r>
            <a:endParaRPr lang="es-ES" dirty="0"/>
          </a:p>
          <a:p>
            <a:pPr marL="0" lvl="1" algn="just"/>
            <a:r>
              <a:rPr lang="es-ES" dirty="0"/>
              <a:t>mencionamos </a:t>
            </a:r>
            <a:r>
              <a:rPr lang="es-ES" dirty="0" smtClean="0"/>
              <a:t>y una cuarta, la  </a:t>
            </a:r>
            <a:r>
              <a:rPr lang="es-ES" dirty="0"/>
              <a:t>componente </a:t>
            </a:r>
            <a:r>
              <a:rPr lang="es-ES" dirty="0" smtClean="0"/>
              <a:t>unidireccional resultante del establecimiento de la corriente en el circuito, llamada </a:t>
            </a:r>
            <a:r>
              <a:rPr lang="es-ES" dirty="0"/>
              <a:t>también </a:t>
            </a:r>
            <a:r>
              <a:rPr lang="es-ES" dirty="0" smtClean="0"/>
              <a:t>de corriente </a:t>
            </a:r>
            <a:r>
              <a:rPr lang="es-ES" dirty="0"/>
              <a:t>continua</a:t>
            </a:r>
            <a:r>
              <a:rPr lang="es-ES" dirty="0" smtClean="0"/>
              <a:t>.</a:t>
            </a:r>
          </a:p>
        </p:txBody>
      </p:sp>
      <p:pic>
        <p:nvPicPr>
          <p:cNvPr id="2" name="Imagen 1"/>
          <p:cNvPicPr>
            <a:picLocks noChangeAspect="1"/>
          </p:cNvPicPr>
          <p:nvPr/>
        </p:nvPicPr>
        <p:blipFill>
          <a:blip r:embed="rId2"/>
          <a:stretch>
            <a:fillRect/>
          </a:stretch>
        </p:blipFill>
        <p:spPr>
          <a:xfrm>
            <a:off x="2874789" y="263628"/>
            <a:ext cx="7791450" cy="3152775"/>
          </a:xfrm>
          <a:prstGeom prst="rect">
            <a:avLst/>
          </a:prstGeom>
        </p:spPr>
      </p:pic>
    </p:spTree>
    <p:extLst>
      <p:ext uri="{BB962C8B-B14F-4D97-AF65-F5344CB8AC3E}">
        <p14:creationId xmlns:p14="http://schemas.microsoft.com/office/powerpoint/2010/main" val="3831907772"/>
      </p:ext>
    </p:extLst>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En </a:t>
            </a:r>
            <a:r>
              <a:rPr lang="es-ES" dirty="0"/>
              <a:t>BT, como consecuencia de la velocidad de actuación </a:t>
            </a:r>
            <a:r>
              <a:rPr lang="es-ES" dirty="0" smtClean="0"/>
              <a:t>de </a:t>
            </a:r>
            <a:r>
              <a:rPr lang="es-ES" dirty="0"/>
              <a:t>las protecciones de corte, el conocimiento de la </a:t>
            </a:r>
            <a:r>
              <a:rPr lang="es-ES" dirty="0" smtClean="0"/>
              <a:t>corriente </a:t>
            </a:r>
            <a:r>
              <a:rPr lang="es-ES" dirty="0"/>
              <a:t>de cortocircuito </a:t>
            </a:r>
            <a:r>
              <a:rPr lang="es-ES" dirty="0" err="1"/>
              <a:t>subtransitoria</a:t>
            </a:r>
            <a:r>
              <a:rPr lang="es-ES" dirty="0"/>
              <a:t> </a:t>
            </a:r>
            <a:r>
              <a:rPr lang="es-ES" dirty="0" smtClean="0"/>
              <a:t>(</a:t>
            </a:r>
            <a:r>
              <a:rPr lang="es-ES" dirty="0" err="1" smtClean="0"/>
              <a:t>I”k</a:t>
            </a:r>
            <a:r>
              <a:rPr lang="es-ES" dirty="0" smtClean="0"/>
              <a:t>) </a:t>
            </a:r>
            <a:r>
              <a:rPr lang="es-ES" dirty="0"/>
              <a:t>y de la </a:t>
            </a:r>
            <a:r>
              <a:rPr lang="es-ES" dirty="0" smtClean="0"/>
              <a:t>amplitud máxima de cresta asimétrica (</a:t>
            </a:r>
            <a:r>
              <a:rPr lang="es-ES" dirty="0" err="1" smtClean="0"/>
              <a:t>ip</a:t>
            </a:r>
            <a:r>
              <a:rPr lang="es-ES" dirty="0" smtClean="0"/>
              <a:t>), es suficiente para la determinación del poder de corte (</a:t>
            </a:r>
            <a:r>
              <a:rPr lang="es-ES" dirty="0" err="1" smtClean="0"/>
              <a:t>PdC</a:t>
            </a:r>
            <a:r>
              <a:rPr lang="es-ES" dirty="0" smtClean="0"/>
              <a:t>) de los aparatos de protección y  de los esfuerzos electrodinámicos que soportará el circuito</a:t>
            </a:r>
            <a:r>
              <a:rPr lang="es-ES" dirty="0"/>
              <a:t>.</a:t>
            </a:r>
          </a:p>
          <a:p>
            <a:pPr marL="0" lvl="1" algn="just"/>
            <a:r>
              <a:rPr lang="es-ES" dirty="0"/>
              <a:t>En el caso de un cortocircuito trifásico, la tensión U (</a:t>
            </a:r>
            <a:r>
              <a:rPr lang="es-ES" dirty="0" smtClean="0"/>
              <a:t>compuesta entre </a:t>
            </a:r>
            <a:r>
              <a:rPr lang="es-ES" dirty="0"/>
              <a:t>fases</a:t>
            </a:r>
            <a:r>
              <a:rPr lang="es-ES" dirty="0" smtClean="0"/>
              <a:t>) es la  que corresponde a la tensión en vacío </a:t>
            </a:r>
            <a:r>
              <a:rPr lang="es-ES" dirty="0"/>
              <a:t>del transformador, cuyo valor es entre un 3 % y un </a:t>
            </a:r>
            <a:r>
              <a:rPr lang="es-ES" dirty="0" smtClean="0"/>
              <a:t>5 </a:t>
            </a:r>
            <a:r>
              <a:rPr lang="es-ES" dirty="0"/>
              <a:t>% superior a la tensión entre los bornes de la carga. </a:t>
            </a:r>
            <a:r>
              <a:rPr lang="es-ES" dirty="0" smtClean="0"/>
              <a:t>Si tenemos </a:t>
            </a:r>
            <a:r>
              <a:rPr lang="es-ES" dirty="0"/>
              <a:t>tensión de línea de 380 V, la tensión U considerada </a:t>
            </a:r>
            <a:r>
              <a:rPr lang="es-ES" dirty="0" smtClean="0"/>
              <a:t>es400V</a:t>
            </a:r>
            <a:r>
              <a:rPr lang="es-ES" dirty="0"/>
              <a:t>, y la tensión monofásica es U</a:t>
            </a:r>
            <a:r>
              <a:rPr lang="es-ES" dirty="0" smtClean="0"/>
              <a:t>/√3 </a:t>
            </a:r>
            <a:r>
              <a:rPr lang="es-ES" dirty="0"/>
              <a:t>= 230 V. De esta </a:t>
            </a:r>
            <a:r>
              <a:rPr lang="es-ES" dirty="0" smtClean="0"/>
              <a:t>manera</a:t>
            </a:r>
            <a:r>
              <a:rPr lang="es-ES" dirty="0"/>
              <a:t>, solo necesitamos calcular </a:t>
            </a:r>
            <a:r>
              <a:rPr lang="es-ES" dirty="0" err="1"/>
              <a:t>Zcc</a:t>
            </a:r>
            <a:r>
              <a:rPr lang="es-ES" dirty="0"/>
              <a:t> para valorar la </a:t>
            </a:r>
            <a:r>
              <a:rPr lang="es-ES" dirty="0" smtClean="0"/>
              <a:t>corriente </a:t>
            </a:r>
            <a:r>
              <a:rPr lang="es-ES" dirty="0"/>
              <a:t>de cortocircuito</a:t>
            </a:r>
            <a:r>
              <a:rPr lang="es-ES" dirty="0" smtClean="0"/>
              <a:t>:</a:t>
            </a:r>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ctr"/>
            <a:r>
              <a:rPr lang="es-ES" b="1" dirty="0"/>
              <a:t>Diferentes corrientes de cortocircuito (trifásico, bifásico, monofásico </a:t>
            </a:r>
            <a:r>
              <a:rPr lang="es-ES" b="1" dirty="0" smtClean="0"/>
              <a:t>y contra </a:t>
            </a:r>
            <a:r>
              <a:rPr lang="es-ES" b="1" dirty="0"/>
              <a:t>tierra).</a:t>
            </a:r>
          </a:p>
        </p:txBody>
      </p:sp>
      <p:pic>
        <p:nvPicPr>
          <p:cNvPr id="3" name="Imagen 2"/>
          <p:cNvPicPr>
            <a:picLocks noChangeAspect="1"/>
          </p:cNvPicPr>
          <p:nvPr/>
        </p:nvPicPr>
        <p:blipFill>
          <a:blip r:embed="rId2"/>
          <a:stretch>
            <a:fillRect/>
          </a:stretch>
        </p:blipFill>
        <p:spPr>
          <a:xfrm>
            <a:off x="5026882" y="2380816"/>
            <a:ext cx="2085975" cy="600075"/>
          </a:xfrm>
          <a:prstGeom prst="rect">
            <a:avLst/>
          </a:prstGeom>
        </p:spPr>
      </p:pic>
      <p:pic>
        <p:nvPicPr>
          <p:cNvPr id="5" name="Imagen 4"/>
          <p:cNvPicPr>
            <a:picLocks noChangeAspect="1"/>
          </p:cNvPicPr>
          <p:nvPr/>
        </p:nvPicPr>
        <p:blipFill>
          <a:blip r:embed="rId3"/>
          <a:stretch>
            <a:fillRect/>
          </a:stretch>
        </p:blipFill>
        <p:spPr>
          <a:xfrm>
            <a:off x="301621" y="2980891"/>
            <a:ext cx="5768248" cy="3029567"/>
          </a:xfrm>
          <a:prstGeom prst="rect">
            <a:avLst/>
          </a:prstGeom>
        </p:spPr>
      </p:pic>
      <p:pic>
        <p:nvPicPr>
          <p:cNvPr id="6" name="Imagen 5"/>
          <p:cNvPicPr>
            <a:picLocks noChangeAspect="1"/>
          </p:cNvPicPr>
          <p:nvPr/>
        </p:nvPicPr>
        <p:blipFill>
          <a:blip r:embed="rId4"/>
          <a:stretch>
            <a:fillRect/>
          </a:stretch>
        </p:blipFill>
        <p:spPr>
          <a:xfrm>
            <a:off x="6118948" y="2980891"/>
            <a:ext cx="5768251" cy="3059624"/>
          </a:xfrm>
          <a:prstGeom prst="rect">
            <a:avLst/>
          </a:prstGeom>
        </p:spPr>
      </p:pic>
    </p:spTree>
    <p:extLst>
      <p:ext uri="{BB962C8B-B14F-4D97-AF65-F5344CB8AC3E}">
        <p14:creationId xmlns:p14="http://schemas.microsoft.com/office/powerpoint/2010/main" val="1556215109"/>
      </p:ext>
    </p:extLst>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186309"/>
          </a:xfrm>
          <a:prstGeom prst="rect">
            <a:avLst/>
          </a:prstGeom>
        </p:spPr>
        <p:txBody>
          <a:bodyPr wrap="square">
            <a:spAutoFit/>
          </a:bodyPr>
          <a:lstStyle/>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ctr"/>
            <a:endParaRPr lang="es-ES" b="1" dirty="0"/>
          </a:p>
          <a:p>
            <a:pPr marL="0" lvl="1" algn="ctr"/>
            <a:r>
              <a:rPr lang="es-ES" b="1" dirty="0"/>
              <a:t>Valores del factor de tensión </a:t>
            </a:r>
            <a:r>
              <a:rPr lang="es-ES" b="1" dirty="0" smtClean="0"/>
              <a:t>c de </a:t>
            </a:r>
            <a:r>
              <a:rPr lang="es-ES" b="1" dirty="0"/>
              <a:t>acuerdo </a:t>
            </a:r>
            <a:r>
              <a:rPr lang="es-ES" b="1" dirty="0" smtClean="0"/>
              <a:t>a la norma </a:t>
            </a:r>
            <a:r>
              <a:rPr lang="es-ES" b="1" dirty="0"/>
              <a:t>IEC 60909</a:t>
            </a:r>
            <a:r>
              <a:rPr lang="es-ES" b="1" dirty="0" smtClean="0"/>
              <a:t>.</a:t>
            </a:r>
          </a:p>
          <a:p>
            <a:pPr marL="0" lvl="1" algn="just"/>
            <a:r>
              <a:rPr lang="es-ES" dirty="0" smtClean="0"/>
              <a:t>Otra </a:t>
            </a:r>
            <a:r>
              <a:rPr lang="es-ES" dirty="0"/>
              <a:t>forma </a:t>
            </a:r>
            <a:r>
              <a:rPr lang="es-ES" dirty="0" smtClean="0"/>
              <a:t>de calcular un cortocircuito es por el método </a:t>
            </a:r>
            <a:r>
              <a:rPr lang="es-ES" dirty="0"/>
              <a:t>de la </a:t>
            </a:r>
            <a:r>
              <a:rPr lang="es-ES" dirty="0" smtClean="0"/>
              <a:t>norma IEC60909</a:t>
            </a:r>
            <a:r>
              <a:rPr lang="es-ES" dirty="0"/>
              <a:t>, que se aplica a tensiones inferiores a los 230 </a:t>
            </a:r>
            <a:r>
              <a:rPr lang="es-ES" dirty="0" err="1"/>
              <a:t>kV</a:t>
            </a:r>
            <a:r>
              <a:rPr lang="es-ES" dirty="0"/>
              <a:t>. Calcula las corrientes de cortocircuito máximas y mínimas; las primeras se usan para determinar las </a:t>
            </a:r>
            <a:r>
              <a:rPr lang="es-ES" dirty="0" smtClean="0"/>
              <a:t>características de los materiales eléctricos, y  las mínimas son </a:t>
            </a:r>
            <a:r>
              <a:rPr lang="es-ES" dirty="0"/>
              <a:t>empleadas para ajustar el calibre de las protecciones de </a:t>
            </a:r>
            <a:r>
              <a:rPr lang="es-ES" dirty="0" err="1"/>
              <a:t>sobreintensidad</a:t>
            </a:r>
            <a:r>
              <a:rPr lang="es-ES" dirty="0"/>
              <a:t>. Para ser aplicada en redes de BT se </a:t>
            </a:r>
            <a:r>
              <a:rPr lang="es-ES" dirty="0" smtClean="0"/>
              <a:t>complementa </a:t>
            </a:r>
            <a:r>
              <a:rPr lang="es-ES" dirty="0"/>
              <a:t>con la guía IEC 60781. Debemos recordar los </a:t>
            </a:r>
            <a:r>
              <a:rPr lang="es-ES" dirty="0" smtClean="0"/>
              <a:t>conocimientos </a:t>
            </a:r>
            <a:r>
              <a:rPr lang="es-ES" dirty="0"/>
              <a:t>ya adquiridos </a:t>
            </a:r>
            <a:r>
              <a:rPr lang="es-ES" dirty="0" smtClean="0"/>
              <a:t>anteriormente (sistemas </a:t>
            </a:r>
            <a:r>
              <a:rPr lang="es-ES" dirty="0"/>
              <a:t>equilibrados y desequilibrados). </a:t>
            </a:r>
            <a:r>
              <a:rPr lang="es-ES" dirty="0" smtClean="0"/>
              <a:t>El procedimiento </a:t>
            </a:r>
            <a:r>
              <a:rPr lang="es-ES" dirty="0"/>
              <a:t>que debemos llevara cabo </a:t>
            </a:r>
            <a:r>
              <a:rPr lang="es-ES" dirty="0" smtClean="0"/>
              <a:t>es el siguiente:</a:t>
            </a:r>
          </a:p>
          <a:p>
            <a:pPr marL="0" lvl="1" algn="just"/>
            <a:r>
              <a:rPr lang="es-ES" b="1" dirty="0"/>
              <a:t>1.   Se  calcula la  tensión equivalente en  el  punto del  </a:t>
            </a:r>
            <a:r>
              <a:rPr lang="es-ES" b="1" dirty="0" smtClean="0"/>
              <a:t>cortocircuito</a:t>
            </a:r>
            <a:r>
              <a:rPr lang="es-ES" b="1" dirty="0"/>
              <a:t>:</a:t>
            </a:r>
            <a:endParaRPr lang="es-ES" b="1" dirty="0" smtClean="0"/>
          </a:p>
          <a:p>
            <a:pPr marL="0" lvl="1" algn="just"/>
            <a:endParaRPr lang="es-ES" b="1" dirty="0" smtClean="0"/>
          </a:p>
          <a:p>
            <a:pPr marL="0" lvl="1" algn="just"/>
            <a:endParaRPr lang="es-ES" b="1" dirty="0"/>
          </a:p>
          <a:p>
            <a:pPr marL="0" lvl="1" algn="just"/>
            <a:r>
              <a:rPr lang="es-ES" b="1" dirty="0" smtClean="0"/>
              <a:t>2.  Se determinan y suman las impedancias </a:t>
            </a:r>
            <a:r>
              <a:rPr lang="es-ES" b="1" dirty="0"/>
              <a:t>equivalentes, </a:t>
            </a:r>
            <a:r>
              <a:rPr lang="es-ES" b="1" dirty="0" smtClean="0"/>
              <a:t>directa</a:t>
            </a:r>
            <a:r>
              <a:rPr lang="es-ES" b="1" dirty="0"/>
              <a:t>, inversa </a:t>
            </a:r>
            <a:r>
              <a:rPr lang="es-ES" b="1" dirty="0" smtClean="0"/>
              <a:t>y homopolar</a:t>
            </a:r>
            <a:r>
              <a:rPr lang="es-ES" b="1" dirty="0"/>
              <a:t>.</a:t>
            </a:r>
          </a:p>
          <a:p>
            <a:pPr marL="342900" lvl="1" indent="-342900" algn="just">
              <a:buAutoNum type="arabicPeriod" startAt="3"/>
            </a:pPr>
            <a:r>
              <a:rPr lang="es-ES" b="1" dirty="0" smtClean="0"/>
              <a:t>Con la ayuda de las componentes </a:t>
            </a:r>
            <a:r>
              <a:rPr lang="es-ES" b="1" dirty="0"/>
              <a:t>simétricas se calcula la  corriente de  cortocircuito inicial</a:t>
            </a:r>
            <a:r>
              <a:rPr lang="es-ES" b="1" dirty="0" smtClean="0"/>
              <a:t>.</a:t>
            </a:r>
          </a:p>
          <a:p>
            <a:pPr marL="342900" lvl="1" indent="-342900" algn="just">
              <a:buAutoNum type="arabicPeriod" startAt="3"/>
            </a:pPr>
            <a:r>
              <a:rPr lang="es-ES" b="1" dirty="0" smtClean="0"/>
              <a:t>Partiendo </a:t>
            </a:r>
            <a:r>
              <a:rPr lang="es-ES" b="1" dirty="0"/>
              <a:t>del valor de </a:t>
            </a:r>
            <a:r>
              <a:rPr lang="es-ES" b="1" dirty="0" err="1"/>
              <a:t>Ig</a:t>
            </a:r>
            <a:r>
              <a:rPr lang="es-ES" b="1" dirty="0"/>
              <a:t> (1,), se calculan otras </a:t>
            </a:r>
            <a:r>
              <a:rPr lang="es-ES" b="1" dirty="0" smtClean="0"/>
              <a:t>magnitudes </a:t>
            </a:r>
            <a:r>
              <a:rPr lang="es-ES" b="1" dirty="0"/>
              <a:t>tales como </a:t>
            </a:r>
            <a:r>
              <a:rPr lang="es-ES" b="1" dirty="0" err="1"/>
              <a:t>Ip</a:t>
            </a:r>
            <a:r>
              <a:rPr lang="es-ES" b="1" dirty="0"/>
              <a:t> de pico, </a:t>
            </a:r>
            <a:r>
              <a:rPr lang="es-ES" b="1" dirty="0" err="1" smtClean="0"/>
              <a:t>Icc</a:t>
            </a:r>
            <a:r>
              <a:rPr lang="es-ES" b="1" dirty="0" smtClean="0"/>
              <a:t> </a:t>
            </a:r>
            <a:r>
              <a:rPr lang="es-ES" b="1" dirty="0"/>
              <a:t>permanente e, incluso, </a:t>
            </a:r>
            <a:r>
              <a:rPr lang="es-ES" b="1" dirty="0" err="1" smtClean="0"/>
              <a:t>lcc</a:t>
            </a:r>
            <a:r>
              <a:rPr lang="es-ES" b="1" dirty="0" smtClean="0"/>
              <a:t> </a:t>
            </a:r>
            <a:r>
              <a:rPr lang="es-ES" b="1" dirty="0"/>
              <a:t>permanente máxima</a:t>
            </a:r>
            <a:r>
              <a:rPr lang="es-ES" b="1" dirty="0" smtClean="0"/>
              <a:t>.</a:t>
            </a:r>
          </a:p>
        </p:txBody>
      </p:sp>
      <p:pic>
        <p:nvPicPr>
          <p:cNvPr id="2" name="Imagen 1"/>
          <p:cNvPicPr>
            <a:picLocks noChangeAspect="1"/>
          </p:cNvPicPr>
          <p:nvPr/>
        </p:nvPicPr>
        <p:blipFill>
          <a:blip r:embed="rId2"/>
          <a:stretch>
            <a:fillRect/>
          </a:stretch>
        </p:blipFill>
        <p:spPr>
          <a:xfrm>
            <a:off x="3017940" y="210828"/>
            <a:ext cx="3952875" cy="2276475"/>
          </a:xfrm>
          <a:prstGeom prst="rect">
            <a:avLst/>
          </a:prstGeom>
        </p:spPr>
      </p:pic>
      <p:pic>
        <p:nvPicPr>
          <p:cNvPr id="7" name="Imagen 6"/>
          <p:cNvPicPr>
            <a:picLocks noChangeAspect="1"/>
          </p:cNvPicPr>
          <p:nvPr/>
        </p:nvPicPr>
        <p:blipFill>
          <a:blip r:embed="rId3"/>
          <a:stretch>
            <a:fillRect/>
          </a:stretch>
        </p:blipFill>
        <p:spPr>
          <a:xfrm>
            <a:off x="5522026" y="4710978"/>
            <a:ext cx="1448789" cy="502290"/>
          </a:xfrm>
          <a:prstGeom prst="rect">
            <a:avLst/>
          </a:prstGeom>
        </p:spPr>
      </p:pic>
      <p:sp>
        <p:nvSpPr>
          <p:cNvPr id="8" name="Rectángulo 7"/>
          <p:cNvSpPr/>
          <p:nvPr/>
        </p:nvSpPr>
        <p:spPr>
          <a:xfrm>
            <a:off x="7113319" y="263628"/>
            <a:ext cx="4859225" cy="2308324"/>
          </a:xfrm>
          <a:prstGeom prst="rect">
            <a:avLst/>
          </a:prstGeom>
        </p:spPr>
        <p:txBody>
          <a:bodyPr wrap="square">
            <a:spAutoFit/>
          </a:bodyPr>
          <a:lstStyle/>
          <a:p>
            <a:pPr marL="0" lvl="1" algn="just"/>
            <a:r>
              <a:rPr lang="es-ES" b="1" dirty="0"/>
              <a:t>El factor c de la tensión es introducido para tener en cuenta:</a:t>
            </a:r>
          </a:p>
          <a:p>
            <a:pPr marL="285750" lvl="1" indent="-285750" algn="just">
              <a:buFont typeface="Arial" panose="020B0604020202020204" pitchFamily="34" charset="0"/>
              <a:buChar char="•"/>
            </a:pPr>
            <a:r>
              <a:rPr lang="es-ES" b="1" dirty="0" smtClean="0"/>
              <a:t>Variaciones </a:t>
            </a:r>
            <a:r>
              <a:rPr lang="es-ES" b="1" dirty="0"/>
              <a:t>de la tensión en el espacio y en el tiempo.</a:t>
            </a:r>
          </a:p>
          <a:p>
            <a:pPr marL="285750" lvl="1" indent="-285750" algn="just">
              <a:buFont typeface="Arial" panose="020B0604020202020204" pitchFamily="34" charset="0"/>
              <a:buChar char="•"/>
            </a:pPr>
            <a:r>
              <a:rPr lang="es-ES" b="1" dirty="0" smtClean="0"/>
              <a:t>Cambios </a:t>
            </a:r>
            <a:r>
              <a:rPr lang="es-ES" b="1" dirty="0"/>
              <a:t>eventuales en las conexiones de los transformadores.</a:t>
            </a:r>
          </a:p>
          <a:p>
            <a:pPr marL="285750" lvl="1" indent="-285750" algn="just">
              <a:buFont typeface="Arial" panose="020B0604020202020204" pitchFamily="34" charset="0"/>
              <a:buChar char="•"/>
            </a:pPr>
            <a:r>
              <a:rPr lang="es-ES" b="1" dirty="0" smtClean="0"/>
              <a:t>Comportamiento </a:t>
            </a:r>
            <a:r>
              <a:rPr lang="es-ES" b="1" dirty="0" err="1"/>
              <a:t>subtransitorio</a:t>
            </a:r>
            <a:r>
              <a:rPr lang="es-ES" b="1" dirty="0"/>
              <a:t> de los generadores y de los motores.</a:t>
            </a:r>
          </a:p>
        </p:txBody>
      </p:sp>
    </p:spTree>
    <p:extLst>
      <p:ext uri="{BB962C8B-B14F-4D97-AF65-F5344CB8AC3E}">
        <p14:creationId xmlns:p14="http://schemas.microsoft.com/office/powerpoint/2010/main" val="3309464871"/>
      </p:ext>
    </p:extLst>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2031325"/>
          </a:xfrm>
          <a:prstGeom prst="rect">
            <a:avLst/>
          </a:prstGeom>
        </p:spPr>
        <p:txBody>
          <a:bodyPr wrap="square">
            <a:spAutoFit/>
          </a:bodyPr>
          <a:lstStyle/>
          <a:p>
            <a:pPr marL="0" lvl="1" algn="just"/>
            <a:r>
              <a:rPr lang="es-ES" dirty="0" smtClean="0"/>
              <a:t>En la </a:t>
            </a:r>
            <a:r>
              <a:rPr lang="es-ES" dirty="0"/>
              <a:t>mayoría de los casos de BT que se nos presentan, los </a:t>
            </a:r>
            <a:r>
              <a:rPr lang="es-ES" dirty="0" smtClean="0"/>
              <a:t>generadores </a:t>
            </a:r>
            <a:r>
              <a:rPr lang="es-ES" dirty="0"/>
              <a:t>y transformadores se hallan lejos del punto de </a:t>
            </a:r>
            <a:r>
              <a:rPr lang="es-ES" dirty="0" smtClean="0"/>
              <a:t>cortocircuito</a:t>
            </a:r>
            <a:r>
              <a:rPr lang="es-ES" dirty="0"/>
              <a:t>, por lo que tendremos algunas igualdades, a saber</a:t>
            </a:r>
            <a:r>
              <a:rPr lang="es-ES" dirty="0" smtClean="0"/>
              <a:t>:</a:t>
            </a:r>
          </a:p>
          <a:p>
            <a:pPr marL="742950" lvl="2" indent="-285750" algn="just">
              <a:buFont typeface="Arial" panose="020B0604020202020204" pitchFamily="34" charset="0"/>
              <a:buChar char="•"/>
            </a:pPr>
            <a:r>
              <a:rPr lang="es-ES" b="1" dirty="0" smtClean="0"/>
              <a:t>Las </a:t>
            </a:r>
            <a:r>
              <a:rPr lang="es-ES" b="1" dirty="0"/>
              <a:t>corrientes de  cortocircuito inicial,  permanente y  cortada, son iguales:  </a:t>
            </a:r>
            <a:r>
              <a:rPr lang="es-ES" b="1" dirty="0" smtClean="0"/>
              <a:t>|”k  = </a:t>
            </a:r>
            <a:r>
              <a:rPr lang="es-ES" b="1" dirty="0" err="1" smtClean="0"/>
              <a:t>Ik</a:t>
            </a:r>
            <a:r>
              <a:rPr lang="es-ES" b="1" dirty="0" smtClean="0"/>
              <a:t> = </a:t>
            </a:r>
            <a:r>
              <a:rPr lang="es-ES" b="1" dirty="0" err="1" smtClean="0"/>
              <a:t>Ib</a:t>
            </a:r>
            <a:endParaRPr lang="es-ES" b="1" dirty="0" smtClean="0"/>
          </a:p>
          <a:p>
            <a:pPr marL="742950" lvl="2" indent="-285750" algn="just">
              <a:buFont typeface="Arial" panose="020B0604020202020204" pitchFamily="34" charset="0"/>
              <a:buChar char="•"/>
            </a:pPr>
            <a:r>
              <a:rPr lang="es-ES" b="1" dirty="0"/>
              <a:t>Las impedancias directas e  inversas son iguales: </a:t>
            </a:r>
            <a:r>
              <a:rPr lang="es-ES" b="1" dirty="0" err="1" smtClean="0"/>
              <a:t>Zd</a:t>
            </a:r>
            <a:r>
              <a:rPr lang="es-ES" b="1" dirty="0" smtClean="0"/>
              <a:t> = </a:t>
            </a:r>
            <a:r>
              <a:rPr lang="es-ES" b="1" dirty="0" err="1" smtClean="0"/>
              <a:t>Zi</a:t>
            </a:r>
            <a:r>
              <a:rPr lang="es-ES" b="1" dirty="0" smtClean="0"/>
              <a:t> ;</a:t>
            </a:r>
          </a:p>
          <a:p>
            <a:pPr marL="0" lvl="1" algn="just"/>
            <a:r>
              <a:rPr lang="es-ES" dirty="0" smtClean="0"/>
              <a:t>Debemos </a:t>
            </a:r>
            <a:r>
              <a:rPr lang="es-ES" dirty="0"/>
              <a:t>considerar que existen programas para </a:t>
            </a:r>
            <a:r>
              <a:rPr lang="es-ES" dirty="0" smtClean="0"/>
              <a:t>computado</a:t>
            </a:r>
            <a:r>
              <a:rPr lang="es-ES" dirty="0"/>
              <a:t>ras que  realizan  estos cálculos para  redes de  BT,  por ejemplo </a:t>
            </a:r>
            <a:r>
              <a:rPr lang="es-ES" dirty="0" smtClean="0"/>
              <a:t>ECODIAL</a:t>
            </a:r>
            <a:r>
              <a:rPr lang="es-ES" dirty="0"/>
              <a:t>, comercializado por la  empresa Schneider Electric</a:t>
            </a:r>
            <a:r>
              <a:rPr lang="es-ES" b="1" dirty="0"/>
              <a:t>.</a:t>
            </a:r>
          </a:p>
          <a:p>
            <a:pPr marL="0" lvl="1" algn="just"/>
            <a:endParaRPr lang="es-ES" dirty="0" smtClean="0"/>
          </a:p>
        </p:txBody>
      </p:sp>
      <p:pic>
        <p:nvPicPr>
          <p:cNvPr id="3" name="Imagen 2"/>
          <p:cNvPicPr>
            <a:picLocks noChangeAspect="1"/>
          </p:cNvPicPr>
          <p:nvPr/>
        </p:nvPicPr>
        <p:blipFill>
          <a:blip r:embed="rId2"/>
          <a:stretch>
            <a:fillRect/>
          </a:stretch>
        </p:blipFill>
        <p:spPr>
          <a:xfrm>
            <a:off x="252542" y="1995054"/>
            <a:ext cx="8332862" cy="4713362"/>
          </a:xfrm>
          <a:prstGeom prst="rect">
            <a:avLst/>
          </a:prstGeom>
        </p:spPr>
      </p:pic>
      <p:sp>
        <p:nvSpPr>
          <p:cNvPr id="5" name="Rectángulo 4"/>
          <p:cNvSpPr/>
          <p:nvPr/>
        </p:nvSpPr>
        <p:spPr>
          <a:xfrm>
            <a:off x="8847117" y="3474572"/>
            <a:ext cx="3040082" cy="1754326"/>
          </a:xfrm>
          <a:prstGeom prst="rect">
            <a:avLst/>
          </a:prstGeom>
        </p:spPr>
        <p:txBody>
          <a:bodyPr wrap="square">
            <a:spAutoFit/>
          </a:bodyPr>
          <a:lstStyle/>
          <a:p>
            <a:pPr algn="just"/>
            <a:r>
              <a:rPr lang="es-ES" b="1" dirty="0"/>
              <a:t>Valores de las corrientes de cortocircuito en función de  las impedancias directa, inversa y  homopolar de una red, de acuerdo a  la  norma IEC 60909</a:t>
            </a:r>
          </a:p>
        </p:txBody>
      </p:sp>
    </p:spTree>
    <p:extLst>
      <p:ext uri="{BB962C8B-B14F-4D97-AF65-F5344CB8AC3E}">
        <p14:creationId xmlns:p14="http://schemas.microsoft.com/office/powerpoint/2010/main" val="294018263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9849</TotalTime>
  <Words>98628</Words>
  <Application>Microsoft Office PowerPoint</Application>
  <PresentationFormat>Panorámica</PresentationFormat>
  <Paragraphs>6842</Paragraphs>
  <Slides>542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542</vt:i4>
      </vt:variant>
    </vt:vector>
  </HeadingPairs>
  <TitlesOfParts>
    <vt:vector size="548" baseType="lpstr">
      <vt:lpstr>Arial</vt:lpstr>
      <vt:lpstr>Arial Rounded MT Bold</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698</cp:revision>
  <dcterms:created xsi:type="dcterms:W3CDTF">2023-04-26T20:37:20Z</dcterms:created>
  <dcterms:modified xsi:type="dcterms:W3CDTF">2023-05-19T00:07:11Z</dcterms:modified>
</cp:coreProperties>
</file>